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78" r:id="rId5"/>
    <p:sldId id="259" r:id="rId6"/>
    <p:sldId id="282" r:id="rId7"/>
    <p:sldId id="261" r:id="rId8"/>
    <p:sldId id="262" r:id="rId9"/>
    <p:sldId id="263" r:id="rId10"/>
    <p:sldId id="268" r:id="rId11"/>
    <p:sldId id="272" r:id="rId12"/>
    <p:sldId id="273" r:id="rId13"/>
    <p:sldId id="274" r:id="rId14"/>
    <p:sldId id="277" r:id="rId15"/>
    <p:sldId id="284" r:id="rId16"/>
    <p:sldId id="281" r:id="rId17"/>
    <p:sldId id="285" r:id="rId18"/>
    <p:sldId id="293" r:id="rId19"/>
    <p:sldId id="287" r:id="rId20"/>
    <p:sldId id="276" r:id="rId21"/>
    <p:sldId id="289" r:id="rId22"/>
    <p:sldId id="292" r:id="rId23"/>
    <p:sldId id="290" r:id="rId24"/>
    <p:sldId id="291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9890"/>
    <a:srgbClr val="15A7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09" autoAdjust="0"/>
    <p:restoredTop sz="94660"/>
  </p:normalViewPr>
  <p:slideViewPr>
    <p:cSldViewPr snapToGrid="0" snapToObjects="1" showGuides="1">
      <p:cViewPr varScale="1">
        <p:scale>
          <a:sx n="71" d="100"/>
          <a:sy n="71" d="100"/>
        </p:scale>
        <p:origin x="576" y="72"/>
      </p:cViewPr>
      <p:guideLst>
        <p:guide orient="horz" pos="4319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E101D8-2465-42AC-834C-FFCE781CB7B4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576787-24A6-4BF3-8992-861F1A050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912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76787-24A6-4BF3-8992-861F1A050B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104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76787-24A6-4BF3-8992-861F1A050B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997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76787-24A6-4BF3-8992-861F1A050B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219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6FB95B-9A2A-1A4D-8FA1-AF96155FDFDA}" type="datetimeFigureOut">
              <a:rPr lang="en-US" smtClean="0"/>
              <a:pPr/>
              <a:t>3/16/2017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355689-A0C5-EC45-9B49-0C968D7253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916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6FB95B-9A2A-1A4D-8FA1-AF96155FDFDA}" type="datetimeFigureOut">
              <a:rPr lang="en-US" smtClean="0"/>
              <a:pPr/>
              <a:t>3/16/2017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355689-A0C5-EC45-9B49-0C968D7253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343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6FB95B-9A2A-1A4D-8FA1-AF96155FDFDA}" type="datetimeFigureOut">
              <a:rPr lang="en-US" smtClean="0"/>
              <a:pPr/>
              <a:t>3/16/2017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355689-A0C5-EC45-9B49-0C968D7253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566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46FB95B-9A2A-1A4D-8FA1-AF96155FDFDA}" type="datetimeFigureOut">
              <a:rPr lang="en-US" smtClean="0"/>
              <a:pPr/>
              <a:t>3/16/2017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DE355689-A0C5-EC45-9B49-0C968D7253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239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46FB95B-9A2A-1A4D-8FA1-AF96155FDFDA}" type="datetimeFigureOut">
              <a:rPr lang="en-US" smtClean="0"/>
              <a:pPr/>
              <a:t>3/16/2017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DE355689-A0C5-EC45-9B49-0C968D7253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247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6FB95B-9A2A-1A4D-8FA1-AF96155FDFDA}" type="datetimeFigureOut">
              <a:rPr lang="en-US" smtClean="0"/>
              <a:pPr/>
              <a:t>3/16/2017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355689-A0C5-EC45-9B49-0C968D7253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237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6FB95B-9A2A-1A4D-8FA1-AF96155FDFDA}" type="datetimeFigureOut">
              <a:rPr lang="en-US" smtClean="0"/>
              <a:pPr/>
              <a:t>3/16/2017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355689-A0C5-EC45-9B49-0C968D7253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507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6FB95B-9A2A-1A4D-8FA1-AF96155FDFDA}" type="datetimeFigureOut">
              <a:rPr lang="en-US" smtClean="0"/>
              <a:pPr/>
              <a:t>3/16/2017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355689-A0C5-EC45-9B49-0C968D7253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582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6FB95B-9A2A-1A4D-8FA1-AF96155FDFDA}" type="datetimeFigureOut">
              <a:rPr lang="en-US" smtClean="0"/>
              <a:pPr/>
              <a:t>3/16/2017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355689-A0C5-EC45-9B49-0C968D7253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281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6FB95B-9A2A-1A4D-8FA1-AF96155FDFDA}" type="datetimeFigureOut">
              <a:rPr lang="en-US" smtClean="0"/>
              <a:pPr/>
              <a:t>3/16/2017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355689-A0C5-EC45-9B49-0C968D7253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75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6FB95B-9A2A-1A4D-8FA1-AF96155FDFDA}" type="datetimeFigureOut">
              <a:rPr lang="en-US" smtClean="0"/>
              <a:pPr/>
              <a:t>3/16/2017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355689-A0C5-EC45-9B49-0C968D7253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817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3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601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87700" y="5738867"/>
            <a:ext cx="4368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200" b="0" i="0" u="none" strike="noStrike" baseline="0" dirty="0" smtClean="0">
                <a:latin typeface="Tahoma"/>
                <a:cs typeface="Tahoma"/>
              </a:rPr>
              <a:t>ร่วมเป็นส่วนหนึ่งของประวัติศาสตร์</a:t>
            </a:r>
          </a:p>
        </p:txBody>
      </p:sp>
      <p:pic>
        <p:nvPicPr>
          <p:cNvPr id="2" name="Picture 1" descr="mapflag2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401" y="1481607"/>
            <a:ext cx="7198348" cy="569389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940920"/>
            <a:ext cx="49657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i="0" u="none" strike="noStrike" baseline="0" dirty="0" smtClean="0">
                <a:solidFill>
                  <a:srgbClr val="FFFFFF"/>
                </a:solidFill>
                <a:latin typeface="Tahoma"/>
                <a:cs typeface="Tahoma"/>
              </a:rPr>
              <a:t>นำเสนอต่อ</a:t>
            </a:r>
            <a:r>
              <a:rPr lang="en-US" sz="2000" i="0" u="none" strike="noStrike" baseline="0" dirty="0" smtClean="0">
                <a:solidFill>
                  <a:srgbClr val="FFFFFF"/>
                </a:solidFill>
                <a:latin typeface="Tahoma"/>
                <a:cs typeface="Tahoma"/>
              </a:rPr>
              <a:t>:</a:t>
            </a:r>
            <a:endParaRPr lang="th-TH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33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rueSouth-Challenge-IceClimbing.jpeg"/>
          <p:cNvPicPr>
            <a:picLocks noChangeAspect="1"/>
          </p:cNvPicPr>
          <p:nvPr/>
        </p:nvPicPr>
        <p:blipFill>
          <a:blip r:embed="rId2">
            <a:alphaModFix amt="43000"/>
          </a:blip>
          <a:srcRect t="21448" b="14298"/>
          <a:stretch>
            <a:fillRect/>
          </a:stretch>
        </p:blipFill>
        <p:spPr>
          <a:xfrm>
            <a:off x="0" y="2327275"/>
            <a:ext cx="9144000" cy="388272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700" y="1928220"/>
            <a:ext cx="63881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i="0" u="none" strike="noStrike" baseline="0" dirty="0" smtClean="0">
                <a:solidFill>
                  <a:srgbClr val="FFFFFF"/>
                </a:solidFill>
                <a:latin typeface="Tahoma"/>
                <a:cs typeface="Tahoma"/>
              </a:rPr>
              <a:t>ความท้าทาย</a:t>
            </a:r>
            <a:endParaRPr lang="th-TH" sz="2000" dirty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340" y="2628900"/>
            <a:ext cx="420802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หลากหลายความท้าทายที่จะต้องผ่านไปให้ได้เพื่อเป็นทีมสุดท้ายที่แกร่งที่สุด</a:t>
            </a:r>
            <a:r>
              <a:rPr lang="en-GB" sz="1200" dirty="0">
                <a:solidFill>
                  <a:srgbClr val="FFFFFF"/>
                </a:solidFill>
                <a:latin typeface="Tahoma"/>
                <a:cs typeface="Tahoma"/>
              </a:rPr>
              <a:t>!</a:t>
            </a:r>
            <a:r>
              <a:rPr dirty="0" smtClean="0">
                <a:latin typeface="Tahoma"/>
                <a:cs typeface="Tahoma"/>
              </a:rPr>
              <a:t> </a:t>
            </a:r>
          </a:p>
          <a:p>
            <a:endParaRPr lang="th-TH" sz="120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r>
              <a:rPr lang="th-TH" sz="1200" dirty="0" smtClean="0">
                <a:solidFill>
                  <a:srgbClr val="FFFFFF"/>
                </a:solidFill>
                <a:latin typeface="Tahoma"/>
                <a:cs typeface="Tahoma"/>
              </a:rPr>
              <a:t>ความท้าทายด่านแรกซึ่งเปิดให้ทุกคนเข้าร่วมได้</a:t>
            </a:r>
          </a:p>
          <a:p>
            <a:r>
              <a:rPr lang="en-GB" sz="1200" dirty="0">
                <a:solidFill>
                  <a:srgbClr val="FFFFFF"/>
                </a:solidFill>
                <a:latin typeface="Tahoma"/>
                <a:cs typeface="Tahoma"/>
              </a:rPr>
              <a:t> </a:t>
            </a:r>
          </a:p>
          <a:p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ผู้เข้าร่วมการคัดเลือกเพื่อร่วม</a:t>
            </a:r>
            <a:r>
              <a:rPr lang="th-TH" sz="1200" dirty="0" smtClean="0">
                <a:solidFill>
                  <a:srgbClr val="FFFFFF"/>
                </a:solidFill>
                <a:latin typeface="Tahoma"/>
                <a:cs typeface="Tahoma"/>
              </a:rPr>
              <a:t>ทีมทีเจ </a:t>
            </a:r>
            <a:r>
              <a:rPr lang="th-TH" sz="1200" dirty="0" err="1" smtClean="0">
                <a:solidFill>
                  <a:srgbClr val="FFFFFF"/>
                </a:solidFill>
                <a:latin typeface="Tahoma"/>
                <a:cs typeface="Tahoma"/>
              </a:rPr>
              <a:t>ทรูเซ้าท</a:t>
            </a:r>
            <a:r>
              <a:rPr lang="th-TH" sz="1200" dirty="0" smtClean="0">
                <a:solidFill>
                  <a:srgbClr val="FFFFFF"/>
                </a:solidFill>
                <a:latin typeface="Tahoma"/>
                <a:cs typeface="Tahoma"/>
              </a:rPr>
              <a:t>จะ</a:t>
            </a:r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ถูกคัดออกในแต่ละด่าน โดยมีคณะกรรมการซึ่งเป็นผู้เปี่ยมประสบการณ์</a:t>
            </a:r>
            <a:r>
              <a:rPr lang="th-TH" sz="1200" dirty="0" smtClean="0">
                <a:solidFill>
                  <a:srgbClr val="FFFFFF"/>
                </a:solidFill>
                <a:latin typeface="Tahoma"/>
                <a:cs typeface="Tahoma"/>
              </a:rPr>
              <a:t>ด้านการ</a:t>
            </a:r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ผจญภัยจะเป็นผู้ตัดสินว่าใครเหมาะสมที่สุด</a:t>
            </a:r>
            <a:r>
              <a:rPr lang="en-GB" sz="1200" dirty="0" smtClean="0">
                <a:solidFill>
                  <a:srgbClr val="FFFFFF"/>
                </a:solidFill>
                <a:latin typeface="Tahoma"/>
                <a:cs typeface="Tahoma"/>
              </a:rPr>
              <a:t>!</a:t>
            </a:r>
            <a:endParaRPr lang="th-TH" dirty="0">
              <a:latin typeface="Tahoma"/>
              <a:cs typeface="Tahoma"/>
            </a:endParaRPr>
          </a:p>
          <a:p>
            <a:endParaRPr lang="th-TH" sz="1200" dirty="0">
              <a:solidFill>
                <a:srgbClr val="FFFFFF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29768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701" y="1915520"/>
            <a:ext cx="49657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i="0" u="none" strike="noStrike" baseline="0" dirty="0" smtClean="0">
                <a:solidFill>
                  <a:srgbClr val="FFFFFF"/>
                </a:solidFill>
                <a:latin typeface="Tahoma"/>
                <a:cs typeface="Tahoma"/>
              </a:rPr>
              <a:t>การฝึกอบรมและเวิร์คช็อป</a:t>
            </a:r>
            <a:endParaRPr lang="th-TH" sz="2000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974" y="2433746"/>
            <a:ext cx="56414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200" dirty="0" smtClean="0">
                <a:solidFill>
                  <a:srgbClr val="FFFFFF"/>
                </a:solidFill>
                <a:latin typeface="Tahoma"/>
                <a:cs typeface="Tahoma"/>
              </a:rPr>
              <a:t>ผู้สมัครที่ผ่านการทดสอบ </a:t>
            </a:r>
            <a:r>
              <a:rPr lang="en-GB" sz="1200" dirty="0" smtClean="0">
                <a:solidFill>
                  <a:srgbClr val="FFFFFF"/>
                </a:solidFill>
                <a:latin typeface="Tahoma"/>
                <a:cs typeface="Tahoma"/>
              </a:rPr>
              <a:t>30 </a:t>
            </a:r>
            <a:r>
              <a:rPr lang="th-TH" sz="1200" dirty="0" smtClean="0">
                <a:solidFill>
                  <a:srgbClr val="FFFFFF"/>
                </a:solidFill>
                <a:latin typeface="Tahoma"/>
                <a:cs typeface="Tahoma"/>
              </a:rPr>
              <a:t>คนสุดท้ายจะต้องผ่านการฝึกที่หฤโหดเพื่อให้ทุกคนออกจากความสุขสบายที่เคยมีมา </a:t>
            </a:r>
          </a:p>
          <a:p>
            <a:r>
              <a:rPr lang="en-GB" sz="1200" dirty="0" smtClean="0">
                <a:solidFill>
                  <a:srgbClr val="FFFFFF"/>
                </a:solidFill>
                <a:latin typeface="Tahoma"/>
                <a:cs typeface="Tahoma"/>
              </a:rPr>
              <a:t> </a:t>
            </a:r>
          </a:p>
          <a:p>
            <a:r>
              <a:rPr lang="th-TH" sz="1200" dirty="0" smtClean="0">
                <a:solidFill>
                  <a:srgbClr val="FFFFFF"/>
                </a:solidFill>
                <a:latin typeface="Tahoma"/>
                <a:cs typeface="Tahoma"/>
              </a:rPr>
              <a:t>เรียนรู้การสเก็ตบนน้ำแข็ง การตั้งแคมป์ และการใช้ชีวิตให้อยู่รอดในที่ห่างไกลด้วยการผจญภัยข้ามประเทศไปยังพื้นที่ร้างบนดาวเคราะห์สีน้ำเงินของเราแห่งนี้</a:t>
            </a:r>
          </a:p>
          <a:p>
            <a:r>
              <a:rPr lang="en-GB" sz="1200" dirty="0" smtClean="0">
                <a:solidFill>
                  <a:srgbClr val="FFFFFF"/>
                </a:solidFill>
                <a:latin typeface="Tahoma"/>
                <a:cs typeface="Tahoma"/>
              </a:rPr>
              <a:t> </a:t>
            </a:r>
          </a:p>
          <a:p>
            <a:r>
              <a:rPr lang="th-TH" sz="1200" dirty="0" smtClean="0">
                <a:solidFill>
                  <a:srgbClr val="FFFFFF"/>
                </a:solidFill>
                <a:latin typeface="Tahoma"/>
                <a:cs typeface="Tahoma"/>
              </a:rPr>
              <a:t>ผู้ที่ผ่านการคัดเลือก </a:t>
            </a:r>
            <a:r>
              <a:rPr lang="en-GB" sz="1200" dirty="0" smtClean="0">
                <a:solidFill>
                  <a:srgbClr val="FFFFFF"/>
                </a:solidFill>
                <a:latin typeface="Tahoma"/>
                <a:cs typeface="Tahoma"/>
              </a:rPr>
              <a:t>15 </a:t>
            </a:r>
            <a:r>
              <a:rPr lang="th-TH" sz="1200" dirty="0" smtClean="0">
                <a:solidFill>
                  <a:srgbClr val="FFFFFF"/>
                </a:solidFill>
                <a:latin typeface="Tahoma"/>
                <a:cs typeface="Tahoma"/>
              </a:rPr>
              <a:t>คน จะได้เข้าฝึกอบรมรอบสุดท้าย ซึ่งจะเป็นการผจญภัยรอบโลกได้แก่</a:t>
            </a:r>
            <a:r>
              <a:rPr lang="en-GB" sz="1200" dirty="0" smtClean="0">
                <a:solidFill>
                  <a:srgbClr val="FFFFFF"/>
                </a:solidFill>
                <a:latin typeface="Tahoma"/>
                <a:cs typeface="Tahoma"/>
              </a:rPr>
              <a:t>:</a:t>
            </a:r>
          </a:p>
          <a:p>
            <a:r>
              <a:rPr lang="en-GB" sz="1200" dirty="0" smtClean="0">
                <a:solidFill>
                  <a:srgbClr val="FFFFFF"/>
                </a:solidFill>
                <a:latin typeface="Tahoma"/>
                <a:cs typeface="Tahoma"/>
              </a:rPr>
              <a:t> </a:t>
            </a:r>
          </a:p>
          <a:p>
            <a:pPr lvl="0"/>
            <a:r>
              <a:rPr lang="th-TH" sz="1200" b="1" dirty="0" smtClean="0">
                <a:solidFill>
                  <a:srgbClr val="FF0000"/>
                </a:solidFill>
                <a:latin typeface="Tahoma"/>
                <a:cs typeface="Tahoma"/>
              </a:rPr>
              <a:t>ญี่ปุ่น </a:t>
            </a:r>
            <a:r>
              <a:rPr lang="en-GB" sz="1200" dirty="0" smtClean="0">
                <a:solidFill>
                  <a:srgbClr val="FFFFFF"/>
                </a:solidFill>
                <a:latin typeface="Tahoma"/>
                <a:cs typeface="Tahoma"/>
              </a:rPr>
              <a:t>- </a:t>
            </a:r>
            <a:r>
              <a:rPr lang="th-TH" sz="1200" dirty="0" smtClean="0">
                <a:solidFill>
                  <a:srgbClr val="FFFFFF"/>
                </a:solidFill>
                <a:latin typeface="Tahoma"/>
                <a:cs typeface="Tahoma"/>
              </a:rPr>
              <a:t>ฝึกการเล่นสกี แคมปิ้ง และการเดินทางไกลท่ามกลางหิมะ</a:t>
            </a:r>
          </a:p>
          <a:p>
            <a:pPr lvl="0"/>
            <a:r>
              <a:rPr lang="th-TH" sz="1200" b="1" dirty="0" smtClean="0">
                <a:solidFill>
                  <a:srgbClr val="FF0000"/>
                </a:solidFill>
                <a:latin typeface="Tahoma"/>
                <a:cs typeface="Tahoma"/>
              </a:rPr>
              <a:t>กลาเซียร์ในเนปาล </a:t>
            </a:r>
            <a:r>
              <a:rPr lang="en-GB" sz="1200" dirty="0" smtClean="0">
                <a:solidFill>
                  <a:srgbClr val="FFFFFF"/>
                </a:solidFill>
                <a:latin typeface="Tahoma"/>
                <a:cs typeface="Tahoma"/>
              </a:rPr>
              <a:t> –  </a:t>
            </a:r>
            <a:r>
              <a:rPr lang="th-TH" sz="1200" dirty="0" smtClean="0">
                <a:solidFill>
                  <a:srgbClr val="FFFFFF"/>
                </a:solidFill>
                <a:latin typeface="Tahoma"/>
                <a:cs typeface="Tahoma"/>
              </a:rPr>
              <a:t>ทดสอบการใช้ทักษะที่ฝึกฝนมาทั้งหมดท่ามกลางหุบเขาที่สวยที่สุดแห่งหนึ่งของโลก</a:t>
            </a:r>
          </a:p>
          <a:p>
            <a:pPr lvl="0"/>
            <a:r>
              <a:rPr lang="th-TH" sz="1200" b="1" dirty="0" smtClean="0">
                <a:solidFill>
                  <a:srgbClr val="FF0000"/>
                </a:solidFill>
                <a:latin typeface="Tahoma"/>
                <a:cs typeface="Tahoma"/>
              </a:rPr>
              <a:t>สกีในแคนาดา</a:t>
            </a:r>
            <a:r>
              <a:rPr lang="en-GB" sz="1200" dirty="0" smtClean="0">
                <a:solidFill>
                  <a:srgbClr val="FFFFFF"/>
                </a:solidFill>
                <a:latin typeface="Tahoma"/>
                <a:cs typeface="Tahoma"/>
              </a:rPr>
              <a:t> - </a:t>
            </a:r>
            <a:r>
              <a:rPr lang="th-TH" sz="1200" dirty="0" smtClean="0">
                <a:solidFill>
                  <a:srgbClr val="FFFFFF"/>
                </a:solidFill>
                <a:latin typeface="Tahoma"/>
                <a:cs typeface="Tahoma"/>
              </a:rPr>
              <a:t>แข่งความอึดในการเล่นสกีผ่านพื้นที่ห่างไกล</a:t>
            </a:r>
          </a:p>
          <a:p>
            <a:r>
              <a:rPr lang="en-GB" sz="1200" dirty="0" smtClean="0">
                <a:solidFill>
                  <a:srgbClr val="FFFFFF"/>
                </a:solidFill>
                <a:latin typeface="Tahoma"/>
                <a:cs typeface="Tahoma"/>
              </a:rPr>
              <a:t> </a:t>
            </a:r>
          </a:p>
          <a:p>
            <a:r>
              <a:rPr lang="th-TH" sz="1200" dirty="0" smtClean="0">
                <a:solidFill>
                  <a:srgbClr val="FFFFFF"/>
                </a:solidFill>
                <a:latin typeface="Tahoma"/>
                <a:cs typeface="Tahoma"/>
              </a:rPr>
              <a:t>จะมีผู้สมัครที่ผ่านการคัดเลือกเหลือเพียง </a:t>
            </a:r>
            <a:r>
              <a:rPr lang="en-GB" sz="1200" dirty="0" smtClean="0">
                <a:solidFill>
                  <a:srgbClr val="FFFFFF"/>
                </a:solidFill>
                <a:latin typeface="Tahoma"/>
                <a:cs typeface="Tahoma"/>
              </a:rPr>
              <a:t>10 </a:t>
            </a:r>
            <a:r>
              <a:rPr lang="th-TH" sz="1200" dirty="0" smtClean="0">
                <a:solidFill>
                  <a:srgbClr val="FFFFFF"/>
                </a:solidFill>
                <a:latin typeface="Tahoma"/>
                <a:cs typeface="Tahoma"/>
              </a:rPr>
              <a:t>คนเมื่อสิ้นสุดการทดสอบ โดยจะมีสำรองเพิ่มเติมอีก </a:t>
            </a:r>
            <a:r>
              <a:rPr lang="en-GB" sz="1200" dirty="0" smtClean="0">
                <a:solidFill>
                  <a:srgbClr val="FFFFFF"/>
                </a:solidFill>
                <a:latin typeface="Tahoma"/>
                <a:cs typeface="Tahoma"/>
              </a:rPr>
              <a:t>2 </a:t>
            </a:r>
            <a:r>
              <a:rPr lang="th-TH" sz="1200" dirty="0" smtClean="0">
                <a:solidFill>
                  <a:srgbClr val="FFFFFF"/>
                </a:solidFill>
                <a:latin typeface="Tahoma"/>
                <a:cs typeface="Tahoma"/>
              </a:rPr>
              <a:t>คนเผื่อกรณีที่ผู้สมัคร </a:t>
            </a:r>
            <a:r>
              <a:rPr lang="en-GB" sz="1200" dirty="0" smtClean="0">
                <a:solidFill>
                  <a:srgbClr val="FFFFFF"/>
                </a:solidFill>
                <a:latin typeface="Tahoma"/>
                <a:cs typeface="Tahoma"/>
              </a:rPr>
              <a:t>10 </a:t>
            </a:r>
            <a:r>
              <a:rPr lang="th-TH" sz="1200" dirty="0" smtClean="0">
                <a:solidFill>
                  <a:srgbClr val="FFFFFF"/>
                </a:solidFill>
                <a:latin typeface="Tahoma"/>
                <a:cs typeface="Tahoma"/>
              </a:rPr>
              <a:t>คนแรกถอนตัว </a:t>
            </a:r>
          </a:p>
        </p:txBody>
      </p:sp>
      <p:pic>
        <p:nvPicPr>
          <p:cNvPr id="6" name="Picture 5" descr="Canad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2674" y="4784724"/>
            <a:ext cx="1514475" cy="1514475"/>
          </a:xfrm>
          <a:prstGeom prst="rect">
            <a:avLst/>
          </a:prstGeom>
        </p:spPr>
      </p:pic>
      <p:pic>
        <p:nvPicPr>
          <p:cNvPr id="7" name="Picture 6" descr="Japa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674" y="1755774"/>
            <a:ext cx="1514475" cy="1514475"/>
          </a:xfrm>
          <a:prstGeom prst="rect">
            <a:avLst/>
          </a:prstGeom>
        </p:spPr>
      </p:pic>
      <p:pic>
        <p:nvPicPr>
          <p:cNvPr id="8" name="Picture 7" descr="Nepa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2674" y="3270249"/>
            <a:ext cx="1514475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47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88" b="9301"/>
          <a:stretch/>
        </p:blipFill>
        <p:spPr>
          <a:xfrm>
            <a:off x="0" y="1815737"/>
            <a:ext cx="9144000" cy="504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35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835706" y="2314575"/>
            <a:ext cx="2451100" cy="3864035"/>
          </a:xfrm>
          <a:prstGeom prst="rect">
            <a:avLst/>
          </a:prstGeom>
          <a:solidFill>
            <a:schemeClr val="bg1">
              <a:alpha val="4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1914465"/>
            <a:ext cx="49657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i="0" u="none" strike="noStrike" baseline="0" dirty="0" smtClean="0">
                <a:solidFill>
                  <a:srgbClr val="FFFFFF"/>
                </a:solidFill>
                <a:latin typeface="Tahoma"/>
                <a:cs typeface="Tahoma"/>
              </a:rPr>
              <a:t>การกุศลและการบริจาค</a:t>
            </a:r>
            <a:endParaRPr lang="th-TH" sz="2000" dirty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1" y="2479675"/>
            <a:ext cx="4445000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100" dirty="0" smtClean="0">
                <a:solidFill>
                  <a:srgbClr val="FFFFFF"/>
                </a:solidFill>
                <a:latin typeface="Tahoma"/>
                <a:cs typeface="Tahoma"/>
              </a:rPr>
              <a:t>ทีเจ </a:t>
            </a:r>
            <a:r>
              <a:rPr lang="th-TH" sz="1100" dirty="0" err="1" smtClean="0">
                <a:solidFill>
                  <a:srgbClr val="FFFFFF"/>
                </a:solidFill>
                <a:latin typeface="Tahoma"/>
                <a:cs typeface="Tahoma"/>
              </a:rPr>
              <a:t>ทรูเซ้าท</a:t>
            </a:r>
            <a:r>
              <a:rPr lang="th-TH" sz="1100" dirty="0" smtClean="0">
                <a:solidFill>
                  <a:srgbClr val="FFFFFF"/>
                </a:solidFill>
                <a:latin typeface="Tahoma"/>
                <a:cs typeface="Tahoma"/>
              </a:rPr>
              <a:t>เป็น</a:t>
            </a:r>
            <a:r>
              <a:rPr lang="th-TH" sz="1100" dirty="0">
                <a:solidFill>
                  <a:srgbClr val="FFFFFF"/>
                </a:solidFill>
                <a:latin typeface="Tahoma"/>
                <a:cs typeface="Tahoma"/>
              </a:rPr>
              <a:t>โครงการที่ดำเนินการโดยมูลนิธิไทยซัมมิทพัฒนา </a:t>
            </a:r>
            <a:r>
              <a:rPr dirty="0" smtClean="0">
                <a:latin typeface="Tahoma"/>
                <a:cs typeface="Tahoma"/>
              </a:rPr>
              <a:t> </a:t>
            </a:r>
          </a:p>
          <a:p>
            <a:endParaRPr lang="th-TH" sz="110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r>
              <a:rPr lang="th-TH" sz="1100" dirty="0" smtClean="0">
                <a:solidFill>
                  <a:srgbClr val="FFFFFF"/>
                </a:solidFill>
                <a:latin typeface="Tahoma"/>
                <a:cs typeface="Tahoma"/>
              </a:rPr>
              <a:t>มีวัตถุประสงค์เพื่อระดมทุนกว่า </a:t>
            </a:r>
            <a:r>
              <a:rPr lang="en-GB" sz="1100" dirty="0" smtClean="0">
                <a:solidFill>
                  <a:srgbClr val="FFFFFF"/>
                </a:solidFill>
                <a:latin typeface="Tahoma"/>
                <a:cs typeface="Tahoma"/>
              </a:rPr>
              <a:t>50 </a:t>
            </a:r>
            <a:r>
              <a:rPr lang="th-TH" sz="1100" dirty="0" smtClean="0">
                <a:solidFill>
                  <a:srgbClr val="FFFFFF"/>
                </a:solidFill>
                <a:latin typeface="Tahoma"/>
                <a:cs typeface="Tahoma"/>
              </a:rPr>
              <a:t>ล้านบาทจากผู้สนับสนุนโครงการรวมทั้งองค์กรเอกชนและประชาชนทั่วไป</a:t>
            </a:r>
          </a:p>
          <a:p>
            <a:r>
              <a:rPr lang="en-GB" sz="1100" dirty="0">
                <a:solidFill>
                  <a:srgbClr val="FFFFFF"/>
                </a:solidFill>
                <a:latin typeface="Tahoma"/>
                <a:cs typeface="Tahoma"/>
              </a:rPr>
              <a:t> </a:t>
            </a:r>
          </a:p>
          <a:p>
            <a:r>
              <a:rPr lang="th-TH" sz="1100" dirty="0">
                <a:solidFill>
                  <a:srgbClr val="FFFFFF"/>
                </a:solidFill>
                <a:latin typeface="Tahoma"/>
                <a:cs typeface="Tahoma"/>
              </a:rPr>
              <a:t>ทุกคนสามารถบริจาคได้ทั้งในรูปแบบเปิดเผยหรือไม่มีการประกาศ เพื่อให้ได้ครบตามเป้าหมายขั้นต่ำ </a:t>
            </a:r>
            <a:r>
              <a:rPr lang="en-GB" sz="1100" dirty="0">
                <a:solidFill>
                  <a:srgbClr val="FFFFFF"/>
                </a:solidFill>
                <a:latin typeface="Tahoma"/>
                <a:cs typeface="Tahoma"/>
              </a:rPr>
              <a:t>10 </a:t>
            </a:r>
            <a:r>
              <a:rPr lang="th-TH" sz="1100" dirty="0">
                <a:solidFill>
                  <a:srgbClr val="FFFFFF"/>
                </a:solidFill>
                <a:latin typeface="Tahoma"/>
                <a:cs typeface="Tahoma"/>
              </a:rPr>
              <a:t>ล้านบาท </a:t>
            </a:r>
            <a:r>
              <a:rPr lang="en-GB" sz="1100" dirty="0">
                <a:solidFill>
                  <a:srgbClr val="FFFFFF"/>
                </a:solidFill>
                <a:latin typeface="Tahoma"/>
                <a:cs typeface="Tahoma"/>
              </a:rPr>
              <a:t>- </a:t>
            </a:r>
            <a:r>
              <a:rPr lang="th-TH" sz="1100" dirty="0">
                <a:solidFill>
                  <a:srgbClr val="FFFFFF"/>
                </a:solidFill>
                <a:latin typeface="Tahoma"/>
                <a:cs typeface="Tahoma"/>
              </a:rPr>
              <a:t>โดยจะมอบให้แก่ผู้ผ่านการคัดเลือก </a:t>
            </a:r>
            <a:r>
              <a:rPr lang="en-GB" sz="1100" dirty="0">
                <a:solidFill>
                  <a:srgbClr val="FFFFFF"/>
                </a:solidFill>
                <a:latin typeface="Tahoma"/>
                <a:cs typeface="Tahoma"/>
              </a:rPr>
              <a:t>10 </a:t>
            </a:r>
            <a:r>
              <a:rPr lang="th-TH" sz="1100" dirty="0">
                <a:solidFill>
                  <a:srgbClr val="FFFFFF"/>
                </a:solidFill>
                <a:latin typeface="Tahoma"/>
                <a:cs typeface="Tahoma"/>
              </a:rPr>
              <a:t>คนสุดท้าย คนละ </a:t>
            </a:r>
            <a:r>
              <a:rPr lang="en-GB" sz="1100" dirty="0">
                <a:solidFill>
                  <a:srgbClr val="FFFFFF"/>
                </a:solidFill>
                <a:latin typeface="Tahoma"/>
                <a:cs typeface="Tahoma"/>
              </a:rPr>
              <a:t>1 </a:t>
            </a:r>
            <a:r>
              <a:rPr lang="th-TH" sz="1100" dirty="0">
                <a:solidFill>
                  <a:srgbClr val="FFFFFF"/>
                </a:solidFill>
                <a:latin typeface="Tahoma"/>
                <a:cs typeface="Tahoma"/>
              </a:rPr>
              <a:t>ล้านบาทเพื่อเลือกองค์กรการกุศลที่ต้องการบริจาคเงินให้</a:t>
            </a:r>
            <a:endParaRPr lang="th-TH" sz="110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r>
              <a:rPr lang="en-GB" sz="1100" dirty="0">
                <a:solidFill>
                  <a:srgbClr val="FFFFFF"/>
                </a:solidFill>
                <a:latin typeface="Tahoma"/>
                <a:cs typeface="Tahoma"/>
              </a:rPr>
              <a:t> </a:t>
            </a:r>
            <a:endParaRPr lang="th-TH" sz="1100" b="1" dirty="0">
              <a:solidFill>
                <a:srgbClr val="FFFFFF"/>
              </a:solidFill>
              <a:latin typeface="Tahoma"/>
              <a:cs typeface="Tahoma"/>
            </a:endParaRPr>
          </a:p>
          <a:p>
            <a:r>
              <a:rPr lang="th-TH" sz="1100" dirty="0" smtClean="0">
                <a:solidFill>
                  <a:srgbClr val="FFFFFF"/>
                </a:solidFill>
                <a:latin typeface="Tahoma"/>
                <a:cs typeface="Tahoma"/>
              </a:rPr>
              <a:t>ทีเจ </a:t>
            </a:r>
            <a:r>
              <a:rPr lang="th-TH" sz="1100" dirty="0" err="1" smtClean="0">
                <a:solidFill>
                  <a:srgbClr val="FFFFFF"/>
                </a:solidFill>
                <a:latin typeface="Tahoma"/>
                <a:cs typeface="Tahoma"/>
              </a:rPr>
              <a:t>ทรูเซ้าท</a:t>
            </a:r>
            <a:r>
              <a:rPr lang="th-TH" sz="1100" dirty="0" smtClean="0">
                <a:solidFill>
                  <a:srgbClr val="FFFFFF"/>
                </a:solidFill>
                <a:latin typeface="Tahoma"/>
                <a:cs typeface="Tahoma"/>
              </a:rPr>
              <a:t>มี</a:t>
            </a:r>
            <a:r>
              <a:rPr lang="th-TH" sz="1100" dirty="0">
                <a:solidFill>
                  <a:srgbClr val="FFFFFF"/>
                </a:solidFill>
                <a:latin typeface="Tahoma"/>
                <a:cs typeface="Tahoma"/>
              </a:rPr>
              <a:t>ความประสงค์ที่จะลงทุนเพื่ออนาคตของประเทศไทย</a:t>
            </a:r>
            <a:endParaRPr lang="th-TH" sz="1100" b="1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r>
              <a:rPr lang="en-GB" sz="1100" dirty="0">
                <a:solidFill>
                  <a:srgbClr val="FFFFFF"/>
                </a:solidFill>
                <a:latin typeface="Tahoma"/>
                <a:cs typeface="Tahoma"/>
              </a:rPr>
              <a:t> </a:t>
            </a:r>
            <a:endParaRPr lang="th-TH" sz="1100" b="1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r>
              <a:rPr lang="en-GB" sz="1100" dirty="0" smtClean="0">
                <a:solidFill>
                  <a:srgbClr val="FFFFFF"/>
                </a:solidFill>
                <a:latin typeface="Tahoma"/>
                <a:cs typeface="Tahoma"/>
              </a:rPr>
              <a:t> </a:t>
            </a:r>
            <a:endParaRPr lang="th-TH" sz="1100" dirty="0">
              <a:solidFill>
                <a:srgbClr val="FFFFFF"/>
              </a:solidFill>
              <a:latin typeface="Tahoma"/>
              <a:cs typeface="Tahoma"/>
            </a:endParaRPr>
          </a:p>
          <a:p>
            <a:r>
              <a:rPr lang="th-TH" sz="1100" dirty="0">
                <a:solidFill>
                  <a:srgbClr val="FFFFFF"/>
                </a:solidFill>
                <a:latin typeface="Tahoma"/>
                <a:cs typeface="Tahoma"/>
              </a:rPr>
              <a:t>เงินบริจาคทั้งหมดจะมอบให้แก่มูลนิธิไทยซัมมิทพัฒนาเพื่อใช้ในกิจกรรมทางด้านการกุศลตามที่มูลนิธิเห็นสมควร</a:t>
            </a:r>
          </a:p>
          <a:p>
            <a:r>
              <a:rPr lang="en-GB" sz="1100" dirty="0" smtClean="0">
                <a:solidFill>
                  <a:srgbClr val="FFFFFF"/>
                </a:solidFill>
                <a:latin typeface="Tahoma"/>
                <a:cs typeface="Tahoma"/>
              </a:rPr>
              <a:t> </a:t>
            </a:r>
          </a:p>
          <a:p>
            <a:r>
              <a:rPr lang="en-US" sz="1100" dirty="0">
                <a:solidFill>
                  <a:srgbClr val="FFFFFF"/>
                </a:solidFill>
                <a:latin typeface="Tahoma"/>
                <a:cs typeface="Tahoma"/>
              </a:rPr>
              <a:t>"</a:t>
            </a:r>
            <a:r>
              <a:rPr lang="th-TH" sz="1100" dirty="0">
                <a:solidFill>
                  <a:srgbClr val="FFFFFF"/>
                </a:solidFill>
                <a:latin typeface="Tahoma"/>
                <a:cs typeface="Tahoma"/>
              </a:rPr>
              <a:t>โครงการสตาร์</a:t>
            </a:r>
            <a:r>
              <a:rPr lang="en-US" sz="1100" dirty="0">
                <a:solidFill>
                  <a:srgbClr val="FFFFFF"/>
                </a:solidFill>
                <a:latin typeface="Tahoma"/>
                <a:cs typeface="Tahoma"/>
              </a:rPr>
              <a:t>" </a:t>
            </a:r>
            <a:r>
              <a:rPr lang="th-TH" sz="1100" dirty="0">
                <a:solidFill>
                  <a:srgbClr val="FFFFFF"/>
                </a:solidFill>
                <a:latin typeface="Tahoma"/>
                <a:cs typeface="Tahoma"/>
              </a:rPr>
              <a:t>เป็นโครงการที่ดำเนินการเพื่อดาวรุ่งของเมืองไทยซึ่งจะได้ประโยชน์จากเงินทุนที่ได้รับบริจาค </a:t>
            </a:r>
            <a:endParaRPr lang="th-TH" sz="110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r>
              <a:rPr lang="en-US" sz="1100" dirty="0">
                <a:solidFill>
                  <a:srgbClr val="FFFFFF"/>
                </a:solidFill>
                <a:latin typeface="Tahoma"/>
                <a:cs typeface="Tahoma"/>
              </a:rPr>
              <a:t> </a:t>
            </a:r>
            <a:endParaRPr lang="th-TH" sz="110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r>
              <a:rPr lang="th-TH" sz="1100" dirty="0" smtClean="0">
                <a:solidFill>
                  <a:srgbClr val="FFFFFF"/>
                </a:solidFill>
                <a:latin typeface="Tahoma"/>
                <a:cs typeface="Tahoma"/>
              </a:rPr>
              <a:t>ทีเจ </a:t>
            </a:r>
            <a:r>
              <a:rPr lang="th-TH" sz="1100" dirty="0" err="1" smtClean="0">
                <a:solidFill>
                  <a:srgbClr val="FFFFFF"/>
                </a:solidFill>
                <a:latin typeface="Tahoma"/>
                <a:cs typeface="Tahoma"/>
              </a:rPr>
              <a:t>ทรูเซ้าท</a:t>
            </a:r>
            <a:r>
              <a:rPr lang="th-TH" sz="1100" dirty="0" smtClean="0">
                <a:solidFill>
                  <a:srgbClr val="FFFFFF"/>
                </a:solidFill>
                <a:latin typeface="Tahoma"/>
                <a:cs typeface="Tahoma"/>
              </a:rPr>
              <a:t>จะจัดให้มีกิจกรรมการกุศลหลายงานในช่วงก่อนเริ่มการเดินทาง ซึ่งรวมไปถึงงานเลี้ยงกาล่าดินเนอร์เปิดตัวในเดือนเมษายน </a:t>
            </a:r>
            <a:r>
              <a:rPr lang="en-US" sz="1100" dirty="0" smtClean="0">
                <a:solidFill>
                  <a:srgbClr val="FFFFFF"/>
                </a:solidFill>
                <a:latin typeface="Tahoma"/>
                <a:cs typeface="Tahoma"/>
              </a:rPr>
              <a:t>2560</a:t>
            </a:r>
            <a:endParaRPr lang="th-TH" sz="110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endParaRPr lang="th-TH" sz="1100" dirty="0">
              <a:solidFill>
                <a:srgbClr val="FFFFFF"/>
              </a:solidFill>
              <a:latin typeface="Tahoma"/>
              <a:cs typeface="Tahoma"/>
            </a:endParaRPr>
          </a:p>
        </p:txBody>
      </p:sp>
      <p:pic>
        <p:nvPicPr>
          <p:cNvPr id="5" name="Picture 4" descr="UNESCAP.jpe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60316" y="2479675"/>
            <a:ext cx="1167672" cy="1323975"/>
          </a:xfrm>
          <a:prstGeom prst="rect">
            <a:avLst/>
          </a:prstGeom>
        </p:spPr>
      </p:pic>
      <p:pic>
        <p:nvPicPr>
          <p:cNvPr id="6" name="Picture 5" descr="6a7eb85fe4ff87442afb75584db09537.jpe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C"/>
              </a:clrFrom>
              <a:clrTo>
                <a:srgbClr val="FFFF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82495" y="4096364"/>
            <a:ext cx="2068513" cy="585428"/>
          </a:xfrm>
          <a:prstGeom prst="rect">
            <a:avLst/>
          </a:prstGeom>
        </p:spPr>
      </p:pic>
      <p:pic>
        <p:nvPicPr>
          <p:cNvPr id="7" name="Picture 6" descr="2000px-WWF_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1134" y="5051087"/>
            <a:ext cx="611236" cy="90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35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700" y="1928220"/>
            <a:ext cx="49657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i="0" u="none" strike="noStrike" baseline="0" dirty="0" smtClean="0">
                <a:solidFill>
                  <a:srgbClr val="FFFFFF"/>
                </a:solidFill>
                <a:latin typeface="Tahoma"/>
                <a:cs typeface="Tahoma"/>
              </a:rPr>
              <a:t>การออกอากาศ</a:t>
            </a:r>
            <a:endParaRPr lang="th-TH" sz="2000" dirty="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041" y="2527294"/>
            <a:ext cx="5549900" cy="3416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200" b="1" dirty="0" smtClean="0">
                <a:solidFill>
                  <a:srgbClr val="FF0000"/>
                </a:solidFill>
                <a:latin typeface="Tahoma"/>
                <a:cs typeface="Tahoma"/>
              </a:rPr>
              <a:t>ทีวี</a:t>
            </a:r>
            <a:endParaRPr lang="th-TH" sz="1200" dirty="0">
              <a:solidFill>
                <a:srgbClr val="FF0000"/>
              </a:solidFill>
              <a:latin typeface="Tahoma"/>
              <a:cs typeface="Tahoma"/>
            </a:endParaRPr>
          </a:p>
          <a:p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การคัดเลือกผู้สมัครเพื่อนร่วม</a:t>
            </a:r>
            <a:r>
              <a:rPr lang="th-TH" sz="1200" dirty="0" smtClean="0">
                <a:solidFill>
                  <a:srgbClr val="FFFFFF"/>
                </a:solidFill>
                <a:latin typeface="Tahoma"/>
                <a:cs typeface="Tahoma"/>
              </a:rPr>
              <a:t>ทีมทีเจ </a:t>
            </a:r>
            <a:r>
              <a:rPr lang="th-TH" sz="1200" dirty="0" err="1" smtClean="0">
                <a:solidFill>
                  <a:srgbClr val="FFFFFF"/>
                </a:solidFill>
                <a:latin typeface="Tahoma"/>
                <a:cs typeface="Tahoma"/>
              </a:rPr>
              <a:t>ทรูเซ้าทจะ</a:t>
            </a:r>
            <a:r>
              <a:rPr lang="th-TH" sz="1200" dirty="0" smtClean="0">
                <a:solidFill>
                  <a:srgbClr val="FFFFFF"/>
                </a:solidFill>
                <a:latin typeface="Tahoma"/>
                <a:cs typeface="Tahoma"/>
              </a:rPr>
              <a:t>อ</a:t>
            </a:r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อกอากาศผ่านทางทีวีในประเทศไทย</a:t>
            </a:r>
            <a:r>
              <a:rPr lang="en-GB" sz="1200" dirty="0">
                <a:solidFill>
                  <a:srgbClr val="FFFFFF"/>
                </a:solidFill>
                <a:latin typeface="Tahoma"/>
                <a:cs typeface="Tahoma"/>
              </a:rPr>
              <a:t>*</a:t>
            </a:r>
            <a:endParaRPr lang="th-TH" sz="1200" dirty="0">
              <a:solidFill>
                <a:srgbClr val="FFFFFF"/>
              </a:solidFill>
              <a:latin typeface="Tahoma"/>
              <a:cs typeface="Tahoma"/>
            </a:endParaRPr>
          </a:p>
          <a:p>
            <a:r>
              <a:rPr lang="en-GB" sz="1200" dirty="0">
                <a:solidFill>
                  <a:srgbClr val="FFFFFF"/>
                </a:solidFill>
                <a:latin typeface="Tahoma"/>
                <a:cs typeface="Tahoma"/>
              </a:rPr>
              <a:t> </a:t>
            </a:r>
          </a:p>
          <a:p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การคัดเลือกในรอบแรกและการฝึกในรอบสุดท้ายจะเป็นรายการทีวีที่มีผู้ชมเป็นจำนวนมากเฝ้ารอติดตามชมการเดินทางและความคืบหน้าในช่วงต่างๆ</a:t>
            </a:r>
          </a:p>
          <a:p>
            <a:r>
              <a:rPr lang="en-GB" sz="1200" dirty="0">
                <a:solidFill>
                  <a:srgbClr val="FFFFFF"/>
                </a:solidFill>
                <a:latin typeface="Tahoma"/>
                <a:cs typeface="Tahoma"/>
              </a:rPr>
              <a:t> </a:t>
            </a:r>
          </a:p>
          <a:p>
            <a:r>
              <a:rPr lang="en-GB" sz="1200" b="1" dirty="0">
                <a:solidFill>
                  <a:srgbClr val="FF0000"/>
                </a:solidFill>
                <a:latin typeface="Tahoma"/>
                <a:cs typeface="Tahoma"/>
              </a:rPr>
              <a:t>SECOND SCREEN</a:t>
            </a:r>
            <a:endParaRPr lang="th-TH" sz="1200" b="1" dirty="0">
              <a:solidFill>
                <a:srgbClr val="FF0000"/>
              </a:solidFill>
              <a:latin typeface="Tahoma"/>
              <a:cs typeface="Tahoma"/>
            </a:endParaRPr>
          </a:p>
          <a:p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นอกจากการออกอากาศภาคพื้นดินและผ่านดาวเทียมแล้ว ยังมีแผนที่จะถ่ายทอดการเดินทางไปยังจอที่สองหรือ </a:t>
            </a:r>
            <a:r>
              <a:rPr lang="en-GB" sz="1200" dirty="0">
                <a:solidFill>
                  <a:srgbClr val="FFFFFF"/>
                </a:solidFill>
                <a:latin typeface="Tahoma"/>
                <a:cs typeface="Tahoma"/>
              </a:rPr>
              <a:t>second screen </a:t>
            </a:r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ในช่วงก่อนและระหว่างการเดินทางไปยังขั้วโลกใต้</a:t>
            </a:r>
          </a:p>
          <a:p>
            <a:r>
              <a:rPr lang="en-GB" sz="1200" dirty="0">
                <a:solidFill>
                  <a:srgbClr val="FFFFFF"/>
                </a:solidFill>
                <a:latin typeface="Tahoma"/>
                <a:cs typeface="Tahoma"/>
              </a:rPr>
              <a:t> </a:t>
            </a:r>
          </a:p>
          <a:p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นอกจากนี้ ผู้เข้าร่วมเดินทางแต่ละรายก็ยังมีคลิปเฉพาะของตัวเองด้วย</a:t>
            </a:r>
          </a:p>
          <a:p>
            <a:r>
              <a:rPr lang="en-GB" sz="1200" dirty="0">
                <a:solidFill>
                  <a:srgbClr val="FFFFFF"/>
                </a:solidFill>
                <a:latin typeface="Tahoma"/>
                <a:cs typeface="Tahoma"/>
              </a:rPr>
              <a:t> </a:t>
            </a:r>
          </a:p>
          <a:p>
            <a:r>
              <a:rPr lang="th-TH" sz="1200" b="1" i="1" dirty="0" smtClean="0">
                <a:solidFill>
                  <a:srgbClr val="FFFFFF"/>
                </a:solidFill>
                <a:latin typeface="Tahoma"/>
                <a:cs typeface="Tahoma"/>
              </a:rPr>
              <a:t>ทีเจ </a:t>
            </a:r>
            <a:r>
              <a:rPr lang="th-TH" sz="1200" b="1" i="1" dirty="0" err="1" smtClean="0">
                <a:solidFill>
                  <a:srgbClr val="FFFFFF"/>
                </a:solidFill>
                <a:latin typeface="Tahoma"/>
                <a:cs typeface="Tahoma"/>
              </a:rPr>
              <a:t>ทรูเซ้าท</a:t>
            </a:r>
            <a:r>
              <a:rPr lang="th-TH" sz="1200" b="1" i="1" dirty="0" smtClean="0">
                <a:solidFill>
                  <a:srgbClr val="FFFFFF"/>
                </a:solidFill>
                <a:latin typeface="Tahoma"/>
                <a:cs typeface="Tahoma"/>
              </a:rPr>
              <a:t>จะ</a:t>
            </a:r>
            <a:r>
              <a:rPr lang="th-TH" sz="1200" b="1" i="1" dirty="0">
                <a:solidFill>
                  <a:srgbClr val="FFFFFF"/>
                </a:solidFill>
                <a:latin typeface="Tahoma"/>
                <a:cs typeface="Tahoma"/>
              </a:rPr>
              <a:t>เป็นโอกาสในการแพร่ภาพที่ยิ่งใหญ่สำหรับพันธมิตรทุกราย</a:t>
            </a:r>
            <a:endParaRPr lang="th-TH" sz="1200" dirty="0">
              <a:solidFill>
                <a:srgbClr val="FFFFFF"/>
              </a:solidFill>
              <a:latin typeface="Tahoma"/>
              <a:cs typeface="Tahoma"/>
            </a:endParaRPr>
          </a:p>
          <a:p>
            <a:r>
              <a:rPr lang="en-GB" sz="1200" dirty="0">
                <a:solidFill>
                  <a:srgbClr val="FFFFFF"/>
                </a:solidFill>
                <a:latin typeface="Tahoma"/>
                <a:cs typeface="Tahoma"/>
              </a:rPr>
              <a:t> </a:t>
            </a:r>
          </a:p>
          <a:p>
            <a:r>
              <a:rPr lang="en-GB" sz="1200" dirty="0">
                <a:solidFill>
                  <a:srgbClr val="FFFFFF"/>
                </a:solidFill>
                <a:latin typeface="Tahoma"/>
                <a:cs typeface="Tahoma"/>
              </a:rPr>
              <a:t> </a:t>
            </a:r>
          </a:p>
          <a:p>
            <a:r>
              <a:rPr lang="en-GB" sz="1200" dirty="0">
                <a:solidFill>
                  <a:srgbClr val="FFFFFF"/>
                </a:solidFill>
                <a:latin typeface="Tahoma"/>
                <a:cs typeface="Tahoma"/>
              </a:rPr>
              <a:t>* </a:t>
            </a:r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กำลังอยู่ในระหว่างการเจรจากับผู้ออกอากาศ</a:t>
            </a:r>
          </a:p>
          <a:p>
            <a:endParaRPr lang="th-TH" sz="1200" dirty="0">
              <a:solidFill>
                <a:srgbClr val="FFFFFF"/>
              </a:solidFill>
              <a:latin typeface="Tahoma"/>
              <a:cs typeface="Tahoma"/>
            </a:endParaRPr>
          </a:p>
        </p:txBody>
      </p:sp>
      <p:pic>
        <p:nvPicPr>
          <p:cNvPr id="6" name="Picture 5" descr="img_23012014121228.jpe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03875" y="4411681"/>
            <a:ext cx="3368675" cy="168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28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927166"/>
            <a:ext cx="5994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i="0" u="none" strike="noStrike" baseline="0" dirty="0" smtClean="0">
                <a:solidFill>
                  <a:srgbClr val="FFFFFF"/>
                </a:solidFill>
                <a:latin typeface="Tahoma"/>
                <a:cs typeface="Tahoma"/>
              </a:rPr>
              <a:t>การให้ลิขสิทธิ์</a:t>
            </a:r>
            <a:endParaRPr lang="th-TH" sz="2000" dirty="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697" y="2538729"/>
            <a:ext cx="89745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ผู้สนับสนุนหลักและผู้สนับสนุนร่วมจะได้รับสิทธิ์ในการปฏิเสธก่อน </a:t>
            </a:r>
            <a:r>
              <a:rPr lang="en-US" sz="1200" dirty="0">
                <a:solidFill>
                  <a:srgbClr val="FFFFFF"/>
                </a:solidFill>
                <a:latin typeface="Tahoma"/>
                <a:cs typeface="Tahoma"/>
              </a:rPr>
              <a:t>(Right of first refusal) </a:t>
            </a:r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ในการผลิตผลิตภัณฑ์และของที่ระลึก </a:t>
            </a:r>
            <a:r>
              <a:rPr lang="en-US" sz="1200" dirty="0" smtClean="0">
                <a:solidFill>
                  <a:srgbClr val="FFFFFF"/>
                </a:solidFill>
                <a:latin typeface="Tahoma"/>
                <a:cs typeface="Tahoma"/>
              </a:rPr>
              <a:t>'</a:t>
            </a:r>
            <a:r>
              <a:rPr lang="th-TH" sz="1200" dirty="0" smtClean="0">
                <a:solidFill>
                  <a:srgbClr val="FFFFFF"/>
                </a:solidFill>
                <a:latin typeface="Tahoma"/>
                <a:cs typeface="Tahoma"/>
              </a:rPr>
              <a:t>ทีเจ </a:t>
            </a:r>
            <a:r>
              <a:rPr lang="th-TH" sz="1200" dirty="0" err="1" smtClean="0">
                <a:solidFill>
                  <a:srgbClr val="FFFFFF"/>
                </a:solidFill>
                <a:latin typeface="Tahoma"/>
                <a:cs typeface="Tahoma"/>
              </a:rPr>
              <a:t>ทรูเซ้าท</a:t>
            </a:r>
            <a:r>
              <a:rPr lang="en-US" sz="1200" dirty="0" smtClean="0">
                <a:solidFill>
                  <a:srgbClr val="FFFFFF"/>
                </a:solidFill>
                <a:latin typeface="Tahoma"/>
                <a:cs typeface="Tahoma"/>
              </a:rPr>
              <a:t>' </a:t>
            </a:r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รุ่นลิมิเต็ด </a:t>
            </a:r>
            <a:endParaRPr lang="th-TH" sz="120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endParaRPr lang="th-TH" sz="1200" dirty="0">
              <a:solidFill>
                <a:srgbClr val="FFFFFF"/>
              </a:solidFill>
              <a:latin typeface="Tahoma"/>
              <a:cs typeface="Tahoma"/>
            </a:endParaRPr>
          </a:p>
          <a:p>
            <a:r>
              <a:rPr lang="th-TH" sz="1200" dirty="0" smtClean="0">
                <a:solidFill>
                  <a:srgbClr val="FFFFFF"/>
                </a:solidFill>
                <a:latin typeface="Tahoma"/>
                <a:cs typeface="Tahoma"/>
              </a:rPr>
              <a:t>ตัวอย่างเช่น</a:t>
            </a:r>
            <a:r>
              <a:rPr lang="en-US" sz="1200" dirty="0" smtClean="0">
                <a:solidFill>
                  <a:srgbClr val="FFFFFF"/>
                </a:solidFill>
                <a:latin typeface="Tahoma"/>
                <a:cs typeface="Tahoma"/>
              </a:rPr>
              <a:t>: </a:t>
            </a:r>
            <a:r>
              <a:rPr lang="th-TH" sz="1200" dirty="0" smtClean="0">
                <a:solidFill>
                  <a:srgbClr val="FFFFFF"/>
                </a:solidFill>
                <a:latin typeface="Tahoma"/>
                <a:cs typeface="Tahoma"/>
              </a:rPr>
              <a:t>เบียร์ทีเจ </a:t>
            </a:r>
            <a:r>
              <a:rPr lang="th-TH" sz="1200" dirty="0" err="1" smtClean="0">
                <a:solidFill>
                  <a:srgbClr val="FFFFFF"/>
                </a:solidFill>
                <a:latin typeface="Tahoma"/>
                <a:cs typeface="Tahoma"/>
              </a:rPr>
              <a:t>ทรูเซ้าท</a:t>
            </a:r>
            <a:r>
              <a:rPr lang="en-US" sz="1200" dirty="0" smtClean="0">
                <a:solidFill>
                  <a:srgbClr val="FFFFFF"/>
                </a:solidFill>
                <a:latin typeface="Tahoma"/>
                <a:cs typeface="Tahoma"/>
              </a:rPr>
              <a:t>; </a:t>
            </a:r>
            <a:r>
              <a:rPr lang="th-TH" sz="1200" dirty="0" smtClean="0">
                <a:solidFill>
                  <a:srgbClr val="FFFFFF"/>
                </a:solidFill>
                <a:latin typeface="Tahoma"/>
                <a:cs typeface="Tahoma"/>
              </a:rPr>
              <a:t>นาฬิกาข้อมือทีเจ </a:t>
            </a:r>
            <a:r>
              <a:rPr lang="th-TH" sz="1200" dirty="0" err="1" smtClean="0">
                <a:solidFill>
                  <a:srgbClr val="FFFFFF"/>
                </a:solidFill>
                <a:latin typeface="Tahoma"/>
                <a:cs typeface="Tahoma"/>
              </a:rPr>
              <a:t>ทรูเซ้าท</a:t>
            </a:r>
            <a:r>
              <a:rPr lang="en-US" sz="1200" dirty="0" smtClean="0">
                <a:solidFill>
                  <a:srgbClr val="FFFFFF"/>
                </a:solidFill>
                <a:latin typeface="Tahoma"/>
                <a:cs typeface="Tahoma"/>
              </a:rPr>
              <a:t>; </a:t>
            </a:r>
            <a:r>
              <a:rPr lang="th-TH" sz="1200" dirty="0" smtClean="0">
                <a:solidFill>
                  <a:srgbClr val="FFFFFF"/>
                </a:solidFill>
                <a:latin typeface="Tahoma"/>
                <a:cs typeface="Tahoma"/>
              </a:rPr>
              <a:t>วิสกี้ทีเจ </a:t>
            </a:r>
            <a:r>
              <a:rPr lang="th-TH" sz="1200" dirty="0" err="1" smtClean="0">
                <a:solidFill>
                  <a:srgbClr val="FFFFFF"/>
                </a:solidFill>
                <a:latin typeface="Tahoma"/>
                <a:cs typeface="Tahoma"/>
              </a:rPr>
              <a:t>ทรูเซ้าท</a:t>
            </a:r>
            <a:endParaRPr lang="th-TH" sz="120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r>
              <a:rPr lang="en-GB" sz="1200" b="1" i="1" dirty="0">
                <a:solidFill>
                  <a:srgbClr val="FFFFFF"/>
                </a:solidFill>
                <a:latin typeface="Tahoma"/>
                <a:cs typeface="Tahoma"/>
              </a:rPr>
              <a:t> </a:t>
            </a:r>
            <a:endParaRPr lang="th-TH" sz="1200" dirty="0">
              <a:solidFill>
                <a:srgbClr val="FFFFFF"/>
              </a:solidFill>
              <a:latin typeface="Tahoma"/>
              <a:cs typeface="Tahoma"/>
            </a:endParaRPr>
          </a:p>
          <a:p>
            <a:r>
              <a:rPr lang="th-TH" sz="1200" b="1" i="1" dirty="0">
                <a:solidFill>
                  <a:srgbClr val="FFFFFF"/>
                </a:solidFill>
                <a:latin typeface="Tahoma"/>
                <a:cs typeface="Tahoma"/>
              </a:rPr>
              <a:t>โอกาสในการสนับสนุนเหล่านี้จะออกแบบให้สอดคล้องกับกลยุทธ์ในการให้ลิขสิทธิ์</a:t>
            </a:r>
            <a:r>
              <a:rPr lang="th-TH" sz="1200" b="1" i="1" dirty="0" smtClean="0">
                <a:solidFill>
                  <a:srgbClr val="FFFFFF"/>
                </a:solidFill>
                <a:latin typeface="Tahoma"/>
                <a:cs typeface="Tahoma"/>
              </a:rPr>
              <a:t>ของทีเจ </a:t>
            </a:r>
            <a:r>
              <a:rPr lang="th-TH" sz="1200" b="1" i="1" dirty="0" err="1" smtClean="0">
                <a:solidFill>
                  <a:srgbClr val="FFFFFF"/>
                </a:solidFill>
                <a:latin typeface="Tahoma"/>
                <a:cs typeface="Tahoma"/>
              </a:rPr>
              <a:t>ทรูเซ้าท</a:t>
            </a:r>
            <a:endParaRPr lang="th-TH" sz="120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r>
              <a:rPr lang="en-GB" sz="1200" b="1" dirty="0">
                <a:solidFill>
                  <a:srgbClr val="FFFFFF"/>
                </a:solidFill>
                <a:latin typeface="Tahoma"/>
                <a:cs typeface="Tahoma"/>
              </a:rPr>
              <a:t> </a:t>
            </a:r>
            <a:endParaRPr lang="th-TH" sz="1200" dirty="0">
              <a:solidFill>
                <a:srgbClr val="FFFFFF"/>
              </a:solidFill>
              <a:latin typeface="Tahoma"/>
              <a:cs typeface="Tahoma"/>
            </a:endParaRPr>
          </a:p>
          <a:p>
            <a:endParaRPr lang="th-TH" sz="1200" dirty="0">
              <a:solidFill>
                <a:srgbClr val="FFFFFF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16786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9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56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875" y="1929414"/>
            <a:ext cx="5994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i="0" u="none" strike="noStrike" baseline="0" dirty="0" smtClean="0">
                <a:solidFill>
                  <a:srgbClr val="FFFFFF"/>
                </a:solidFill>
                <a:latin typeface="Tahoma"/>
                <a:cs typeface="Tahoma"/>
              </a:rPr>
              <a:t>สิทธิประโยชน์ต่างๆ </a:t>
            </a:r>
            <a:r>
              <a:rPr lang="en-US" sz="2000" i="0" u="none" strike="noStrike" baseline="0" dirty="0" smtClean="0">
                <a:solidFill>
                  <a:srgbClr val="FFFFFF"/>
                </a:solidFill>
                <a:latin typeface="Tahoma"/>
                <a:cs typeface="Tahoma"/>
              </a:rPr>
              <a:t>– </a:t>
            </a:r>
            <a:r>
              <a:rPr lang="th-TH" sz="2000" i="0" u="none" strike="noStrike" baseline="0" dirty="0" smtClean="0">
                <a:solidFill>
                  <a:srgbClr val="FFFFFF"/>
                </a:solidFill>
                <a:latin typeface="Tahoma"/>
                <a:cs typeface="Tahoma"/>
              </a:rPr>
              <a:t>ในแอนตาร์กติก</a:t>
            </a:r>
            <a:endParaRPr lang="th-TH" sz="2000" dirty="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748" y="2333686"/>
            <a:ext cx="5725921" cy="2962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th-TH" sz="120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r>
              <a:rPr lang="th-TH" sz="1200" b="1" dirty="0" smtClean="0">
                <a:solidFill>
                  <a:srgbClr val="FF0000"/>
                </a:solidFill>
                <a:latin typeface="Tahoma"/>
                <a:cs typeface="Tahoma"/>
              </a:rPr>
              <a:t>ทีเจ </a:t>
            </a:r>
            <a:r>
              <a:rPr lang="th-TH" sz="1200" b="1" dirty="0" err="1" smtClean="0">
                <a:solidFill>
                  <a:srgbClr val="FF0000"/>
                </a:solidFill>
                <a:latin typeface="Tahoma"/>
                <a:cs typeface="Tahoma"/>
              </a:rPr>
              <a:t>ทรูเซ้าท</a:t>
            </a:r>
            <a:r>
              <a:rPr lang="th-TH" sz="1200" b="1" dirty="0" smtClean="0">
                <a:solidFill>
                  <a:srgbClr val="FF0000"/>
                </a:solidFill>
                <a:latin typeface="Tahoma"/>
                <a:cs typeface="Tahoma"/>
              </a:rPr>
              <a:t> ไลฟ์</a:t>
            </a:r>
            <a:r>
              <a:rPr lang="en-GB" sz="1200" b="1" dirty="0" smtClean="0">
                <a:solidFill>
                  <a:srgbClr val="FF0000"/>
                </a:solidFill>
                <a:latin typeface="Tahoma"/>
                <a:cs typeface="Tahoma"/>
              </a:rPr>
              <a:t>!</a:t>
            </a:r>
          </a:p>
          <a:p>
            <a:endParaRPr lang="th-TH" sz="1200" dirty="0" smtClean="0">
              <a:solidFill>
                <a:srgbClr val="FF0000"/>
              </a:solidFill>
              <a:latin typeface="Tahoma"/>
              <a:cs typeface="Tahoma"/>
            </a:endParaRPr>
          </a:p>
          <a:p>
            <a:r>
              <a:rPr lang="th-TH" sz="1200" b="1" i="1" dirty="0" smtClean="0">
                <a:solidFill>
                  <a:schemeClr val="bg1"/>
                </a:solidFill>
                <a:latin typeface="Tahoma"/>
                <a:cs typeface="Tahoma"/>
              </a:rPr>
              <a:t>บันทึกการเดินทางสดจากจุดล่าสุด</a:t>
            </a:r>
            <a:r>
              <a:rPr sz="1200" i="1" dirty="0" smtClean="0">
                <a:solidFill>
                  <a:schemeClr val="bg1"/>
                </a:solidFill>
                <a:latin typeface="Tahoma"/>
                <a:cs typeface="Tahoma"/>
              </a:rPr>
              <a:t> - </a:t>
            </a:r>
            <a:r>
              <a:rPr lang="th-TH" sz="1200" i="1" dirty="0" smtClean="0">
                <a:solidFill>
                  <a:schemeClr val="bg1"/>
                </a:solidFill>
                <a:latin typeface="Tahoma"/>
                <a:cs typeface="Tahoma"/>
              </a:rPr>
              <a:t>อัพเดทสถานการณ์แบบเรียลไทม์ในระหว่างการเดินทาง</a:t>
            </a:r>
          </a:p>
          <a:p>
            <a:endParaRPr lang="th-TH" sz="1200" i="1" dirty="0" smtClean="0">
              <a:solidFill>
                <a:schemeClr val="bg1"/>
              </a:solidFill>
              <a:latin typeface="Tahoma"/>
              <a:cs typeface="Tahoma"/>
            </a:endParaRPr>
          </a:p>
          <a:p>
            <a:pPr lvl="0"/>
            <a:r>
              <a:rPr lang="th-TH" sz="1200" b="1" i="1" dirty="0" smtClean="0">
                <a:solidFill>
                  <a:schemeClr val="bg1"/>
                </a:solidFill>
                <a:latin typeface="Tahoma"/>
                <a:cs typeface="Tahoma"/>
              </a:rPr>
              <a:t>บล็อกบันทึกการเดินทาง</a:t>
            </a:r>
            <a:r>
              <a:rPr sz="1200" i="1" dirty="0" smtClean="0">
                <a:solidFill>
                  <a:schemeClr val="bg1"/>
                </a:solidFill>
                <a:latin typeface="Tahoma"/>
                <a:cs typeface="Tahoma"/>
              </a:rPr>
              <a:t> - </a:t>
            </a:r>
            <a:r>
              <a:rPr lang="th-TH" sz="1200" i="1" dirty="0" smtClean="0">
                <a:solidFill>
                  <a:schemeClr val="bg1"/>
                </a:solidFill>
                <a:latin typeface="Tahoma"/>
                <a:cs typeface="Tahoma"/>
              </a:rPr>
              <a:t>มีการอัพเดทเป็นระยะ</a:t>
            </a:r>
          </a:p>
          <a:p>
            <a:pPr lvl="0"/>
            <a:endParaRPr lang="th-TH" sz="1200" i="1" dirty="0" smtClean="0">
              <a:solidFill>
                <a:schemeClr val="bg1"/>
              </a:solidFill>
              <a:latin typeface="Tahoma"/>
              <a:cs typeface="Tahoma"/>
            </a:endParaRPr>
          </a:p>
          <a:p>
            <a:pPr lvl="0"/>
            <a:r>
              <a:rPr lang="th-TH" sz="1200" b="1" i="1" dirty="0" smtClean="0">
                <a:solidFill>
                  <a:schemeClr val="bg1"/>
                </a:solidFill>
                <a:latin typeface="Tahoma"/>
                <a:cs typeface="Tahoma"/>
              </a:rPr>
              <a:t>อัพเดทข่าวสารประจำวัน</a:t>
            </a:r>
            <a:r>
              <a:rPr sz="1200" i="1" dirty="0" smtClean="0">
                <a:solidFill>
                  <a:schemeClr val="bg1"/>
                </a:solidFill>
                <a:latin typeface="Tahoma"/>
                <a:cs typeface="Tahoma"/>
              </a:rPr>
              <a:t> - </a:t>
            </a:r>
            <a:r>
              <a:rPr lang="th-TH" sz="1200" i="1" dirty="0" smtClean="0">
                <a:solidFill>
                  <a:schemeClr val="bg1"/>
                </a:solidFill>
                <a:latin typeface="Tahoma"/>
                <a:cs typeface="Tahoma"/>
              </a:rPr>
              <a:t>รวมทั้งข่าวด่วน</a:t>
            </a:r>
          </a:p>
          <a:p>
            <a:pPr lvl="0"/>
            <a:endParaRPr lang="th-TH" sz="1200" i="1" dirty="0" smtClean="0">
              <a:solidFill>
                <a:schemeClr val="bg1"/>
              </a:solidFill>
              <a:latin typeface="Tahoma"/>
              <a:cs typeface="Tahoma"/>
            </a:endParaRPr>
          </a:p>
          <a:p>
            <a:pPr lvl="0"/>
            <a:r>
              <a:rPr lang="th-TH" sz="1200" b="1" i="1" dirty="0" smtClean="0">
                <a:solidFill>
                  <a:schemeClr val="bg1"/>
                </a:solidFill>
                <a:latin typeface="Tahoma"/>
                <a:cs typeface="Tahoma"/>
              </a:rPr>
              <a:t>อัพเดทการฝึกอบรม</a:t>
            </a:r>
            <a:r>
              <a:rPr sz="1200" i="1" dirty="0" smtClean="0">
                <a:solidFill>
                  <a:schemeClr val="bg1"/>
                </a:solidFill>
                <a:latin typeface="Tahoma"/>
                <a:cs typeface="Tahoma"/>
              </a:rPr>
              <a:t> - </a:t>
            </a:r>
            <a:r>
              <a:rPr lang="th-TH" sz="1200" i="1" dirty="0" smtClean="0">
                <a:solidFill>
                  <a:schemeClr val="bg1"/>
                </a:solidFill>
                <a:latin typeface="Tahoma"/>
                <a:cs typeface="Tahoma"/>
              </a:rPr>
              <a:t>ข่าวสารช่วงก่อนออกเดินทางจากแคมป์ฝึกของเรา</a:t>
            </a:r>
          </a:p>
          <a:p>
            <a:pPr lvl="0"/>
            <a:endParaRPr lang="th-TH" sz="1200" i="1" dirty="0" smtClean="0">
              <a:solidFill>
                <a:schemeClr val="bg1"/>
              </a:solidFill>
              <a:latin typeface="Tahoma"/>
              <a:cs typeface="Tahoma"/>
            </a:endParaRPr>
          </a:p>
          <a:p>
            <a:pPr lvl="0"/>
            <a:r>
              <a:rPr lang="th-TH" sz="1200" b="1" i="1" dirty="0" smtClean="0">
                <a:solidFill>
                  <a:schemeClr val="bg1"/>
                </a:solidFill>
                <a:latin typeface="Tahoma"/>
                <a:cs typeface="Tahoma"/>
              </a:rPr>
              <a:t>โซเชียลมีเดีย</a:t>
            </a:r>
            <a:r>
              <a:rPr sz="1200" i="1" dirty="0" smtClean="0">
                <a:solidFill>
                  <a:schemeClr val="bg1"/>
                </a:solidFill>
                <a:latin typeface="Tahoma"/>
                <a:cs typeface="Tahoma"/>
              </a:rPr>
              <a:t> - </a:t>
            </a:r>
            <a:r>
              <a:rPr lang="th-TH" sz="1200" i="1" dirty="0" smtClean="0">
                <a:solidFill>
                  <a:schemeClr val="bg1"/>
                </a:solidFill>
                <a:latin typeface="Tahoma"/>
                <a:cs typeface="Tahoma"/>
              </a:rPr>
              <a:t>ติดตามการเดินทางผ่านทาง </a:t>
            </a:r>
            <a:r>
              <a:rPr sz="1200" i="1" dirty="0" smtClean="0">
                <a:solidFill>
                  <a:schemeClr val="bg1"/>
                </a:solidFill>
                <a:latin typeface="Tahoma"/>
                <a:cs typeface="Tahoma"/>
              </a:rPr>
              <a:t>Twitter </a:t>
            </a:r>
            <a:r>
              <a:rPr lang="th-TH" sz="1200" i="1" dirty="0" smtClean="0">
                <a:solidFill>
                  <a:schemeClr val="bg1"/>
                </a:solidFill>
                <a:latin typeface="Tahoma"/>
                <a:cs typeface="Tahoma"/>
              </a:rPr>
              <a:t>และ </a:t>
            </a:r>
            <a:r>
              <a:rPr sz="1200" i="1" dirty="0" smtClean="0">
                <a:solidFill>
                  <a:schemeClr val="bg1"/>
                </a:solidFill>
                <a:latin typeface="Tahoma"/>
                <a:cs typeface="Tahoma"/>
              </a:rPr>
              <a:t>Facebook</a:t>
            </a:r>
          </a:p>
          <a:p>
            <a:pPr lvl="0"/>
            <a:endParaRPr lang="th-TH" sz="1200" i="1" dirty="0" smtClean="0">
              <a:solidFill>
                <a:schemeClr val="bg1"/>
              </a:solidFill>
              <a:latin typeface="Tahoma"/>
              <a:cs typeface="Tahoma"/>
            </a:endParaRPr>
          </a:p>
          <a:p>
            <a:pPr lvl="0"/>
            <a:r>
              <a:rPr lang="th-TH" sz="1200" b="1" i="1" dirty="0" smtClean="0">
                <a:solidFill>
                  <a:schemeClr val="bg1"/>
                </a:solidFill>
                <a:latin typeface="Tahoma"/>
                <a:cs typeface="Tahoma"/>
              </a:rPr>
              <a:t>ภาพยนตร์บันทึกการเดินทาง</a:t>
            </a:r>
            <a:r>
              <a:rPr sz="1200" i="1" dirty="0" smtClean="0">
                <a:solidFill>
                  <a:schemeClr val="bg1"/>
                </a:solidFill>
                <a:latin typeface="Tahoma"/>
                <a:cs typeface="Tahoma"/>
              </a:rPr>
              <a:t> - </a:t>
            </a:r>
            <a:r>
              <a:rPr lang="th-TH" sz="1200" i="1" dirty="0" smtClean="0">
                <a:solidFill>
                  <a:schemeClr val="bg1"/>
                </a:solidFill>
                <a:latin typeface="Tahoma"/>
                <a:cs typeface="Tahoma"/>
              </a:rPr>
              <a:t>ถ่ายทำก่อน ระหว่างและหลังการเดินทาง</a:t>
            </a:r>
            <a:r>
              <a:rPr lang="en-GB" sz="1200" i="1" dirty="0" smtClean="0">
                <a:solidFill>
                  <a:schemeClr val="bg1"/>
                </a:solidFill>
                <a:latin typeface="Tahoma"/>
                <a:cs typeface="Tahoma"/>
              </a:rPr>
              <a:t> </a:t>
            </a:r>
          </a:p>
        </p:txBody>
      </p:sp>
      <p:pic>
        <p:nvPicPr>
          <p:cNvPr id="5" name="Picture 4" descr="trek2.jpg"/>
          <p:cNvPicPr>
            <a:picLocks noChangeAspect="1"/>
          </p:cNvPicPr>
          <p:nvPr/>
        </p:nvPicPr>
        <p:blipFill>
          <a:blip r:embed="rId2">
            <a:alphaModFix amt="54000"/>
          </a:blip>
          <a:stretch>
            <a:fillRect/>
          </a:stretch>
        </p:blipFill>
        <p:spPr>
          <a:xfrm>
            <a:off x="5757669" y="1997075"/>
            <a:ext cx="3386331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875" y="1929414"/>
            <a:ext cx="5994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u="none" strike="noStrike" baseline="0" dirty="0" smtClean="0">
                <a:solidFill>
                  <a:srgbClr val="FFFFFF"/>
                </a:solidFill>
                <a:latin typeface="Tahoma"/>
                <a:cs typeface="Tahoma"/>
              </a:rPr>
              <a:t>สิทธิประโยชน์ต่างๆ</a:t>
            </a:r>
            <a:r>
              <a:rPr lang="en-US" sz="2000" u="none" strike="noStrike" baseline="0" dirty="0" smtClean="0">
                <a:solidFill>
                  <a:srgbClr val="FFFFFF"/>
                </a:solidFill>
                <a:latin typeface="Tahoma"/>
                <a:cs typeface="Tahoma"/>
              </a:rPr>
              <a:t> – </a:t>
            </a:r>
            <a:r>
              <a:rPr lang="th-TH" sz="2000" u="none" strike="noStrike" baseline="0" dirty="0" smtClean="0">
                <a:solidFill>
                  <a:srgbClr val="FFFFFF"/>
                </a:solidFill>
                <a:latin typeface="Tahoma"/>
                <a:cs typeface="Tahoma"/>
              </a:rPr>
              <a:t>ในแอนตาร์กติก</a:t>
            </a:r>
            <a:endParaRPr lang="th-TH" sz="2000" dirty="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749" y="2646953"/>
            <a:ext cx="588572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200" b="1" dirty="0" smtClean="0">
                <a:solidFill>
                  <a:srgbClr val="FF0000"/>
                </a:solidFill>
                <a:latin typeface="Tahoma"/>
                <a:cs typeface="Tahoma"/>
              </a:rPr>
              <a:t>การประชาสัมพันธ์และการเผยแพร่ข่าว</a:t>
            </a:r>
            <a:endParaRPr lang="th-TH" sz="1200" dirty="0" smtClean="0">
              <a:solidFill>
                <a:srgbClr val="FF0000"/>
              </a:solidFill>
              <a:latin typeface="Tahoma"/>
              <a:cs typeface="Tahoma"/>
            </a:endParaRPr>
          </a:p>
          <a:p>
            <a:r>
              <a:rPr lang="en-GB" sz="1200" b="1" dirty="0" smtClean="0">
                <a:solidFill>
                  <a:srgbClr val="FFFFFF"/>
                </a:solidFill>
                <a:latin typeface="Tahoma"/>
                <a:cs typeface="Tahoma"/>
              </a:rPr>
              <a:t> </a:t>
            </a:r>
            <a:endParaRPr lang="th-TH" sz="120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r>
              <a:rPr lang="th-TH" sz="1200" b="1" dirty="0" smtClean="0">
                <a:solidFill>
                  <a:srgbClr val="FF0000"/>
                </a:solidFill>
                <a:latin typeface="Tahoma"/>
                <a:cs typeface="Tahoma"/>
              </a:rPr>
              <a:t>ธงขั้วโลกใต้</a:t>
            </a:r>
            <a:endParaRPr lang="th-TH" sz="1200" dirty="0" smtClean="0">
              <a:solidFill>
                <a:srgbClr val="FF0000"/>
              </a:solidFill>
              <a:latin typeface="Tahoma"/>
              <a:cs typeface="Tahoma"/>
            </a:endParaRPr>
          </a:p>
          <a:p>
            <a:pPr lvl="0"/>
            <a:endParaRPr lang="th-TH" sz="1200" i="1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r>
              <a:rPr lang="th-TH" sz="1200" b="1" dirty="0" smtClean="0">
                <a:solidFill>
                  <a:srgbClr val="FF0000"/>
                </a:solidFill>
                <a:latin typeface="Tahoma"/>
                <a:cs typeface="Tahoma"/>
              </a:rPr>
              <a:t>การพัฒนาศักยภาพทีมงาน</a:t>
            </a:r>
          </a:p>
          <a:p>
            <a:r>
              <a:rPr lang="en-GB" sz="1200" b="1" dirty="0" smtClean="0">
                <a:solidFill>
                  <a:srgbClr val="FF0000"/>
                </a:solidFill>
                <a:latin typeface="Tahoma"/>
                <a:cs typeface="Tahoma"/>
              </a:rPr>
              <a:t> </a:t>
            </a:r>
          </a:p>
          <a:p>
            <a:r>
              <a:rPr lang="th-TH" sz="1200" b="1" dirty="0" smtClean="0">
                <a:solidFill>
                  <a:srgbClr val="FF0000"/>
                </a:solidFill>
                <a:latin typeface="Tahoma"/>
                <a:cs typeface="Tahoma"/>
              </a:rPr>
              <a:t>ความยั่งยืนและความรับผิดชอบต่อสังคมขององค์กร </a:t>
            </a:r>
            <a:r>
              <a:rPr lang="en-GB" sz="1200" b="1" dirty="0" smtClean="0">
                <a:solidFill>
                  <a:srgbClr val="FF0000"/>
                </a:solidFill>
                <a:latin typeface="Tahoma"/>
                <a:cs typeface="Tahoma"/>
              </a:rPr>
              <a:t>(CSR)</a:t>
            </a:r>
          </a:p>
          <a:p>
            <a:r>
              <a:rPr lang="en-GB" sz="1200" b="1" dirty="0" smtClean="0">
                <a:solidFill>
                  <a:srgbClr val="FF0000"/>
                </a:solidFill>
                <a:latin typeface="Tahoma"/>
                <a:cs typeface="Tahoma"/>
              </a:rPr>
              <a:t> </a:t>
            </a:r>
          </a:p>
          <a:p>
            <a:r>
              <a:rPr lang="th-TH" sz="1200" b="1" dirty="0" smtClean="0">
                <a:solidFill>
                  <a:srgbClr val="FF0000"/>
                </a:solidFill>
                <a:latin typeface="Tahoma"/>
                <a:cs typeface="Tahoma"/>
              </a:rPr>
              <a:t>หัวข้อต่างๆ ที่เกี่ยวข้องกับธุรกิจของคุณ </a:t>
            </a:r>
            <a:r>
              <a:rPr lang="en-GB" sz="1200" b="1" dirty="0" smtClean="0">
                <a:solidFill>
                  <a:srgbClr val="FF0000"/>
                </a:solidFill>
                <a:latin typeface="Tahoma"/>
                <a:cs typeface="Tahoma"/>
              </a:rPr>
              <a:t>- </a:t>
            </a:r>
            <a:r>
              <a:rPr lang="th-TH" sz="1200" b="1" dirty="0" smtClean="0">
                <a:solidFill>
                  <a:srgbClr val="FF0000"/>
                </a:solidFill>
                <a:latin typeface="Tahoma"/>
                <a:cs typeface="Tahoma"/>
              </a:rPr>
              <a:t>ความหลากหลาย </a:t>
            </a:r>
            <a:r>
              <a:rPr lang="en-GB" sz="1200" b="1" dirty="0" smtClean="0">
                <a:solidFill>
                  <a:srgbClr val="FF0000"/>
                </a:solidFill>
                <a:latin typeface="Tahoma"/>
                <a:cs typeface="Tahoma"/>
              </a:rPr>
              <a:t>/ </a:t>
            </a:r>
            <a:r>
              <a:rPr lang="th-TH" sz="1200" b="1" dirty="0" smtClean="0">
                <a:solidFill>
                  <a:srgbClr val="FF0000"/>
                </a:solidFill>
                <a:latin typeface="Tahoma"/>
                <a:cs typeface="Tahoma"/>
              </a:rPr>
              <a:t>วิทยาศาสตร์การกีฬา  </a:t>
            </a:r>
          </a:p>
          <a:p>
            <a:pPr lvl="0"/>
            <a:endParaRPr lang="th-TH" sz="120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endParaRPr lang="th-TH" sz="120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endParaRPr lang="th-TH" sz="1200" dirty="0">
              <a:solidFill>
                <a:srgbClr val="FFFFFF"/>
              </a:solidFill>
              <a:latin typeface="Tahoma"/>
              <a:cs typeface="Tahoma"/>
            </a:endParaRPr>
          </a:p>
        </p:txBody>
      </p:sp>
      <p:pic>
        <p:nvPicPr>
          <p:cNvPr id="5" name="Picture 4" descr="trek.jpg"/>
          <p:cNvPicPr>
            <a:picLocks noChangeAspect="1"/>
          </p:cNvPicPr>
          <p:nvPr/>
        </p:nvPicPr>
        <p:blipFill>
          <a:blip r:embed="rId2">
            <a:alphaModFix amt="54000"/>
          </a:blip>
          <a:stretch>
            <a:fillRect/>
          </a:stretch>
        </p:blipFill>
        <p:spPr>
          <a:xfrm>
            <a:off x="5647101" y="1885124"/>
            <a:ext cx="3496899" cy="391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75" y="1922719"/>
            <a:ext cx="63199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i="0" u="none" strike="noStrike" baseline="0" dirty="0" smtClean="0">
                <a:solidFill>
                  <a:srgbClr val="FFFFFF"/>
                </a:solidFill>
                <a:latin typeface="Tahoma"/>
                <a:cs typeface="Tahoma"/>
              </a:rPr>
              <a:t>สิทธิประโยชน์ต่างๆ </a:t>
            </a:r>
            <a:r>
              <a:rPr lang="en-US" sz="2000" i="0" u="none" strike="noStrike" baseline="0" dirty="0" smtClean="0">
                <a:solidFill>
                  <a:srgbClr val="FFFFFF"/>
                </a:solidFill>
                <a:latin typeface="Tahoma"/>
                <a:cs typeface="Tahoma"/>
              </a:rPr>
              <a:t>– </a:t>
            </a:r>
            <a:r>
              <a:rPr lang="th-TH" sz="2000" i="0" u="none" strike="noStrike" baseline="0" dirty="0" smtClean="0">
                <a:solidFill>
                  <a:srgbClr val="FFFFFF"/>
                </a:solidFill>
                <a:latin typeface="Tahoma"/>
                <a:cs typeface="Tahoma"/>
              </a:rPr>
              <a:t>ก่อนและหลังเดินทางไปแอนตาร์กติก</a:t>
            </a:r>
            <a:endParaRPr lang="th-TH" sz="2000" dirty="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574" y="2653038"/>
            <a:ext cx="389572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200" b="1" dirty="0" smtClean="0">
                <a:solidFill>
                  <a:srgbClr val="FF0000"/>
                </a:solidFill>
                <a:latin typeface="Tahoma"/>
                <a:cs typeface="Tahoma"/>
              </a:rPr>
              <a:t>สื่อสำหรับการส่งเสริมการตลาด</a:t>
            </a:r>
          </a:p>
          <a:p>
            <a:r>
              <a:rPr lang="en-GB" sz="1200" b="1" dirty="0" smtClean="0">
                <a:solidFill>
                  <a:srgbClr val="FF0000"/>
                </a:solidFill>
                <a:latin typeface="Tahoma"/>
                <a:cs typeface="Tahoma"/>
              </a:rPr>
              <a:t> </a:t>
            </a:r>
          </a:p>
          <a:p>
            <a:r>
              <a:rPr lang="th-TH" sz="1200" b="1" dirty="0" smtClean="0">
                <a:solidFill>
                  <a:srgbClr val="FF0000"/>
                </a:solidFill>
                <a:latin typeface="Tahoma"/>
                <a:cs typeface="Tahoma"/>
              </a:rPr>
              <a:t>กิจกรรมพิเศษ </a:t>
            </a:r>
            <a:r>
              <a:rPr lang="en-GB" sz="1200" b="1" dirty="0" smtClean="0">
                <a:solidFill>
                  <a:srgbClr val="FF0000"/>
                </a:solidFill>
                <a:latin typeface="Tahoma"/>
                <a:cs typeface="Tahoma"/>
              </a:rPr>
              <a:t>- </a:t>
            </a:r>
            <a:r>
              <a:rPr lang="th-TH" sz="1200" b="1" dirty="0" smtClean="0">
                <a:solidFill>
                  <a:srgbClr val="FF0000"/>
                </a:solidFill>
                <a:latin typeface="Tahoma"/>
                <a:cs typeface="Tahoma"/>
              </a:rPr>
              <a:t>โอกาสในการรับรองและการสร้างเครือข่าย </a:t>
            </a:r>
          </a:p>
          <a:p>
            <a:r>
              <a:rPr lang="en-GB" sz="1200" b="1" dirty="0" smtClean="0">
                <a:solidFill>
                  <a:srgbClr val="FF0000"/>
                </a:solidFill>
                <a:latin typeface="Tahoma"/>
                <a:cs typeface="Tahoma"/>
              </a:rPr>
              <a:t> </a:t>
            </a:r>
          </a:p>
          <a:p>
            <a:r>
              <a:rPr lang="th-TH" sz="1200" b="1" dirty="0" smtClean="0">
                <a:solidFill>
                  <a:srgbClr val="FF0000"/>
                </a:solidFill>
                <a:latin typeface="Tahoma"/>
                <a:cs typeface="Tahoma"/>
              </a:rPr>
              <a:t>สิทธิในการใช้ประโยชน์จากทีมนักเดินทาง</a:t>
            </a:r>
          </a:p>
          <a:p>
            <a:endParaRPr lang="th-TH" sz="1200" b="1" dirty="0" smtClean="0">
              <a:solidFill>
                <a:srgbClr val="FF0000"/>
              </a:solidFill>
              <a:latin typeface="Tahoma"/>
              <a:cs typeface="Tahoma"/>
            </a:endParaRPr>
          </a:p>
          <a:p>
            <a:r>
              <a:rPr lang="th-TH" sz="1200" b="1" dirty="0" smtClean="0">
                <a:solidFill>
                  <a:srgbClr val="FF0000"/>
                </a:solidFill>
                <a:latin typeface="Tahoma"/>
                <a:cs typeface="Tahoma"/>
              </a:rPr>
              <a:t>การฝึกอบรมทีเจ </a:t>
            </a:r>
            <a:r>
              <a:rPr lang="th-TH" sz="1200" b="1" dirty="0" err="1" smtClean="0">
                <a:solidFill>
                  <a:srgbClr val="FF0000"/>
                </a:solidFill>
                <a:latin typeface="Tahoma"/>
                <a:cs typeface="Tahoma"/>
              </a:rPr>
              <a:t>ทรูเซ้าท</a:t>
            </a:r>
            <a:endParaRPr lang="th-TH" sz="1200" b="1" dirty="0" smtClean="0">
              <a:solidFill>
                <a:srgbClr val="FF0000"/>
              </a:solidFill>
              <a:latin typeface="Tahoma"/>
              <a:cs typeface="Tahoma"/>
            </a:endParaRPr>
          </a:p>
          <a:p>
            <a:endParaRPr lang="th-TH" sz="1200" b="1" dirty="0" smtClean="0">
              <a:solidFill>
                <a:srgbClr val="FF0000"/>
              </a:solidFill>
              <a:latin typeface="Tahoma"/>
              <a:cs typeface="Tahoma"/>
            </a:endParaRPr>
          </a:p>
          <a:p>
            <a:r>
              <a:rPr lang="th-TH" sz="1200" b="1" dirty="0" smtClean="0">
                <a:solidFill>
                  <a:srgbClr val="FF0000"/>
                </a:solidFill>
                <a:latin typeface="Tahoma"/>
                <a:cs typeface="Tahoma"/>
              </a:rPr>
              <a:t>การสัมมนาการสร้างภาวะความเป็นผู้นำและการทำงานร่วมกันเป็นทีม</a:t>
            </a:r>
          </a:p>
          <a:p>
            <a:r>
              <a:rPr lang="en-GB" sz="1200" b="1" dirty="0" smtClean="0">
                <a:solidFill>
                  <a:srgbClr val="FF0000"/>
                </a:solidFill>
                <a:latin typeface="Tahoma"/>
                <a:cs typeface="Tahoma"/>
              </a:rPr>
              <a:t> </a:t>
            </a:r>
          </a:p>
          <a:p>
            <a:r>
              <a:rPr lang="th-TH" sz="1200" b="1" dirty="0" smtClean="0">
                <a:solidFill>
                  <a:srgbClr val="FF0000"/>
                </a:solidFill>
                <a:latin typeface="Tahoma"/>
                <a:cs typeface="Tahoma"/>
              </a:rPr>
              <a:t>การเก็บข้อมูล</a:t>
            </a:r>
          </a:p>
          <a:p>
            <a:r>
              <a:rPr lang="en-GB" sz="1200" b="1" dirty="0" smtClean="0">
                <a:solidFill>
                  <a:srgbClr val="FF0000"/>
                </a:solidFill>
                <a:latin typeface="Tahoma"/>
                <a:cs typeface="Tahoma"/>
              </a:rPr>
              <a:t> </a:t>
            </a:r>
          </a:p>
          <a:p>
            <a:r>
              <a:rPr lang="th-TH" sz="1200" b="1" dirty="0" smtClean="0">
                <a:solidFill>
                  <a:srgbClr val="FF0000"/>
                </a:solidFill>
                <a:latin typeface="Tahoma"/>
                <a:cs typeface="Tahoma"/>
              </a:rPr>
              <a:t>โครงการทางด้านการศึกษา</a:t>
            </a:r>
          </a:p>
          <a:p>
            <a:r>
              <a:rPr lang="en-GB" sz="1200" b="1" dirty="0" smtClean="0">
                <a:solidFill>
                  <a:srgbClr val="FF0000"/>
                </a:solidFill>
                <a:latin typeface="Tahoma"/>
                <a:cs typeface="Tahoma"/>
              </a:rPr>
              <a:t> </a:t>
            </a:r>
          </a:p>
          <a:p>
            <a:r>
              <a:rPr lang="th-TH" sz="1200" b="1" dirty="0" smtClean="0">
                <a:solidFill>
                  <a:srgbClr val="FF0000"/>
                </a:solidFill>
                <a:latin typeface="Tahoma"/>
                <a:cs typeface="Tahoma"/>
              </a:rPr>
              <a:t>สิทธิในการสื่อแบรนด์สินค้าบนของที่ระลึกและลิขสิทธิ์</a:t>
            </a:r>
          </a:p>
        </p:txBody>
      </p:sp>
      <p:pic>
        <p:nvPicPr>
          <p:cNvPr id="5" name="Picture 4" descr="TrueSouth-Challenge-BootCamp.jpg"/>
          <p:cNvPicPr>
            <a:picLocks noChangeAspect="1"/>
          </p:cNvPicPr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>
            <a:off x="3924300" y="2424429"/>
            <a:ext cx="5219699" cy="347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53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3975" y="2489796"/>
            <a:ext cx="346216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ในเดือนพฤศจิกายน ปี </a:t>
            </a:r>
            <a:r>
              <a:rPr lang="en-GB" sz="1200" dirty="0">
                <a:solidFill>
                  <a:srgbClr val="FFFFFF"/>
                </a:solidFill>
                <a:latin typeface="Tahoma"/>
                <a:cs typeface="Tahoma"/>
              </a:rPr>
              <a:t>2561 </a:t>
            </a:r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ทีมพิชิตขั้วโลกใต้ของไทยซึ่งมีภารกิจที่ท้าทายมากที่สุดครั้งหนึ่งในประวัติศาสตร์ของไทยจะออกเดินทางโดยเท้าจากขอบของทวีปแอนตาร์กติกไปยังขั้วโลกใต้ในโครงการ </a:t>
            </a:r>
            <a:r>
              <a:rPr lang="en-GB" sz="1200" dirty="0" smtClean="0">
                <a:solidFill>
                  <a:srgbClr val="FFFFFF"/>
                </a:solidFill>
                <a:latin typeface="Tahoma"/>
                <a:cs typeface="Tahoma"/>
              </a:rPr>
              <a:t>'</a:t>
            </a:r>
            <a:r>
              <a:rPr lang="th-TH" sz="1200" dirty="0" smtClean="0">
                <a:solidFill>
                  <a:srgbClr val="FFFFFF"/>
                </a:solidFill>
                <a:latin typeface="Tahoma"/>
                <a:cs typeface="Tahoma"/>
              </a:rPr>
              <a:t>ทีเจ </a:t>
            </a:r>
            <a:r>
              <a:rPr lang="th-TH" sz="1200" dirty="0" err="1" smtClean="0">
                <a:solidFill>
                  <a:srgbClr val="FFFFFF"/>
                </a:solidFill>
                <a:latin typeface="Tahoma"/>
                <a:cs typeface="Tahoma"/>
              </a:rPr>
              <a:t>ทรูเซ้าท</a:t>
            </a:r>
            <a:r>
              <a:rPr lang="en-GB" sz="1200" dirty="0" smtClean="0">
                <a:solidFill>
                  <a:srgbClr val="FFFFFF"/>
                </a:solidFill>
                <a:latin typeface="Tahoma"/>
                <a:cs typeface="Tahoma"/>
              </a:rPr>
              <a:t>'</a:t>
            </a:r>
            <a:endParaRPr lang="en-GB" sz="1200" dirty="0">
              <a:solidFill>
                <a:srgbClr val="FFFFFF"/>
              </a:solidFill>
              <a:latin typeface="Tahoma"/>
              <a:cs typeface="Tahoma"/>
            </a:endParaRPr>
          </a:p>
          <a:p>
            <a:r>
              <a:rPr lang="en-GB" sz="1200" dirty="0">
                <a:solidFill>
                  <a:srgbClr val="FFFFFF"/>
                </a:solidFill>
                <a:latin typeface="Tahoma"/>
                <a:cs typeface="Tahoma"/>
              </a:rPr>
              <a:t> </a:t>
            </a:r>
            <a:endParaRPr lang="th-TH" sz="120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r>
              <a:rPr lang="th-TH" sz="1200" dirty="0" smtClean="0">
                <a:solidFill>
                  <a:srgbClr val="FFFFFF"/>
                </a:solidFill>
                <a:latin typeface="Tahoma"/>
                <a:cs typeface="Tahoma"/>
              </a:rPr>
              <a:t>โครงการ </a:t>
            </a:r>
            <a:r>
              <a:rPr lang="en-GB" sz="1200" dirty="0" smtClean="0">
                <a:solidFill>
                  <a:srgbClr val="FFFFFF"/>
                </a:solidFill>
                <a:latin typeface="Tahoma"/>
                <a:cs typeface="Tahoma"/>
              </a:rPr>
              <a:t>'</a:t>
            </a:r>
            <a:r>
              <a:rPr lang="th-TH" sz="1200" dirty="0" smtClean="0">
                <a:solidFill>
                  <a:srgbClr val="FFFFFF"/>
                </a:solidFill>
                <a:latin typeface="Tahoma"/>
                <a:cs typeface="Tahoma"/>
              </a:rPr>
              <a:t>ทีเจ </a:t>
            </a:r>
            <a:r>
              <a:rPr lang="th-TH" sz="1200" dirty="0" err="1" smtClean="0">
                <a:solidFill>
                  <a:srgbClr val="FFFFFF"/>
                </a:solidFill>
                <a:latin typeface="Tahoma"/>
                <a:cs typeface="Tahoma"/>
              </a:rPr>
              <a:t>ทรูเซ้าท</a:t>
            </a:r>
            <a:r>
              <a:rPr lang="en-GB" sz="1200" dirty="0" smtClean="0">
                <a:solidFill>
                  <a:srgbClr val="FFFFFF"/>
                </a:solidFill>
                <a:latin typeface="Tahoma"/>
                <a:cs typeface="Tahoma"/>
              </a:rPr>
              <a:t>' </a:t>
            </a:r>
            <a:r>
              <a:rPr lang="th-TH" sz="1200" dirty="0" smtClean="0">
                <a:solidFill>
                  <a:srgbClr val="FFFFFF"/>
                </a:solidFill>
                <a:latin typeface="Tahoma"/>
                <a:cs typeface="Tahoma"/>
              </a:rPr>
              <a:t>จะเป็นการเปิดหน้าใหม่แห่งประวัติศาสตร์ชาติไทยโดยทีมนักเดินทางสัญชาติไทยสิบคน จะเดินทางไปปักธงที่ขั้วโลกใต้ </a:t>
            </a:r>
            <a:endParaRPr lang="th-TH" sz="1200" dirty="0">
              <a:solidFill>
                <a:srgbClr val="FFFFFF"/>
              </a:solidFill>
              <a:latin typeface="Tahoma"/>
              <a:cs typeface="Tahoma"/>
            </a:endParaRPr>
          </a:p>
          <a:p>
            <a:r>
              <a:rPr lang="en-GB" sz="1200" dirty="0">
                <a:solidFill>
                  <a:srgbClr val="FFFFFF"/>
                </a:solidFill>
                <a:latin typeface="Tahoma"/>
                <a:cs typeface="Tahoma"/>
              </a:rPr>
              <a:t> </a:t>
            </a:r>
          </a:p>
          <a:p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การผจญภัยเป็นเวลา </a:t>
            </a:r>
            <a:r>
              <a:rPr lang="en-GB" sz="1200" dirty="0">
                <a:solidFill>
                  <a:srgbClr val="FFFFFF"/>
                </a:solidFill>
                <a:latin typeface="Tahoma"/>
                <a:cs typeface="Tahoma"/>
              </a:rPr>
              <a:t>45 </a:t>
            </a:r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วัน ด้วยระยะทาง </a:t>
            </a:r>
            <a:r>
              <a:rPr lang="en-GB" sz="1200" dirty="0" smtClean="0">
                <a:solidFill>
                  <a:srgbClr val="FFFFFF"/>
                </a:solidFill>
                <a:latin typeface="Tahoma"/>
                <a:cs typeface="Tahoma"/>
              </a:rPr>
              <a:t>1,200 </a:t>
            </a:r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กิโลเมตรภายใต้อุณหภูมิที่ต่ำกว่า </a:t>
            </a:r>
            <a:r>
              <a:rPr lang="en-GB" sz="1200" dirty="0">
                <a:solidFill>
                  <a:srgbClr val="FFFFFF"/>
                </a:solidFill>
                <a:latin typeface="Tahoma"/>
                <a:cs typeface="Tahoma"/>
              </a:rPr>
              <a:t>-50°C </a:t>
            </a:r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มีผู้นำทีมคือ</a:t>
            </a:r>
            <a:r>
              <a:rPr lang="th-TH" sz="1200" dirty="0" smtClean="0">
                <a:solidFill>
                  <a:srgbClr val="FFFFFF"/>
                </a:solidFill>
                <a:latin typeface="Tahoma"/>
                <a:cs typeface="Tahoma"/>
              </a:rPr>
              <a:t>คุณเอก </a:t>
            </a:r>
            <a:r>
              <a:rPr lang="en-GB" sz="1200" dirty="0">
                <a:solidFill>
                  <a:srgbClr val="FFFFFF"/>
                </a:solidFill>
                <a:latin typeface="Tahoma"/>
                <a:cs typeface="Tahoma"/>
              </a:rPr>
              <a:t>- </a:t>
            </a:r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ธนาธร จึงรุ่งเรืองกิจ </a:t>
            </a:r>
            <a:r>
              <a:rPr lang="en-GB" sz="1200" dirty="0">
                <a:solidFill>
                  <a:srgbClr val="FFFFFF"/>
                </a:solidFill>
                <a:latin typeface="Tahoma"/>
                <a:cs typeface="Tahoma"/>
              </a:rPr>
              <a:t>(</a:t>
            </a:r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ทีเจ</a:t>
            </a:r>
            <a:r>
              <a:rPr lang="en-GB" sz="1200" dirty="0">
                <a:solidFill>
                  <a:srgbClr val="FFFFFF"/>
                </a:solidFill>
                <a:latin typeface="Tahoma"/>
                <a:cs typeface="Tahoma"/>
              </a:rPr>
              <a:t>) </a:t>
            </a:r>
          </a:p>
          <a:p>
            <a:endParaRPr lang="th-TH" sz="120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r>
              <a:rPr lang="th-TH" sz="1200" dirty="0" smtClean="0">
                <a:solidFill>
                  <a:srgbClr val="FFFFFF"/>
                </a:solidFill>
                <a:latin typeface="Tahoma"/>
                <a:cs typeface="Tahoma"/>
              </a:rPr>
              <a:t>ทีเจกำลังเสาะหาผู้ร่วมเดินทางอีก </a:t>
            </a:r>
            <a:r>
              <a:rPr lang="en-GB" sz="1200" dirty="0" smtClean="0">
                <a:solidFill>
                  <a:srgbClr val="FFFFFF"/>
                </a:solidFill>
                <a:latin typeface="Tahoma"/>
                <a:cs typeface="Tahoma"/>
              </a:rPr>
              <a:t>9 </a:t>
            </a:r>
            <a:r>
              <a:rPr lang="th-TH" sz="1200" dirty="0" smtClean="0">
                <a:solidFill>
                  <a:srgbClr val="FFFFFF"/>
                </a:solidFill>
                <a:latin typeface="Tahoma"/>
                <a:cs typeface="Tahoma"/>
              </a:rPr>
              <a:t>คน รวมเป็น </a:t>
            </a:r>
            <a:r>
              <a:rPr lang="en-GB" sz="1200" dirty="0" smtClean="0">
                <a:solidFill>
                  <a:srgbClr val="FFFFFF"/>
                </a:solidFill>
                <a:latin typeface="Tahoma"/>
                <a:cs typeface="Tahoma"/>
              </a:rPr>
              <a:t>10 </a:t>
            </a:r>
            <a:r>
              <a:rPr lang="th-TH" sz="1200" dirty="0" smtClean="0">
                <a:solidFill>
                  <a:srgbClr val="FFFFFF"/>
                </a:solidFill>
                <a:latin typeface="Tahoma"/>
                <a:cs typeface="Tahoma"/>
              </a:rPr>
              <a:t>คนเพื่อร่วมผจญภัยไปกับการเดินทางครั้งยิ่งใหญ่ในครั้งนี้ </a:t>
            </a:r>
          </a:p>
          <a:p>
            <a:endParaRPr lang="th-TH" sz="120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r>
              <a:rPr lang="th-TH" sz="1200" dirty="0" smtClean="0">
                <a:solidFill>
                  <a:srgbClr val="FFFFFF"/>
                </a:solidFill>
                <a:latin typeface="Tahoma"/>
                <a:cs typeface="Tahoma"/>
              </a:rPr>
              <a:t>เส้นทางซึ่งเคยมีผู้ทำได้เพียงแค่ </a:t>
            </a:r>
            <a:r>
              <a:rPr lang="en-GB" sz="1200" dirty="0" smtClean="0">
                <a:solidFill>
                  <a:srgbClr val="FFFFFF"/>
                </a:solidFill>
                <a:latin typeface="Tahoma"/>
                <a:cs typeface="Tahoma"/>
              </a:rPr>
              <a:t>19 </a:t>
            </a:r>
            <a:r>
              <a:rPr lang="th-TH" sz="1200" dirty="0" smtClean="0">
                <a:solidFill>
                  <a:srgbClr val="FFFFFF"/>
                </a:solidFill>
                <a:latin typeface="Tahoma"/>
                <a:cs typeface="Tahoma"/>
              </a:rPr>
              <a:t>ประเทศเท่านั้น</a:t>
            </a:r>
            <a:r>
              <a:rPr lang="en-GB" sz="1200" dirty="0" smtClean="0">
                <a:solidFill>
                  <a:srgbClr val="FFFFFF"/>
                </a:solidFill>
                <a:latin typeface="Tahoma"/>
                <a:cs typeface="Tahoma"/>
              </a:rPr>
              <a:t>! </a:t>
            </a:r>
          </a:p>
          <a:p>
            <a:endParaRPr lang="th-TH" sz="120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r>
              <a:rPr lang="th-TH" sz="1200" dirty="0" smtClean="0">
                <a:solidFill>
                  <a:srgbClr val="FFFFFF"/>
                </a:solidFill>
                <a:latin typeface="Tahoma"/>
                <a:cs typeface="Tahoma"/>
              </a:rPr>
              <a:t>ทีมคณะเดินทางจะตั้งแคมป์ รับประทานอาหาร และใช้ชีวิตบนน้ำแข็ง</a:t>
            </a:r>
            <a:endParaRPr lang="th-TH" sz="1200" u="none" strike="noStrike" baseline="0" dirty="0" smtClean="0">
              <a:solidFill>
                <a:srgbClr val="FFFFFF"/>
              </a:solidFill>
              <a:latin typeface="Tahoma"/>
              <a:cs typeface="Tahoma"/>
            </a:endParaRPr>
          </a:p>
        </p:txBody>
      </p:sp>
      <p:pic>
        <p:nvPicPr>
          <p:cNvPr id="5" name="Picture 4" descr="mapflag2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401" y="1481607"/>
            <a:ext cx="7198348" cy="569389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8128" y="1940920"/>
            <a:ext cx="49657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 smtClean="0">
                <a:solidFill>
                  <a:srgbClr val="FFFFFF"/>
                </a:solidFill>
                <a:latin typeface="Tahoma"/>
                <a:cs typeface="Tahoma"/>
              </a:rPr>
              <a:t>ข้อมูลเบื้องต้น</a:t>
            </a:r>
            <a:endParaRPr lang="th-TH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39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75" y="1939865"/>
            <a:ext cx="1993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i="0" u="none" strike="noStrike" baseline="0" dirty="0" smtClean="0">
                <a:solidFill>
                  <a:schemeClr val="bg1"/>
                </a:solidFill>
                <a:latin typeface="Tahoma"/>
                <a:cs typeface="Tahoma"/>
              </a:rPr>
              <a:t>ข้อมูลการติดต่อ</a:t>
            </a:r>
            <a:endParaRPr lang="th-TH" sz="20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575" y="2637803"/>
            <a:ext cx="4483100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b="1" i="0" u="none" strike="noStrike" baseline="0" dirty="0" smtClean="0">
                <a:solidFill>
                  <a:srgbClr val="FF0000"/>
                </a:solidFill>
                <a:latin typeface="Tahoma"/>
                <a:cs typeface="Tahoma"/>
              </a:rPr>
              <a:t>บริษัท พอล พูล </a:t>
            </a:r>
            <a:r>
              <a:rPr lang="en-US" sz="1600" b="1" i="0" u="none" strike="noStrike" baseline="0" dirty="0" smtClean="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lang="th-TH" sz="1600" b="1" i="0" u="none" strike="noStrike" baseline="0" dirty="0" smtClean="0">
                <a:solidFill>
                  <a:srgbClr val="FF0000"/>
                </a:solidFill>
                <a:latin typeface="Tahoma"/>
                <a:cs typeface="Tahoma"/>
              </a:rPr>
              <a:t>เซ้าท อีส เอเชีย</a:t>
            </a:r>
            <a:r>
              <a:rPr lang="en-US" sz="1600" b="1" i="0" u="none" strike="noStrike" baseline="0" dirty="0" smtClean="0">
                <a:solidFill>
                  <a:srgbClr val="FF0000"/>
                </a:solidFill>
                <a:latin typeface="Tahoma"/>
                <a:cs typeface="Tahoma"/>
              </a:rPr>
              <a:t>) </a:t>
            </a:r>
            <a:r>
              <a:rPr lang="th-TH" sz="1600" b="1" i="0" u="none" strike="noStrike" baseline="0" dirty="0" smtClean="0">
                <a:solidFill>
                  <a:srgbClr val="FF0000"/>
                </a:solidFill>
                <a:latin typeface="Tahoma"/>
                <a:cs typeface="Tahoma"/>
              </a:rPr>
              <a:t>จำกัด</a:t>
            </a:r>
            <a:endParaRPr lang="th-TH" sz="1100" b="1" dirty="0">
              <a:solidFill>
                <a:schemeClr val="bg1"/>
              </a:solidFill>
              <a:latin typeface="Tahoma"/>
              <a:cs typeface="Tahoma"/>
            </a:endParaRPr>
          </a:p>
          <a:p>
            <a:endParaRPr lang="th-TH" sz="1100" b="1" i="0" u="none" strike="noStrike" baseline="0" dirty="0" smtClean="0">
              <a:solidFill>
                <a:schemeClr val="bg1"/>
              </a:solidFill>
              <a:latin typeface="Tahoma"/>
              <a:cs typeface="Tahoma"/>
            </a:endParaRPr>
          </a:p>
          <a:p>
            <a:r>
              <a:rPr lang="en-US" sz="1000" b="0" i="0" u="none" strike="noStrike" baseline="0" dirty="0" smtClean="0">
                <a:solidFill>
                  <a:schemeClr val="bg1"/>
                </a:solidFill>
                <a:latin typeface="Tahoma"/>
                <a:cs typeface="Tahoma"/>
              </a:rPr>
              <a:t>198 </a:t>
            </a:r>
            <a:r>
              <a:rPr lang="th-TH" sz="1000" b="0" i="0" u="none" strike="noStrike" baseline="0" dirty="0" smtClean="0">
                <a:solidFill>
                  <a:schemeClr val="bg1"/>
                </a:solidFill>
                <a:latin typeface="Tahoma"/>
                <a:cs typeface="Tahoma"/>
              </a:rPr>
              <a:t>ถนนตะนาว</a:t>
            </a:r>
          </a:p>
          <a:p>
            <a:r>
              <a:rPr lang="th-TH" sz="1000" b="0" i="0" u="none" strike="noStrike" baseline="0" dirty="0" smtClean="0">
                <a:solidFill>
                  <a:schemeClr val="bg1"/>
                </a:solidFill>
                <a:latin typeface="Tahoma"/>
                <a:cs typeface="Tahoma"/>
              </a:rPr>
              <a:t>แขวงบวรนิเวศ</a:t>
            </a:r>
          </a:p>
          <a:p>
            <a:r>
              <a:rPr lang="th-TH" sz="1000" b="0" i="0" u="none" strike="noStrike" baseline="0" dirty="0" smtClean="0">
                <a:solidFill>
                  <a:schemeClr val="bg1"/>
                </a:solidFill>
                <a:latin typeface="Tahoma"/>
                <a:cs typeface="Tahoma"/>
              </a:rPr>
              <a:t>เขตพระนคร</a:t>
            </a:r>
          </a:p>
          <a:p>
            <a:r>
              <a:rPr lang="th-TH" sz="1000" b="0" i="0" u="none" strike="noStrike" baseline="0" dirty="0" smtClean="0">
                <a:solidFill>
                  <a:schemeClr val="bg1"/>
                </a:solidFill>
                <a:latin typeface="Tahoma"/>
                <a:cs typeface="Tahoma"/>
              </a:rPr>
              <a:t>กรุงเทพฯ </a:t>
            </a:r>
            <a:r>
              <a:rPr lang="fi-FI" sz="1000" b="0" i="0" u="none" strike="noStrike" baseline="0" dirty="0" smtClean="0">
                <a:solidFill>
                  <a:schemeClr val="bg1"/>
                </a:solidFill>
                <a:latin typeface="Tahoma"/>
                <a:cs typeface="Tahoma"/>
              </a:rPr>
              <a:t>10200</a:t>
            </a:r>
          </a:p>
          <a:p>
            <a:r>
              <a:rPr lang="th-TH" sz="1000" b="0" i="0" u="none" strike="noStrike" baseline="0" dirty="0" smtClean="0">
                <a:solidFill>
                  <a:schemeClr val="bg1"/>
                </a:solidFill>
                <a:latin typeface="Tahoma"/>
                <a:cs typeface="Tahoma"/>
              </a:rPr>
              <a:t>ประเทศไทย</a:t>
            </a:r>
          </a:p>
          <a:p>
            <a:r>
              <a:rPr lang="th-TH" sz="1000" b="0" i="0" u="none" strike="noStrike" baseline="0" dirty="0" smtClean="0">
                <a:solidFill>
                  <a:schemeClr val="bg1"/>
                </a:solidFill>
                <a:latin typeface="Tahoma"/>
                <a:cs typeface="Tahoma"/>
              </a:rPr>
              <a:t>โทรศัพท์</a:t>
            </a:r>
            <a:r>
              <a:rPr lang="is-IS" sz="1000" b="0" i="0" u="none" strike="noStrike" baseline="0" dirty="0" smtClean="0">
                <a:solidFill>
                  <a:schemeClr val="bg1"/>
                </a:solidFill>
                <a:latin typeface="Tahoma"/>
                <a:cs typeface="Tahoma"/>
              </a:rPr>
              <a:t>/</a:t>
            </a:r>
            <a:r>
              <a:rPr lang="th-TH" sz="1000" b="0" i="0" u="none" strike="noStrike" baseline="0" dirty="0" smtClean="0">
                <a:solidFill>
                  <a:schemeClr val="bg1"/>
                </a:solidFill>
                <a:latin typeface="Tahoma"/>
                <a:cs typeface="Tahoma"/>
              </a:rPr>
              <a:t>โทรสาร</a:t>
            </a:r>
            <a:r>
              <a:rPr lang="is-IS" sz="1000" b="0" i="0" u="none" strike="noStrike" baseline="0" dirty="0" smtClean="0">
                <a:solidFill>
                  <a:schemeClr val="bg1"/>
                </a:solidFill>
                <a:latin typeface="Tahoma"/>
                <a:cs typeface="Tahoma"/>
              </a:rPr>
              <a:t>: +66 2622 0605 – 7</a:t>
            </a:r>
          </a:p>
          <a:p>
            <a:r>
              <a:rPr lang="en-US" sz="1000" b="0" i="0" strike="noStrike" baseline="0" dirty="0" smtClean="0">
                <a:solidFill>
                  <a:schemeClr val="bg1"/>
                </a:solidFill>
                <a:latin typeface="Tahoma"/>
                <a:cs typeface="Tahoma"/>
              </a:rPr>
              <a:t>www.paulpoole.co.th/truesouth</a:t>
            </a:r>
            <a:endParaRPr dirty="0" smtClean="0">
              <a:latin typeface="Tahoma"/>
              <a:cs typeface="Tahoma"/>
            </a:endParaRPr>
          </a:p>
          <a:p>
            <a:endParaRPr lang="th-TH" sz="1000" b="0" i="0" u="none" strike="noStrike" baseline="0" dirty="0" smtClean="0">
              <a:solidFill>
                <a:schemeClr val="bg1"/>
              </a:solidFill>
              <a:latin typeface="Tahoma"/>
              <a:cs typeface="Tahoma"/>
            </a:endParaRPr>
          </a:p>
          <a:p>
            <a:r>
              <a:rPr lang="th-TH" sz="1000" b="1" i="0" u="none" strike="noStrike" baseline="0" dirty="0" err="1" smtClean="0">
                <a:solidFill>
                  <a:schemeClr val="bg1"/>
                </a:solidFill>
                <a:latin typeface="Tahoma"/>
                <a:cs typeface="Tahoma"/>
              </a:rPr>
              <a:t>พอล</a:t>
            </a:r>
            <a:r>
              <a:rPr lang="th-TH" sz="1000" b="1" i="0" u="none" strike="noStrike" baseline="0" dirty="0" smtClean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lang="th-TH" sz="1000" b="1" i="0" u="none" strike="noStrike" baseline="0" dirty="0" err="1" smtClean="0">
                <a:solidFill>
                  <a:schemeClr val="bg1"/>
                </a:solidFill>
                <a:latin typeface="Tahoma"/>
                <a:cs typeface="Tahoma"/>
              </a:rPr>
              <a:t>พูล</a:t>
            </a:r>
            <a:endParaRPr lang="en-US" sz="1000" b="1" dirty="0">
              <a:solidFill>
                <a:schemeClr val="bg1"/>
              </a:solidFill>
              <a:latin typeface="Tahoma"/>
              <a:cs typeface="Tahoma"/>
            </a:endParaRPr>
          </a:p>
          <a:p>
            <a:r>
              <a:rPr lang="th-TH" sz="1000" b="1" i="0" u="none" strike="noStrike" baseline="0" dirty="0" smtClean="0">
                <a:solidFill>
                  <a:schemeClr val="bg1"/>
                </a:solidFill>
                <a:latin typeface="Tahoma"/>
                <a:cs typeface="Tahoma"/>
              </a:rPr>
              <a:t>กรรมการผู้จัดการ</a:t>
            </a:r>
            <a:endParaRPr dirty="0" smtClean="0">
              <a:latin typeface="Tahoma"/>
              <a:cs typeface="Tahoma"/>
            </a:endParaRPr>
          </a:p>
          <a:p>
            <a:r>
              <a:rPr lang="en-US" sz="1000" b="1" i="0" u="none" strike="noStrike" baseline="0" dirty="0" smtClean="0">
                <a:solidFill>
                  <a:schemeClr val="bg1"/>
                </a:solidFill>
                <a:latin typeface="Tahoma"/>
                <a:cs typeface="Tahoma"/>
              </a:rPr>
              <a:t>(</a:t>
            </a:r>
            <a:r>
              <a:rPr lang="th-TH" sz="1000" b="1" i="0" u="none" strike="noStrike" baseline="0" dirty="0" smtClean="0">
                <a:solidFill>
                  <a:schemeClr val="bg1"/>
                </a:solidFill>
                <a:latin typeface="Tahoma"/>
                <a:cs typeface="Tahoma"/>
              </a:rPr>
              <a:t>สำหรับการติดต่อเป็นภาษาอังกฤษ</a:t>
            </a:r>
            <a:r>
              <a:rPr lang="en-US" sz="1000" b="1" i="0" u="none" strike="noStrike" baseline="0" dirty="0" smtClean="0">
                <a:solidFill>
                  <a:schemeClr val="bg1"/>
                </a:solidFill>
                <a:latin typeface="Tahoma"/>
                <a:cs typeface="Tahoma"/>
              </a:rPr>
              <a:t>)</a:t>
            </a:r>
          </a:p>
          <a:p>
            <a:r>
              <a:rPr lang="th-TH" sz="1000" b="0" i="0" u="none" strike="noStrike" baseline="0" dirty="0" smtClean="0">
                <a:solidFill>
                  <a:schemeClr val="bg1"/>
                </a:solidFill>
                <a:latin typeface="Tahoma"/>
                <a:cs typeface="Tahoma"/>
              </a:rPr>
              <a:t>อีเมล์</a:t>
            </a:r>
            <a:r>
              <a:rPr lang="en-US" sz="1000" b="0" i="0" u="none" strike="noStrike" baseline="0" dirty="0" smtClean="0">
                <a:solidFill>
                  <a:schemeClr val="bg1"/>
                </a:solidFill>
                <a:latin typeface="Tahoma"/>
                <a:cs typeface="Tahoma"/>
              </a:rPr>
              <a:t>: paul@paulpoole.co.th</a:t>
            </a:r>
          </a:p>
          <a:p>
            <a:r>
              <a:rPr lang="th-TH" sz="1000" b="0" i="0" u="none" strike="noStrike" baseline="0" dirty="0" smtClean="0">
                <a:solidFill>
                  <a:schemeClr val="bg1"/>
                </a:solidFill>
                <a:latin typeface="Tahoma"/>
                <a:cs typeface="Tahoma"/>
              </a:rPr>
              <a:t>โทรศัพท์</a:t>
            </a:r>
            <a:r>
              <a:rPr lang="pt-BR" sz="1000" b="0" i="0" u="none" strike="noStrike" baseline="0" dirty="0" smtClean="0">
                <a:solidFill>
                  <a:schemeClr val="bg1"/>
                </a:solidFill>
                <a:latin typeface="Tahoma"/>
                <a:cs typeface="Tahoma"/>
              </a:rPr>
              <a:t>: +66 8 6563 3196</a:t>
            </a:r>
          </a:p>
          <a:p>
            <a:endParaRPr lang="th-TH" sz="1000" b="0" i="0" u="none" strike="noStrike" baseline="0" dirty="0" smtClean="0">
              <a:solidFill>
                <a:schemeClr val="bg1"/>
              </a:solidFill>
              <a:latin typeface="Tahoma"/>
              <a:cs typeface="Tahoma"/>
            </a:endParaRPr>
          </a:p>
          <a:p>
            <a:r>
              <a:rPr lang="th-TH" sz="1000" b="1" i="0" u="none" strike="noStrike" baseline="0" dirty="0" smtClean="0">
                <a:solidFill>
                  <a:schemeClr val="bg1"/>
                </a:solidFill>
                <a:latin typeface="Tahoma"/>
                <a:cs typeface="Tahoma"/>
              </a:rPr>
              <a:t>อุดมพร พันธุ์จินดาวรรณ </a:t>
            </a:r>
          </a:p>
          <a:p>
            <a:r>
              <a:rPr lang="th-TH" sz="1000" b="1" i="0" u="none" strike="noStrike" baseline="0" dirty="0" smtClean="0">
                <a:solidFill>
                  <a:schemeClr val="bg1"/>
                </a:solidFill>
                <a:latin typeface="Tahoma"/>
                <a:cs typeface="Tahoma"/>
              </a:rPr>
              <a:t>ผู้ช่วยส่วนตัว</a:t>
            </a:r>
          </a:p>
          <a:p>
            <a:r>
              <a:rPr lang="pt-BR" sz="1000" b="1" i="0" u="none" strike="noStrike" baseline="0" dirty="0" smtClean="0">
                <a:solidFill>
                  <a:schemeClr val="bg1"/>
                </a:solidFill>
                <a:latin typeface="Tahoma"/>
                <a:cs typeface="Tahoma"/>
              </a:rPr>
              <a:t>(</a:t>
            </a:r>
            <a:r>
              <a:rPr lang="th-TH" sz="1000" b="1" i="0" u="none" strike="noStrike" baseline="0" dirty="0" smtClean="0">
                <a:solidFill>
                  <a:schemeClr val="bg1"/>
                </a:solidFill>
                <a:latin typeface="Tahoma"/>
                <a:cs typeface="Tahoma"/>
              </a:rPr>
              <a:t>สำหรับการติดต่อเป็นภาษาไทยและอังกฤษ</a:t>
            </a:r>
            <a:r>
              <a:rPr lang="pt-BR" sz="1000" b="1" i="0" u="none" strike="noStrike" baseline="0" dirty="0" smtClean="0">
                <a:solidFill>
                  <a:schemeClr val="bg1"/>
                </a:solidFill>
                <a:latin typeface="Tahoma"/>
                <a:cs typeface="Tahoma"/>
              </a:rPr>
              <a:t>)</a:t>
            </a:r>
          </a:p>
          <a:p>
            <a:r>
              <a:rPr lang="th-TH" sz="1000" b="0" i="0" u="none" strike="noStrike" baseline="0" dirty="0" smtClean="0">
                <a:solidFill>
                  <a:schemeClr val="bg1"/>
                </a:solidFill>
                <a:latin typeface="Tahoma"/>
                <a:cs typeface="Tahoma"/>
              </a:rPr>
              <a:t>อีเมล์</a:t>
            </a:r>
            <a:r>
              <a:rPr lang="pt-BR" sz="1000" b="0" i="0" u="none" strike="noStrike" baseline="0" dirty="0" smtClean="0">
                <a:solidFill>
                  <a:schemeClr val="bg1"/>
                </a:solidFill>
                <a:latin typeface="Tahoma"/>
                <a:cs typeface="Tahoma"/>
              </a:rPr>
              <a:t>: udomporn@paulpoole.co.th</a:t>
            </a:r>
          </a:p>
          <a:p>
            <a:r>
              <a:rPr lang="th-TH" sz="1000" b="0" i="0" u="none" strike="noStrike" baseline="0" dirty="0" smtClean="0">
                <a:solidFill>
                  <a:schemeClr val="bg1"/>
                </a:solidFill>
                <a:latin typeface="Tahoma"/>
                <a:cs typeface="Tahoma"/>
              </a:rPr>
              <a:t>โทรศัพท์</a:t>
            </a:r>
            <a:r>
              <a:rPr lang="pt-BR" sz="1000" b="0" i="0" u="none" strike="noStrike" baseline="0" dirty="0" smtClean="0">
                <a:solidFill>
                  <a:schemeClr val="bg1"/>
                </a:solidFill>
                <a:latin typeface="Tahoma"/>
                <a:cs typeface="Tahoma"/>
              </a:rPr>
              <a:t>: +66 8 6382 9949</a:t>
            </a:r>
          </a:p>
        </p:txBody>
      </p:sp>
      <p:sp>
        <p:nvSpPr>
          <p:cNvPr id="3" name="Rectangle 2"/>
          <p:cNvSpPr/>
          <p:nvPr/>
        </p:nvSpPr>
        <p:spPr>
          <a:xfrm>
            <a:off x="5184775" y="2637803"/>
            <a:ext cx="3746500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sz="1600" b="1" dirty="0" smtClean="0">
                <a:solidFill>
                  <a:srgbClr val="FF0000"/>
                </a:solidFill>
                <a:latin typeface="Tahoma"/>
                <a:cs typeface="Tahoma"/>
              </a:rPr>
              <a:t>โครงการ</a:t>
            </a:r>
            <a:r>
              <a:rPr lang="en-US" sz="1600" b="1" dirty="0" smtClean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th-TH" sz="1600" b="1" dirty="0" smtClean="0">
                <a:solidFill>
                  <a:srgbClr val="FF0000"/>
                </a:solidFill>
                <a:latin typeface="Tahoma"/>
                <a:cs typeface="Tahoma"/>
              </a:rPr>
              <a:t>“ทีเจ </a:t>
            </a:r>
            <a:r>
              <a:rPr lang="th-TH" sz="1600" b="1" dirty="0" err="1" smtClean="0">
                <a:solidFill>
                  <a:srgbClr val="FF0000"/>
                </a:solidFill>
                <a:latin typeface="Tahoma"/>
                <a:cs typeface="Tahoma"/>
              </a:rPr>
              <a:t>ทรูเซ้าท</a:t>
            </a:r>
            <a:r>
              <a:rPr lang="th-TH" sz="1600" b="1" dirty="0" smtClean="0">
                <a:solidFill>
                  <a:srgbClr val="FF0000"/>
                </a:solidFill>
                <a:latin typeface="Tahoma"/>
                <a:cs typeface="Tahoma"/>
              </a:rPr>
              <a:t>”</a:t>
            </a:r>
            <a:endParaRPr lang="th-TH" sz="1600" b="1" dirty="0">
              <a:solidFill>
                <a:srgbClr val="FF0000"/>
              </a:solidFill>
              <a:latin typeface="Tahoma"/>
              <a:cs typeface="Tahoma"/>
            </a:endParaRPr>
          </a:p>
          <a:p>
            <a:pPr lvl="0"/>
            <a:endParaRPr lang="th-TH" sz="1100" b="1" dirty="0">
              <a:solidFill>
                <a:schemeClr val="bg1"/>
              </a:solidFill>
              <a:latin typeface="Tahoma"/>
              <a:cs typeface="Tahoma"/>
            </a:endParaRPr>
          </a:p>
          <a:p>
            <a:pPr lvl="0"/>
            <a:r>
              <a:rPr lang="en-GB" sz="1000" dirty="0">
                <a:solidFill>
                  <a:schemeClr val="bg1"/>
                </a:solidFill>
                <a:latin typeface="Tahoma"/>
                <a:cs typeface="Tahoma"/>
              </a:rPr>
              <a:t>4/3 </a:t>
            </a:r>
            <a:r>
              <a:rPr lang="th-TH" sz="1000" dirty="0">
                <a:solidFill>
                  <a:schemeClr val="bg1"/>
                </a:solidFill>
                <a:latin typeface="Tahoma"/>
                <a:cs typeface="Tahoma"/>
              </a:rPr>
              <a:t>หมู่ </a:t>
            </a:r>
            <a:r>
              <a:rPr lang="en-GB" sz="1000" dirty="0">
                <a:solidFill>
                  <a:schemeClr val="bg1"/>
                </a:solidFill>
                <a:latin typeface="Tahoma"/>
                <a:cs typeface="Tahoma"/>
              </a:rPr>
              <a:t>1 </a:t>
            </a:r>
            <a:r>
              <a:rPr lang="th-TH" sz="1000" dirty="0">
                <a:solidFill>
                  <a:schemeClr val="bg1"/>
                </a:solidFill>
                <a:latin typeface="Tahoma"/>
                <a:cs typeface="Tahoma"/>
              </a:rPr>
              <a:t>ถนนบางนาตราด</a:t>
            </a:r>
          </a:p>
          <a:p>
            <a:pPr lvl="0"/>
            <a:r>
              <a:rPr lang="th-TH" sz="1000" dirty="0">
                <a:solidFill>
                  <a:schemeClr val="bg1"/>
                </a:solidFill>
                <a:latin typeface="Tahoma"/>
                <a:cs typeface="Tahoma"/>
              </a:rPr>
              <a:t>กม</a:t>
            </a:r>
            <a:r>
              <a:rPr lang="en-GB" sz="1000" dirty="0">
                <a:solidFill>
                  <a:schemeClr val="bg1"/>
                </a:solidFill>
                <a:latin typeface="Tahoma"/>
                <a:cs typeface="Tahoma"/>
              </a:rPr>
              <a:t>.16 </a:t>
            </a:r>
            <a:r>
              <a:rPr lang="th-TH" sz="1000" dirty="0">
                <a:solidFill>
                  <a:schemeClr val="bg1"/>
                </a:solidFill>
                <a:latin typeface="Tahoma"/>
                <a:cs typeface="Tahoma"/>
              </a:rPr>
              <a:t>ตำบลบางโฉลง</a:t>
            </a:r>
          </a:p>
          <a:p>
            <a:pPr lvl="0"/>
            <a:r>
              <a:rPr lang="th-TH" sz="1000" dirty="0">
                <a:solidFill>
                  <a:schemeClr val="bg1"/>
                </a:solidFill>
                <a:latin typeface="Tahoma"/>
                <a:cs typeface="Tahoma"/>
              </a:rPr>
              <a:t>อำเภอบางพลี</a:t>
            </a:r>
          </a:p>
          <a:p>
            <a:pPr lvl="0"/>
            <a:r>
              <a:rPr lang="th-TH" sz="1000" dirty="0">
                <a:solidFill>
                  <a:schemeClr val="bg1"/>
                </a:solidFill>
                <a:latin typeface="Tahoma"/>
                <a:cs typeface="Tahoma"/>
              </a:rPr>
              <a:t>จังหวัดสมุทรปราการ </a:t>
            </a:r>
            <a:r>
              <a:rPr lang="en-GB" sz="1000" dirty="0">
                <a:solidFill>
                  <a:schemeClr val="bg1"/>
                </a:solidFill>
                <a:latin typeface="Tahoma"/>
                <a:cs typeface="Tahoma"/>
              </a:rPr>
              <a:t>10540</a:t>
            </a:r>
          </a:p>
          <a:p>
            <a:pPr lvl="0"/>
            <a:r>
              <a:rPr lang="th-TH" sz="1000" dirty="0">
                <a:solidFill>
                  <a:schemeClr val="bg1"/>
                </a:solidFill>
                <a:latin typeface="Tahoma"/>
                <a:cs typeface="Tahoma"/>
              </a:rPr>
              <a:t>ประเทศไทย</a:t>
            </a:r>
          </a:p>
          <a:p>
            <a:pPr lvl="0"/>
            <a:r>
              <a:rPr lang="th-TH" sz="1000" dirty="0">
                <a:solidFill>
                  <a:schemeClr val="bg1"/>
                </a:solidFill>
                <a:latin typeface="Tahoma"/>
                <a:cs typeface="Tahoma"/>
              </a:rPr>
              <a:t>โทรศัพท์</a:t>
            </a:r>
            <a:r>
              <a:rPr lang="en-GB" sz="1000" dirty="0">
                <a:solidFill>
                  <a:schemeClr val="bg1"/>
                </a:solidFill>
                <a:latin typeface="Tahoma"/>
                <a:cs typeface="Tahoma"/>
              </a:rPr>
              <a:t>: +66 (0) 9 5982 9615</a:t>
            </a:r>
          </a:p>
          <a:p>
            <a:pPr lvl="0"/>
            <a:r>
              <a:rPr lang="en-GB" sz="1000" u="sng" dirty="0" smtClean="0">
                <a:solidFill>
                  <a:schemeClr val="bg1"/>
                </a:solidFill>
                <a:latin typeface="Tahoma"/>
                <a:cs typeface="Tahoma"/>
              </a:rPr>
              <a:t>www.truesouth.org</a:t>
            </a:r>
            <a:endParaRPr lang="th-TH" sz="1000" u="sng" dirty="0">
              <a:solidFill>
                <a:schemeClr val="bg1"/>
              </a:solidFill>
              <a:latin typeface="Tahoma"/>
              <a:cs typeface="Tahoma"/>
            </a:endParaRPr>
          </a:p>
          <a:p>
            <a:pPr lvl="0"/>
            <a:r>
              <a:rPr lang="en-GB" sz="1000" dirty="0">
                <a:solidFill>
                  <a:schemeClr val="bg1"/>
                </a:solidFill>
                <a:latin typeface="Tahoma"/>
                <a:cs typeface="Tahoma"/>
              </a:rPr>
              <a:t> </a:t>
            </a:r>
          </a:p>
          <a:p>
            <a:pPr lvl="0"/>
            <a:r>
              <a:rPr lang="th-TH" sz="1000" b="1" dirty="0" smtClean="0">
                <a:solidFill>
                  <a:schemeClr val="bg1"/>
                </a:solidFill>
                <a:latin typeface="Tahoma"/>
                <a:cs typeface="Tahoma"/>
              </a:rPr>
              <a:t>รัตติกร น้อยศิริ </a:t>
            </a:r>
          </a:p>
          <a:p>
            <a:pPr lvl="0"/>
            <a:r>
              <a:rPr lang="th-TH" sz="1000" b="1" dirty="0" smtClean="0">
                <a:solidFill>
                  <a:schemeClr val="bg1"/>
                </a:solidFill>
                <a:latin typeface="Tahoma"/>
                <a:cs typeface="Tahoma"/>
              </a:rPr>
              <a:t>ผู้จัดการฝ่ายการตลาด</a:t>
            </a:r>
            <a:endParaRPr lang="th-TH" sz="1000" dirty="0" smtClean="0">
              <a:solidFill>
                <a:schemeClr val="bg1"/>
              </a:solidFill>
              <a:latin typeface="Tahoma"/>
              <a:cs typeface="Tahoma"/>
            </a:endParaRPr>
          </a:p>
          <a:p>
            <a:pPr lvl="0"/>
            <a:r>
              <a:rPr lang="th-TH" sz="1000" dirty="0" smtClean="0">
                <a:solidFill>
                  <a:schemeClr val="bg1"/>
                </a:solidFill>
                <a:latin typeface="Tahoma"/>
                <a:cs typeface="Tahoma"/>
              </a:rPr>
              <a:t>อีเมล์</a:t>
            </a:r>
            <a:r>
              <a:rPr lang="en-GB" sz="1000" dirty="0" smtClean="0">
                <a:solidFill>
                  <a:schemeClr val="bg1"/>
                </a:solidFill>
                <a:latin typeface="Tahoma"/>
                <a:cs typeface="Tahoma"/>
              </a:rPr>
              <a:t>: Rattigorn.Noisiri@gmail.com</a:t>
            </a:r>
          </a:p>
          <a:p>
            <a:pPr lvl="0"/>
            <a:r>
              <a:rPr lang="th-TH" sz="1000" dirty="0" smtClean="0">
                <a:solidFill>
                  <a:schemeClr val="bg1"/>
                </a:solidFill>
                <a:latin typeface="Tahoma"/>
                <a:cs typeface="Tahoma"/>
              </a:rPr>
              <a:t>โทรศัพท์</a:t>
            </a:r>
            <a:r>
              <a:rPr lang="en-GB" sz="1000" dirty="0" smtClean="0">
                <a:solidFill>
                  <a:schemeClr val="bg1"/>
                </a:solidFill>
                <a:latin typeface="Tahoma"/>
                <a:cs typeface="Tahoma"/>
              </a:rPr>
              <a:t>: +66 (0) 9 5982 9615</a:t>
            </a:r>
          </a:p>
          <a:p>
            <a:pPr lvl="0"/>
            <a:r>
              <a:rPr lang="en-GB" sz="1000" dirty="0">
                <a:solidFill>
                  <a:schemeClr val="bg1"/>
                </a:solidFill>
                <a:latin typeface="Tahoma"/>
                <a:cs typeface="Tahoma"/>
              </a:rPr>
              <a:t> </a:t>
            </a:r>
          </a:p>
          <a:p>
            <a:pPr lvl="0"/>
            <a:r>
              <a:rPr lang="en-GB" sz="1000" dirty="0">
                <a:solidFill>
                  <a:schemeClr val="bg1"/>
                </a:solidFill>
                <a:latin typeface="Tahoma"/>
                <a:cs typeface="Tahoma"/>
              </a:rPr>
              <a:t>Facebook - </a:t>
            </a:r>
            <a:r>
              <a:rPr lang="en-GB" sz="1000" u="sng" dirty="0">
                <a:solidFill>
                  <a:schemeClr val="bg1"/>
                </a:solidFill>
                <a:latin typeface="Tahoma"/>
                <a:cs typeface="Tahoma"/>
              </a:rPr>
              <a:t>https://www.facebook.com/truesouththailand</a:t>
            </a:r>
            <a:endParaRPr lang="th-TH" sz="1000" dirty="0">
              <a:solidFill>
                <a:schemeClr val="bg1"/>
              </a:solidFill>
              <a:latin typeface="Tahoma"/>
              <a:cs typeface="Tahoma"/>
            </a:endParaRPr>
          </a:p>
          <a:p>
            <a:pPr lvl="0"/>
            <a:r>
              <a:rPr lang="en-GB" sz="1000" dirty="0">
                <a:solidFill>
                  <a:schemeClr val="bg1"/>
                </a:solidFill>
                <a:latin typeface="Tahoma"/>
                <a:cs typeface="Tahoma"/>
              </a:rPr>
              <a:t>Twitter - </a:t>
            </a:r>
            <a:r>
              <a:rPr lang="en-GB" sz="1000" u="sng" dirty="0">
                <a:solidFill>
                  <a:schemeClr val="bg1"/>
                </a:solidFill>
                <a:latin typeface="Tahoma"/>
                <a:cs typeface="Tahoma"/>
              </a:rPr>
              <a:t>https://twitter.com/TrueSouthThailand</a:t>
            </a:r>
            <a:endParaRPr lang="th-TH" sz="1000" dirty="0">
              <a:solidFill>
                <a:schemeClr val="bg1"/>
              </a:solidFill>
              <a:latin typeface="Tahoma"/>
              <a:cs typeface="Tahoma"/>
            </a:endParaRPr>
          </a:p>
          <a:p>
            <a:pPr lvl="0"/>
            <a:r>
              <a:rPr lang="en-GB" sz="1000" dirty="0">
                <a:solidFill>
                  <a:schemeClr val="bg1"/>
                </a:solidFill>
                <a:latin typeface="Tahoma"/>
                <a:cs typeface="Tahoma"/>
              </a:rPr>
              <a:t>Instagram - </a:t>
            </a:r>
            <a:r>
              <a:rPr lang="en-GB" sz="1000" u="sng" dirty="0">
                <a:solidFill>
                  <a:schemeClr val="bg1"/>
                </a:solidFill>
                <a:latin typeface="Tahoma"/>
                <a:cs typeface="Tahoma"/>
              </a:rPr>
              <a:t>https://www.instagram.com/truesouththailand</a:t>
            </a:r>
            <a:endParaRPr lang="th-TH" sz="1000" dirty="0">
              <a:solidFill>
                <a:schemeClr val="bg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44235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800" y="1929414"/>
            <a:ext cx="5994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i="0" u="none" strike="noStrike" baseline="0" dirty="0" smtClean="0">
                <a:solidFill>
                  <a:srgbClr val="FFFFFF"/>
                </a:solidFill>
                <a:latin typeface="Tahoma"/>
                <a:cs typeface="Tahoma"/>
              </a:rPr>
              <a:t>ภาคผนวก </a:t>
            </a:r>
            <a:r>
              <a:rPr lang="en-GB" sz="2000" i="0" u="none" strike="noStrike" baseline="0" dirty="0" smtClean="0">
                <a:solidFill>
                  <a:srgbClr val="FFFFFF"/>
                </a:solidFill>
                <a:latin typeface="Tahoma"/>
                <a:cs typeface="Tahoma"/>
              </a:rPr>
              <a:t>- </a:t>
            </a:r>
            <a:r>
              <a:rPr lang="th-TH" sz="2000" i="0" u="none" strike="noStrike" baseline="0" dirty="0" smtClean="0">
                <a:solidFill>
                  <a:srgbClr val="FFFFFF"/>
                </a:solidFill>
                <a:latin typeface="Tahoma"/>
                <a:cs typeface="Tahoma"/>
              </a:rPr>
              <a:t>เกี่ยวกับทวีปแอนตาร์กติก</a:t>
            </a:r>
            <a:endParaRPr lang="th-TH" sz="2000" dirty="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574" y="2437129"/>
            <a:ext cx="8709026" cy="3785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แอนตาร์กติกเป็นทวีปที่มีขนาดใหญ่ที่สุดเป็นอันดับห้า โดยมีขนาดใหญ่กว่าทวีปออสเตรเลียเกือบสองเท่า ประมาณ </a:t>
            </a:r>
            <a:r>
              <a:rPr lang="en-GB" sz="1200" dirty="0">
                <a:solidFill>
                  <a:srgbClr val="FFFFFF"/>
                </a:solidFill>
                <a:latin typeface="Tahoma"/>
                <a:cs typeface="Tahoma"/>
              </a:rPr>
              <a:t>98 </a:t>
            </a:r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เปอร์เซ็นต์ของพื้นที่ในแอนตาร์กติกถูกปกคลุมด้วยน้ำแข็งซึ่งมีความหนาเฉลี่ยอย่างน้อย </a:t>
            </a:r>
            <a:r>
              <a:rPr lang="en-GB" sz="1200" dirty="0">
                <a:solidFill>
                  <a:srgbClr val="FFFFFF"/>
                </a:solidFill>
                <a:latin typeface="Tahoma"/>
                <a:cs typeface="Tahoma"/>
              </a:rPr>
              <a:t>1.9 </a:t>
            </a:r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กิโลเมตร </a:t>
            </a:r>
            <a:r>
              <a:rPr lang="en-GB" sz="1200" dirty="0">
                <a:solidFill>
                  <a:srgbClr val="FFFFFF"/>
                </a:solidFill>
                <a:latin typeface="Tahoma"/>
                <a:cs typeface="Tahoma"/>
              </a:rPr>
              <a:t>(1.2 </a:t>
            </a:r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ไมล์</a:t>
            </a:r>
            <a:r>
              <a:rPr lang="en-GB" sz="1200" dirty="0">
                <a:solidFill>
                  <a:srgbClr val="FFFFFF"/>
                </a:solidFill>
                <a:latin typeface="Tahoma"/>
                <a:cs typeface="Tahoma"/>
              </a:rPr>
              <a:t>) </a:t>
            </a:r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ซึ่งครอบคลุมเกือบทุกส่วนของทวีปยกเว้นทางตอนเหนือสุดของคาบสมุทรแอนตาร์กติก</a:t>
            </a:r>
          </a:p>
          <a:p>
            <a:r>
              <a:rPr lang="en-GB" sz="1200" dirty="0">
                <a:solidFill>
                  <a:srgbClr val="FFFFFF"/>
                </a:solidFill>
                <a:latin typeface="Tahoma"/>
                <a:cs typeface="Tahoma"/>
              </a:rPr>
              <a:t> </a:t>
            </a:r>
          </a:p>
          <a:p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โดยเฉลี่ยแล้ว แอนตาร์กติกเป็นทวีปที่มีอากาศหนาวเย็นที่สุด แห้งที่สุด และมีลมแรงที่สุด รวมทั้งมีระดับชั้นความสูงเฉลี่ยสูงสุดในบรรดาทวีปทั้งหมด</a:t>
            </a:r>
            <a:r>
              <a:rPr dirty="0" smtClean="0">
                <a:latin typeface="Tahoma"/>
                <a:cs typeface="Tahoma"/>
              </a:rPr>
              <a:t> </a:t>
            </a:r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อุณหภูมิในทวีปแอนตาร์กติกอาจต่ำได้ถึง </a:t>
            </a:r>
            <a:r>
              <a:rPr lang="en-GB" sz="1200" dirty="0">
                <a:solidFill>
                  <a:srgbClr val="FFFFFF"/>
                </a:solidFill>
                <a:latin typeface="Tahoma"/>
                <a:cs typeface="Tahoma"/>
              </a:rPr>
              <a:t>-89 °C (-129 °F) </a:t>
            </a:r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ทวีปนี้ไม่มีมนุษย์อยู่อาศัยอย่างถาวร แต่ตลอดทั้งปีจะมีผู้อยู่อาศัยจำนวนประมาณ </a:t>
            </a:r>
            <a:r>
              <a:rPr lang="en-GB" sz="1200" dirty="0">
                <a:solidFill>
                  <a:srgbClr val="FFFFFF"/>
                </a:solidFill>
                <a:latin typeface="Tahoma"/>
                <a:cs typeface="Tahoma"/>
              </a:rPr>
              <a:t>1,000 </a:t>
            </a:r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ถึง </a:t>
            </a:r>
            <a:r>
              <a:rPr lang="en-GB" sz="1200" dirty="0">
                <a:solidFill>
                  <a:srgbClr val="FFFFFF"/>
                </a:solidFill>
                <a:latin typeface="Tahoma"/>
                <a:cs typeface="Tahoma"/>
              </a:rPr>
              <a:t>5,000 </a:t>
            </a:r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คนตามสถานีวิจัยต่างๆ ซึ่งกระจัดกระจายไปทั่วทวีป มีเพียงสัตว์บางชนิดเท่านั้นอยู่รอดในแอนตาร์กติกได้ เช่น เห็บ ไส้เดือนฝอย เพนกวิน แมวน้ำ และทาร์ดิเกรด </a:t>
            </a:r>
            <a:r>
              <a:rPr lang="en-GB" sz="1200" dirty="0">
                <a:solidFill>
                  <a:srgbClr val="FFFFFF"/>
                </a:solidFill>
                <a:latin typeface="Tahoma"/>
                <a:cs typeface="Tahoma"/>
              </a:rPr>
              <a:t>(</a:t>
            </a:r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ตัวหมีน้ำ</a:t>
            </a:r>
            <a:r>
              <a:rPr lang="en-GB" sz="1200" dirty="0">
                <a:solidFill>
                  <a:srgbClr val="FFFFFF"/>
                </a:solidFill>
                <a:latin typeface="Tahoma"/>
                <a:cs typeface="Tahoma"/>
              </a:rPr>
              <a:t>) </a:t>
            </a:r>
          </a:p>
          <a:p>
            <a:r>
              <a:rPr lang="en-GB" sz="1200" dirty="0">
                <a:solidFill>
                  <a:srgbClr val="FFFFFF"/>
                </a:solidFill>
                <a:latin typeface="Tahoma"/>
                <a:cs typeface="Tahoma"/>
              </a:rPr>
              <a:t> </a:t>
            </a:r>
          </a:p>
          <a:p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มีการลงนามในสนธิสัญญาแอนตาร์กติกโดย </a:t>
            </a:r>
            <a:r>
              <a:rPr lang="en-GB" sz="1200" dirty="0">
                <a:solidFill>
                  <a:srgbClr val="FFFFFF"/>
                </a:solidFill>
                <a:latin typeface="Tahoma"/>
                <a:cs typeface="Tahoma"/>
              </a:rPr>
              <a:t>12 </a:t>
            </a:r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ประเทศในปี  </a:t>
            </a:r>
            <a:r>
              <a:rPr lang="en-GB" sz="1200" dirty="0">
                <a:solidFill>
                  <a:srgbClr val="FFFFFF"/>
                </a:solidFill>
                <a:latin typeface="Tahoma"/>
                <a:cs typeface="Tahoma"/>
              </a:rPr>
              <a:t>2502 </a:t>
            </a:r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ในปัจจุบันนี้มี </a:t>
            </a:r>
            <a:r>
              <a:rPr lang="en-GB" sz="1200" dirty="0">
                <a:solidFill>
                  <a:srgbClr val="FFFFFF"/>
                </a:solidFill>
                <a:latin typeface="Tahoma"/>
                <a:cs typeface="Tahoma"/>
              </a:rPr>
              <a:t>49 </a:t>
            </a:r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ประเทศที่ได้ร่วมลงนามในสนธิสัญญาดังกล่าวซึ่งกำหนดให้ ห้ามไม่ให้มีกิจกรรมทางด้านทหาร การทำเหมืองแร่ การใช้ระเบิดนิวเคลียร์ และการกำจัดขยะนิวเคลียร์ และให้ใช้เพื่อวัตถุประสงค์ในการวิจัยทางวิทยาศาสตร์ และเพื่อปกป้องเขตนิเวศ </a:t>
            </a:r>
            <a:r>
              <a:rPr lang="en-GB" sz="1200" dirty="0">
                <a:solidFill>
                  <a:srgbClr val="FFFFFF"/>
                </a:solidFill>
                <a:latin typeface="Tahoma"/>
                <a:cs typeface="Tahoma"/>
              </a:rPr>
              <a:t>(ecozone) </a:t>
            </a:r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ของทวีปนี้เท่านั้น </a:t>
            </a:r>
          </a:p>
          <a:p>
            <a:r>
              <a:rPr lang="en-GB" sz="1200" b="1" dirty="0">
                <a:solidFill>
                  <a:srgbClr val="FFFFFF"/>
                </a:solidFill>
                <a:latin typeface="Tahoma"/>
                <a:cs typeface="Tahoma"/>
              </a:rPr>
              <a:t> </a:t>
            </a:r>
            <a:endParaRPr lang="th-TH" sz="1200" dirty="0">
              <a:solidFill>
                <a:srgbClr val="FFFFFF"/>
              </a:solidFill>
              <a:latin typeface="Tahoma"/>
              <a:cs typeface="Tahoma"/>
            </a:endParaRPr>
          </a:p>
          <a:p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ทวีปแอนตาร์กติกเป็นดินแดนที่มีความโหดร้ายและไร้ซึ่งความปราณี ปกคลุมไปด้วยน้ำแข็งและที่ปลายด้านใต้สุดของโลกมีสิ่งมีชีวิตน้อยมากที่สามารถดำรงชีวิตอยู่ได้ภายใต้อุณหภูมิที่ต่ำกว่าศูนย์องศา อย่างไรก็ดี เป็นที่น่าแปลกใจที่เราพบว่ามีสิ่งมีชีวิตหลายสายพันธุ์ที่อาศัยอยู่ในสภาพแวดล้อมของทวีปนี้ได้ </a:t>
            </a:r>
          </a:p>
          <a:p>
            <a:r>
              <a:rPr lang="en-GB" sz="1200" dirty="0">
                <a:solidFill>
                  <a:srgbClr val="FFFFFF"/>
                </a:solidFill>
                <a:latin typeface="Tahoma"/>
                <a:cs typeface="Tahoma"/>
              </a:rPr>
              <a:t> </a:t>
            </a:r>
          </a:p>
          <a:p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หลังจากที่ถูกค้นพบในช่วงปลายศตวรรษที่ </a:t>
            </a:r>
            <a:r>
              <a:rPr lang="en-GB" sz="1200" dirty="0">
                <a:solidFill>
                  <a:srgbClr val="FFFFFF"/>
                </a:solidFill>
                <a:latin typeface="Tahoma"/>
                <a:cs typeface="Tahoma"/>
              </a:rPr>
              <a:t>17 </a:t>
            </a:r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และต้นศตวรรษที่ </a:t>
            </a:r>
            <a:r>
              <a:rPr lang="en-GB" sz="1200" dirty="0">
                <a:solidFill>
                  <a:srgbClr val="FFFFFF"/>
                </a:solidFill>
                <a:latin typeface="Tahoma"/>
                <a:cs typeface="Tahoma"/>
              </a:rPr>
              <a:t>18 </a:t>
            </a:r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ยุคบุกเบิกเพื่อพิชิตทวีปแอนตาร์กติกก็เริ่มขึ้นในช่วงปลายศตวรรษที่ </a:t>
            </a:r>
            <a:r>
              <a:rPr lang="en-GB" sz="1200" dirty="0">
                <a:solidFill>
                  <a:srgbClr val="FFFFFF"/>
                </a:solidFill>
                <a:latin typeface="Tahoma"/>
                <a:cs typeface="Tahoma"/>
              </a:rPr>
              <a:t>19 </a:t>
            </a:r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และปิดลงด้วยการเดินทางสำรวจ </a:t>
            </a:r>
            <a:r>
              <a:rPr lang="en-GB" sz="1200" dirty="0">
                <a:solidFill>
                  <a:srgbClr val="FFFFFF"/>
                </a:solidFill>
                <a:latin typeface="Tahoma"/>
                <a:cs typeface="Tahoma"/>
              </a:rPr>
              <a:t>Imperial Trans-Antarctic </a:t>
            </a:r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ของ </a:t>
            </a:r>
            <a:r>
              <a:rPr lang="en-GB" sz="1200" dirty="0">
                <a:solidFill>
                  <a:srgbClr val="FFFFFF"/>
                </a:solidFill>
                <a:latin typeface="Tahoma"/>
                <a:cs typeface="Tahoma"/>
              </a:rPr>
              <a:t>Ernest Shackleton </a:t>
            </a:r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ในปี </a:t>
            </a:r>
            <a:r>
              <a:rPr lang="en-GB" sz="1200" dirty="0">
                <a:solidFill>
                  <a:srgbClr val="FFFFFF"/>
                </a:solidFill>
                <a:latin typeface="Tahoma"/>
                <a:cs typeface="Tahoma"/>
              </a:rPr>
              <a:t>2450 </a:t>
            </a:r>
          </a:p>
          <a:p>
            <a:r>
              <a:rPr lang="en-GB" sz="1200" dirty="0">
                <a:solidFill>
                  <a:srgbClr val="FFFFFF"/>
                </a:solidFill>
                <a:latin typeface="Tahoma"/>
                <a:cs typeface="Tahoma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87659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" y="1942114"/>
            <a:ext cx="5994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 smtClean="0">
                <a:solidFill>
                  <a:schemeClr val="bg1"/>
                </a:solidFill>
                <a:latin typeface="Tahoma"/>
                <a:cs typeface="Tahoma"/>
              </a:rPr>
              <a:t>ภาคผนวก </a:t>
            </a:r>
            <a:r>
              <a:rPr sz="2000" dirty="0" smtClean="0">
                <a:solidFill>
                  <a:schemeClr val="bg1"/>
                </a:solidFill>
                <a:latin typeface="Tahoma"/>
                <a:cs typeface="Tahoma"/>
              </a:rPr>
              <a:t>- </a:t>
            </a:r>
            <a:r>
              <a:rPr lang="th-TH" sz="2000" dirty="0" smtClean="0">
                <a:solidFill>
                  <a:schemeClr val="bg1"/>
                </a:solidFill>
                <a:latin typeface="Tahoma"/>
                <a:cs typeface="Tahoma"/>
              </a:rPr>
              <a:t>เกี่ยวกับทวีปแอนตาร์กติก</a:t>
            </a:r>
            <a:endParaRPr lang="th-TH" sz="24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934" y="2437125"/>
            <a:ext cx="86995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200" dirty="0" smtClean="0">
                <a:solidFill>
                  <a:srgbClr val="FFFFFF"/>
                </a:solidFill>
                <a:latin typeface="Tahoma"/>
                <a:cs typeface="Tahoma"/>
              </a:rPr>
              <a:t>ประวัติศาสตร์ของทวีปแอนตาร์กติกเริ่มขึ้นจากทฤษฎีของชาวตะวันตกเกี่ยวกับทวีปขนาดใหญ่ซึ่งเรียกกันในชื่อว่า </a:t>
            </a:r>
            <a:r>
              <a:rPr lang="en-GB" sz="1200" dirty="0" smtClean="0">
                <a:solidFill>
                  <a:srgbClr val="FFFFFF"/>
                </a:solidFill>
                <a:latin typeface="Tahoma"/>
                <a:cs typeface="Tahoma"/>
              </a:rPr>
              <a:t>Terra Australis </a:t>
            </a:r>
            <a:r>
              <a:rPr lang="th-TH" sz="1200" dirty="0" smtClean="0">
                <a:solidFill>
                  <a:srgbClr val="FFFFFF"/>
                </a:solidFill>
                <a:latin typeface="Tahoma"/>
                <a:cs typeface="Tahoma"/>
              </a:rPr>
              <a:t>ซึ่งเชื่อกันว่าเป็นทวีปที่ตั้งอยู่ปลายด้านใต้สุดของโลก คำว่าแอนตาร์กติก </a:t>
            </a:r>
            <a:r>
              <a:rPr lang="en-GB" sz="1200" dirty="0" smtClean="0">
                <a:solidFill>
                  <a:srgbClr val="FFFFFF"/>
                </a:solidFill>
                <a:latin typeface="Tahoma"/>
                <a:cs typeface="Tahoma"/>
              </a:rPr>
              <a:t>(Antarctic) </a:t>
            </a:r>
            <a:r>
              <a:rPr lang="th-TH" sz="1200" dirty="0" smtClean="0">
                <a:solidFill>
                  <a:srgbClr val="FFFFFF"/>
                </a:solidFill>
                <a:latin typeface="Tahoma"/>
                <a:cs typeface="Tahoma"/>
              </a:rPr>
              <a:t>เป็นคำที่ตรงข้ามกับคำว่าอาร์กติกเซอร์เคิล </a:t>
            </a:r>
            <a:r>
              <a:rPr lang="en-GB" sz="1200" dirty="0" smtClean="0">
                <a:solidFill>
                  <a:srgbClr val="FFFFFF"/>
                </a:solidFill>
                <a:latin typeface="Tahoma"/>
                <a:cs typeface="Tahoma"/>
              </a:rPr>
              <a:t>(Arctic Circle) </a:t>
            </a:r>
            <a:r>
              <a:rPr lang="th-TH" sz="1200" dirty="0" smtClean="0">
                <a:solidFill>
                  <a:srgbClr val="FFFFFF"/>
                </a:solidFill>
                <a:latin typeface="Tahoma"/>
                <a:cs typeface="Tahoma"/>
              </a:rPr>
              <a:t>ซึ่งนักภูมิศาสตร์ชาวกรีก </a:t>
            </a:r>
            <a:r>
              <a:rPr lang="en-GB" sz="1200" dirty="0" smtClean="0">
                <a:solidFill>
                  <a:srgbClr val="FFFFFF"/>
                </a:solidFill>
                <a:latin typeface="Tahoma"/>
                <a:cs typeface="Tahoma"/>
              </a:rPr>
              <a:t>Marinus </a:t>
            </a:r>
            <a:r>
              <a:rPr lang="th-TH" sz="1200" dirty="0" smtClean="0">
                <a:solidFill>
                  <a:srgbClr val="FFFFFF"/>
                </a:solidFill>
                <a:latin typeface="Tahoma"/>
                <a:cs typeface="Tahoma"/>
              </a:rPr>
              <a:t>แห่งเมือง </a:t>
            </a:r>
            <a:r>
              <a:rPr lang="en-GB" sz="1200" dirty="0" smtClean="0">
                <a:solidFill>
                  <a:srgbClr val="FFFFFF"/>
                </a:solidFill>
                <a:latin typeface="Tahoma"/>
                <a:cs typeface="Tahoma"/>
              </a:rPr>
              <a:t>Tyre </a:t>
            </a:r>
            <a:r>
              <a:rPr lang="th-TH" sz="1200" dirty="0" smtClean="0">
                <a:solidFill>
                  <a:srgbClr val="FFFFFF"/>
                </a:solidFill>
                <a:latin typeface="Tahoma"/>
                <a:cs typeface="Tahoma"/>
              </a:rPr>
              <a:t>ได้บัญญัติขึ้นในช่วงศตวรรษที่ </a:t>
            </a:r>
            <a:r>
              <a:rPr lang="en-GB" sz="1200" dirty="0" smtClean="0">
                <a:solidFill>
                  <a:srgbClr val="FFFFFF"/>
                </a:solidFill>
                <a:latin typeface="Tahoma"/>
                <a:cs typeface="Tahoma"/>
              </a:rPr>
              <a:t>2 </a:t>
            </a:r>
          </a:p>
          <a:p>
            <a:r>
              <a:rPr lang="en-GB" sz="1200" dirty="0">
                <a:solidFill>
                  <a:srgbClr val="FFFFFF"/>
                </a:solidFill>
                <a:latin typeface="Tahoma"/>
                <a:cs typeface="Tahoma"/>
              </a:rPr>
              <a:t> </a:t>
            </a:r>
          </a:p>
          <a:p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ได้มีความพยายามพิชิตขั้วโลกใต้หลายครั้งในช่วงต้นศตวรรษที่ </a:t>
            </a:r>
            <a:r>
              <a:rPr lang="en-GB" sz="1200" dirty="0">
                <a:solidFill>
                  <a:srgbClr val="FFFFFF"/>
                </a:solidFill>
                <a:latin typeface="Tahoma"/>
                <a:cs typeface="Tahoma"/>
              </a:rPr>
              <a:t>20 </a:t>
            </a:r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ซึ่งเป็นยุคทองของการสำรวจแอนตาร์กติก </a:t>
            </a:r>
          </a:p>
          <a:p>
            <a:r>
              <a:rPr lang="en-GB" sz="1200" dirty="0">
                <a:solidFill>
                  <a:srgbClr val="FFFFFF"/>
                </a:solidFill>
                <a:latin typeface="Tahoma"/>
                <a:cs typeface="Tahoma"/>
              </a:rPr>
              <a:t> </a:t>
            </a:r>
          </a:p>
          <a:p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โดยผู้ที่สามารถพิชิตขั้วโลกใต้ได้เป็นคนแรกคือชาวนอร์เวย์ที่ชื่อ </a:t>
            </a:r>
            <a:r>
              <a:rPr lang="en-GB" sz="1200" dirty="0">
                <a:solidFill>
                  <a:srgbClr val="FFFFFF"/>
                </a:solidFill>
                <a:latin typeface="Tahoma"/>
                <a:cs typeface="Tahoma"/>
              </a:rPr>
              <a:t>Roald Amundsen </a:t>
            </a:r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และเพื่อนของเขาในวันที่ </a:t>
            </a:r>
            <a:r>
              <a:rPr lang="en-GB" sz="1200" dirty="0">
                <a:solidFill>
                  <a:srgbClr val="FFFFFF"/>
                </a:solidFill>
                <a:latin typeface="Tahoma"/>
                <a:cs typeface="Tahoma"/>
              </a:rPr>
              <a:t>14 </a:t>
            </a:r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เดือนธันวาคม </a:t>
            </a:r>
            <a:r>
              <a:rPr lang="en-GB" sz="1200" dirty="0">
                <a:solidFill>
                  <a:srgbClr val="FFFFFF"/>
                </a:solidFill>
                <a:latin typeface="Tahoma"/>
                <a:cs typeface="Tahoma"/>
              </a:rPr>
              <a:t>2454 </a:t>
            </a:r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อย่างไรก็ดี </a:t>
            </a:r>
            <a:r>
              <a:rPr lang="en-GB" sz="1200" dirty="0">
                <a:solidFill>
                  <a:srgbClr val="FFFFFF"/>
                </a:solidFill>
                <a:latin typeface="Tahoma"/>
                <a:cs typeface="Tahoma"/>
              </a:rPr>
              <a:t>Robert Falcon Scott </a:t>
            </a:r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และพวกอีก </a:t>
            </a:r>
            <a:r>
              <a:rPr lang="en-GB" sz="1200" dirty="0">
                <a:solidFill>
                  <a:srgbClr val="FFFFFF"/>
                </a:solidFill>
                <a:latin typeface="Tahoma"/>
                <a:cs typeface="Tahoma"/>
              </a:rPr>
              <a:t>4 </a:t>
            </a:r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คนซึ่งไม่ได้ทราบข่าวเกี่ยวกับการเดินทางในทางนั้น ได้เดินทางไปถึงขั้วโลกใต้ในวันที่ </a:t>
            </a:r>
            <a:r>
              <a:rPr lang="en-GB" sz="1200" dirty="0">
                <a:solidFill>
                  <a:srgbClr val="FFFFFF"/>
                </a:solidFill>
                <a:latin typeface="Tahoma"/>
                <a:cs typeface="Tahoma"/>
              </a:rPr>
              <a:t>17 </a:t>
            </a:r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มกราคม </a:t>
            </a:r>
            <a:r>
              <a:rPr lang="en-GB" sz="1200" dirty="0">
                <a:solidFill>
                  <a:srgbClr val="FFFFFF"/>
                </a:solidFill>
                <a:latin typeface="Tahoma"/>
                <a:cs typeface="Tahoma"/>
              </a:rPr>
              <a:t>2455 </a:t>
            </a:r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เพียง </a:t>
            </a:r>
            <a:r>
              <a:rPr lang="en-GB" sz="1200" dirty="0">
                <a:solidFill>
                  <a:srgbClr val="FFFFFF"/>
                </a:solidFill>
                <a:latin typeface="Tahoma"/>
                <a:cs typeface="Tahoma"/>
              </a:rPr>
              <a:t>34 </a:t>
            </a:r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วันหลังจากทีมของ </a:t>
            </a:r>
            <a:r>
              <a:rPr lang="en-GB" sz="1200" dirty="0">
                <a:solidFill>
                  <a:srgbClr val="FFFFFF"/>
                </a:solidFill>
                <a:latin typeface="Tahoma"/>
                <a:cs typeface="Tahoma"/>
              </a:rPr>
              <a:t>Amundsen </a:t>
            </a:r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อย่างไรก็ดี ทุกคนในทีมสังเวยชีวิตในระหว่างการเดินทางกลับ </a:t>
            </a:r>
          </a:p>
          <a:p>
            <a:r>
              <a:rPr lang="en-GB" sz="1200" dirty="0">
                <a:solidFill>
                  <a:srgbClr val="FFFFFF"/>
                </a:solidFill>
                <a:latin typeface="Tahoma"/>
                <a:cs typeface="Tahoma"/>
              </a:rPr>
              <a:t> </a:t>
            </a:r>
          </a:p>
          <a:p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การเดินทางที่ประสบความสำเร็จในครั้งต่อไปเกิดขึ้นโดยชาวนิวซีแลนด์ที่ชื่อ </a:t>
            </a:r>
            <a:r>
              <a:rPr lang="en-GB" sz="1200" dirty="0">
                <a:solidFill>
                  <a:srgbClr val="FFFFFF"/>
                </a:solidFill>
                <a:latin typeface="Tahoma"/>
                <a:cs typeface="Tahoma"/>
              </a:rPr>
              <a:t>Edmund Hillary (</a:t>
            </a:r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วันที่ </a:t>
            </a:r>
            <a:r>
              <a:rPr lang="en-GB" sz="1200" dirty="0">
                <a:solidFill>
                  <a:srgbClr val="FFFFFF"/>
                </a:solidFill>
                <a:latin typeface="Tahoma"/>
                <a:cs typeface="Tahoma"/>
              </a:rPr>
              <a:t>4 </a:t>
            </a:r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มกราคม </a:t>
            </a:r>
            <a:r>
              <a:rPr lang="en-GB" sz="1200" dirty="0">
                <a:solidFill>
                  <a:srgbClr val="FFFFFF"/>
                </a:solidFill>
                <a:latin typeface="Tahoma"/>
                <a:cs typeface="Tahoma"/>
              </a:rPr>
              <a:t>2502) </a:t>
            </a:r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และ </a:t>
            </a:r>
            <a:r>
              <a:rPr lang="en-GB" sz="1200" dirty="0">
                <a:solidFill>
                  <a:srgbClr val="FFFFFF"/>
                </a:solidFill>
                <a:latin typeface="Tahoma"/>
                <a:cs typeface="Tahoma"/>
              </a:rPr>
              <a:t>Vivian Fuchs (</a:t>
            </a:r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วันที่ </a:t>
            </a:r>
            <a:r>
              <a:rPr lang="en-GB" sz="1200" dirty="0">
                <a:solidFill>
                  <a:srgbClr val="FFFFFF"/>
                </a:solidFill>
                <a:latin typeface="Tahoma"/>
                <a:cs typeface="Tahoma"/>
              </a:rPr>
              <a:t>19 </a:t>
            </a:r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มกราคม </a:t>
            </a:r>
            <a:r>
              <a:rPr lang="en-GB" sz="1200" dirty="0">
                <a:solidFill>
                  <a:srgbClr val="FFFFFF"/>
                </a:solidFill>
                <a:latin typeface="Tahoma"/>
                <a:cs typeface="Tahoma"/>
              </a:rPr>
              <a:t>2502) </a:t>
            </a:r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ร่วมกับทีมของทั้งคู่ ในระหว่างการเดินทางสำรวจ </a:t>
            </a:r>
            <a:r>
              <a:rPr lang="en-GB" sz="1200" dirty="0">
                <a:solidFill>
                  <a:srgbClr val="FFFFFF"/>
                </a:solidFill>
                <a:latin typeface="Tahoma"/>
                <a:cs typeface="Tahoma"/>
              </a:rPr>
              <a:t>Commonwealth Trans-Antarctic </a:t>
            </a:r>
          </a:p>
          <a:p>
            <a:r>
              <a:rPr lang="en-GB" sz="1200" b="1" dirty="0">
                <a:solidFill>
                  <a:srgbClr val="FFFFFF"/>
                </a:solidFill>
                <a:latin typeface="Tahoma"/>
                <a:cs typeface="Tahoma"/>
              </a:rPr>
              <a:t> </a:t>
            </a:r>
          </a:p>
          <a:p>
            <a:endParaRPr lang="th-TH" sz="1200" dirty="0">
              <a:solidFill>
                <a:srgbClr val="FFFFFF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84164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" y="1929414"/>
            <a:ext cx="5994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i="0" u="none" strike="noStrike" baseline="0" dirty="0" smtClean="0">
                <a:solidFill>
                  <a:srgbClr val="FFFFFF"/>
                </a:solidFill>
                <a:latin typeface="Tahoma"/>
                <a:cs typeface="Tahoma"/>
              </a:rPr>
              <a:t>ภาคผนวก </a:t>
            </a:r>
            <a:r>
              <a:rPr lang="en-GB" sz="2000" i="0" u="none" strike="noStrike" baseline="0" dirty="0" smtClean="0">
                <a:solidFill>
                  <a:srgbClr val="FFFFFF"/>
                </a:solidFill>
                <a:latin typeface="Tahoma"/>
                <a:cs typeface="Tahoma"/>
              </a:rPr>
              <a:t>- </a:t>
            </a:r>
            <a:r>
              <a:rPr lang="th-TH" sz="2000" i="0" u="none" strike="noStrike" baseline="0" dirty="0" smtClean="0">
                <a:solidFill>
                  <a:srgbClr val="FFFFFF"/>
                </a:solidFill>
                <a:latin typeface="Tahoma"/>
                <a:cs typeface="Tahoma"/>
              </a:rPr>
              <a:t>เกี่ยวกับทวีปแอนตาร์กติก</a:t>
            </a:r>
            <a:endParaRPr lang="th-TH" sz="2000" dirty="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633" y="2437125"/>
            <a:ext cx="8839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200" b="1" dirty="0">
                <a:solidFill>
                  <a:srgbClr val="FF0000"/>
                </a:solidFill>
                <a:latin typeface="Tahoma"/>
                <a:cs typeface="Tahoma"/>
              </a:rPr>
              <a:t>ข้อมูลอย่างย่อ</a:t>
            </a:r>
          </a:p>
          <a:p>
            <a:pPr lvl="0"/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มีประเทศ </a:t>
            </a:r>
            <a:r>
              <a:rPr lang="en-GB" sz="1200" dirty="0">
                <a:solidFill>
                  <a:srgbClr val="FFFFFF"/>
                </a:solidFill>
                <a:latin typeface="Tahoma"/>
                <a:cs typeface="Tahoma"/>
              </a:rPr>
              <a:t>19 </a:t>
            </a:r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ประเทศที่ประสบความสำเร็จในการเดินทางไปยังขั้วโลกใต้ด้วยการเดินเท้า ได้แก่</a:t>
            </a:r>
            <a:r>
              <a:rPr lang="en-GB" sz="1200" dirty="0">
                <a:solidFill>
                  <a:srgbClr val="FFFFFF"/>
                </a:solidFill>
                <a:latin typeface="Tahoma"/>
                <a:cs typeface="Tahoma"/>
              </a:rPr>
              <a:t>: </a:t>
            </a:r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ออสเตรเลีย</a:t>
            </a:r>
            <a:r>
              <a:rPr lang="en-GB" sz="1200" dirty="0">
                <a:solidFill>
                  <a:srgbClr val="FFFFFF"/>
                </a:solidFill>
                <a:latin typeface="Tahoma"/>
                <a:cs typeface="Tahoma"/>
              </a:rPr>
              <a:t>, </a:t>
            </a:r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แคนาดา</a:t>
            </a:r>
            <a:r>
              <a:rPr lang="en-GB" sz="1200" dirty="0">
                <a:solidFill>
                  <a:srgbClr val="FFFFFF"/>
                </a:solidFill>
                <a:latin typeface="Tahoma"/>
                <a:cs typeface="Tahoma"/>
              </a:rPr>
              <a:t>, </a:t>
            </a:r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เดนมาร์ก</a:t>
            </a:r>
            <a:r>
              <a:rPr lang="en-GB" sz="1200" dirty="0">
                <a:solidFill>
                  <a:srgbClr val="FFFFFF"/>
                </a:solidFill>
                <a:latin typeface="Tahoma"/>
                <a:cs typeface="Tahoma"/>
              </a:rPr>
              <a:t>, </a:t>
            </a:r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ฟินแลนด์</a:t>
            </a:r>
            <a:r>
              <a:rPr lang="en-GB" sz="1200" dirty="0">
                <a:solidFill>
                  <a:srgbClr val="FFFFFF"/>
                </a:solidFill>
                <a:latin typeface="Tahoma"/>
                <a:cs typeface="Tahoma"/>
              </a:rPr>
              <a:t>, </a:t>
            </a:r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ฝรั่งเศส</a:t>
            </a:r>
            <a:r>
              <a:rPr lang="en-GB" sz="1200" dirty="0">
                <a:solidFill>
                  <a:srgbClr val="FFFFFF"/>
                </a:solidFill>
                <a:latin typeface="Tahoma"/>
                <a:cs typeface="Tahoma"/>
              </a:rPr>
              <a:t>, </a:t>
            </a:r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เยอรมัน</a:t>
            </a:r>
            <a:r>
              <a:rPr lang="en-GB" sz="1200" dirty="0">
                <a:solidFill>
                  <a:srgbClr val="FFFFFF"/>
                </a:solidFill>
                <a:latin typeface="Tahoma"/>
                <a:cs typeface="Tahoma"/>
              </a:rPr>
              <a:t>, </a:t>
            </a:r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เลบานอน</a:t>
            </a:r>
            <a:r>
              <a:rPr lang="en-GB" sz="1200" dirty="0">
                <a:solidFill>
                  <a:srgbClr val="FFFFFF"/>
                </a:solidFill>
                <a:latin typeface="Tahoma"/>
                <a:cs typeface="Tahoma"/>
              </a:rPr>
              <a:t>, </a:t>
            </a:r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นิวซีแลนด์</a:t>
            </a:r>
            <a:r>
              <a:rPr lang="en-GB" sz="1200" dirty="0">
                <a:solidFill>
                  <a:srgbClr val="FFFFFF"/>
                </a:solidFill>
                <a:latin typeface="Tahoma"/>
                <a:cs typeface="Tahoma"/>
              </a:rPr>
              <a:t>, </a:t>
            </a:r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นอร์เวย์</a:t>
            </a:r>
            <a:r>
              <a:rPr lang="en-GB" sz="1200" dirty="0">
                <a:solidFill>
                  <a:srgbClr val="FFFFFF"/>
                </a:solidFill>
                <a:latin typeface="Tahoma"/>
                <a:cs typeface="Tahoma"/>
              </a:rPr>
              <a:t>, </a:t>
            </a:r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โปแลนด์</a:t>
            </a:r>
            <a:r>
              <a:rPr lang="en-GB" sz="1200" dirty="0">
                <a:solidFill>
                  <a:srgbClr val="FFFFFF"/>
                </a:solidFill>
                <a:latin typeface="Tahoma"/>
                <a:cs typeface="Tahoma"/>
              </a:rPr>
              <a:t>, </a:t>
            </a:r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รัสเซีย</a:t>
            </a:r>
            <a:r>
              <a:rPr lang="en-GB" sz="1200" dirty="0">
                <a:solidFill>
                  <a:srgbClr val="FFFFFF"/>
                </a:solidFill>
                <a:latin typeface="Tahoma"/>
                <a:cs typeface="Tahoma"/>
              </a:rPr>
              <a:t>, </a:t>
            </a:r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แอฟริกาใต้</a:t>
            </a:r>
            <a:r>
              <a:rPr lang="en-GB" sz="1200" dirty="0">
                <a:solidFill>
                  <a:srgbClr val="FFFFFF"/>
                </a:solidFill>
                <a:latin typeface="Tahoma"/>
                <a:cs typeface="Tahoma"/>
              </a:rPr>
              <a:t>, </a:t>
            </a:r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เกาหลีใต้</a:t>
            </a:r>
            <a:r>
              <a:rPr lang="en-GB" sz="1200" dirty="0">
                <a:solidFill>
                  <a:srgbClr val="FFFFFF"/>
                </a:solidFill>
                <a:latin typeface="Tahoma"/>
                <a:cs typeface="Tahoma"/>
              </a:rPr>
              <a:t>, </a:t>
            </a:r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สเปน</a:t>
            </a:r>
            <a:r>
              <a:rPr lang="en-GB" sz="1200" dirty="0">
                <a:solidFill>
                  <a:srgbClr val="FFFFFF"/>
                </a:solidFill>
                <a:latin typeface="Tahoma"/>
                <a:cs typeface="Tahoma"/>
              </a:rPr>
              <a:t>, </a:t>
            </a:r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สวีเดน</a:t>
            </a:r>
            <a:r>
              <a:rPr lang="en-GB" sz="1200" dirty="0">
                <a:solidFill>
                  <a:srgbClr val="FFFFFF"/>
                </a:solidFill>
                <a:latin typeface="Tahoma"/>
                <a:cs typeface="Tahoma"/>
              </a:rPr>
              <a:t>, </a:t>
            </a:r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สวิตเซอร์แลนด์</a:t>
            </a:r>
            <a:r>
              <a:rPr lang="en-GB" sz="1200" dirty="0">
                <a:solidFill>
                  <a:srgbClr val="FFFFFF"/>
                </a:solidFill>
                <a:latin typeface="Tahoma"/>
                <a:cs typeface="Tahoma"/>
              </a:rPr>
              <a:t>, </a:t>
            </a:r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สหราชอาณาจักรและสหรัฐอเมริกา</a:t>
            </a:r>
          </a:p>
          <a:p>
            <a:pPr lvl="0"/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อุณหภูมิในช่วงเดือนธันวาคม </a:t>
            </a:r>
            <a:r>
              <a:rPr lang="en-GB" sz="1200" dirty="0">
                <a:solidFill>
                  <a:srgbClr val="FFFFFF"/>
                </a:solidFill>
                <a:latin typeface="Tahoma"/>
                <a:cs typeface="Tahoma"/>
              </a:rPr>
              <a:t>- </a:t>
            </a:r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สูงสุดเฉลี่ยอยู่ที่ </a:t>
            </a:r>
            <a:r>
              <a:rPr lang="en-GB" sz="1200" dirty="0">
                <a:solidFill>
                  <a:srgbClr val="FFFFFF"/>
                </a:solidFill>
                <a:latin typeface="Tahoma"/>
                <a:cs typeface="Tahoma"/>
              </a:rPr>
              <a:t>-26.5ºC / </a:t>
            </a:r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ต่ำสุดเฉลี่ยอยู่ที่ </a:t>
            </a:r>
            <a:r>
              <a:rPr lang="en-GB" sz="1200" dirty="0">
                <a:solidFill>
                  <a:srgbClr val="FFFFFF"/>
                </a:solidFill>
                <a:latin typeface="Tahoma"/>
                <a:cs typeface="Tahoma"/>
              </a:rPr>
              <a:t>-29.3ºC </a:t>
            </a:r>
            <a:endParaRPr lang="th-TH" sz="1200" dirty="0">
              <a:solidFill>
                <a:srgbClr val="FFFFFF"/>
              </a:solidFill>
              <a:latin typeface="Tahoma"/>
              <a:cs typeface="Tahoma"/>
            </a:endParaRPr>
          </a:p>
          <a:p>
            <a:pPr lvl="0"/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ไม่พบพืชหรือสัตว์ท้องถิ่นตามธรรมชาติในทวีปแอนตาร์กติก</a:t>
            </a:r>
          </a:p>
          <a:p>
            <a:pPr lvl="0"/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มีความพยายามเดินทางไปยังขั้วโลกใต้โดยไม่มีความช่วยเหลือได้สำเร็จ </a:t>
            </a:r>
            <a:r>
              <a:rPr lang="en-GB" sz="1200" dirty="0">
                <a:solidFill>
                  <a:srgbClr val="FFFFFF"/>
                </a:solidFill>
                <a:latin typeface="Tahoma"/>
                <a:cs typeface="Tahoma"/>
              </a:rPr>
              <a:t>118 </a:t>
            </a:r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ครั้งจาก </a:t>
            </a:r>
            <a:r>
              <a:rPr lang="en-GB" sz="1200" dirty="0">
                <a:solidFill>
                  <a:srgbClr val="FFFFFF"/>
                </a:solidFill>
                <a:latin typeface="Tahoma"/>
                <a:cs typeface="Tahoma"/>
              </a:rPr>
              <a:t>123 </a:t>
            </a:r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ครั้ง</a:t>
            </a:r>
          </a:p>
          <a:p>
            <a:pPr lvl="0"/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โดยความพยายาม </a:t>
            </a:r>
            <a:r>
              <a:rPr lang="en-GB" sz="1200" dirty="0">
                <a:solidFill>
                  <a:srgbClr val="FFFFFF"/>
                </a:solidFill>
                <a:latin typeface="Tahoma"/>
                <a:cs typeface="Tahoma"/>
              </a:rPr>
              <a:t>22 </a:t>
            </a:r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ครั้งในจำนวนดังกล่าวเป็นการเดินทางเพียงคนเดียว โดยครั้งสุดท้ายที่ทำได้สำเร็จในวันที่ </a:t>
            </a:r>
            <a:r>
              <a:rPr lang="en-GB" sz="1200" dirty="0">
                <a:solidFill>
                  <a:srgbClr val="FFFFFF"/>
                </a:solidFill>
                <a:latin typeface="Tahoma"/>
                <a:cs typeface="Tahoma"/>
              </a:rPr>
              <a:t>13 </a:t>
            </a:r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เดือนมกราคม </a:t>
            </a:r>
            <a:r>
              <a:rPr lang="en-GB" sz="1200" dirty="0">
                <a:solidFill>
                  <a:srgbClr val="FFFFFF"/>
                </a:solidFill>
                <a:latin typeface="Tahoma"/>
                <a:cs typeface="Tahoma"/>
              </a:rPr>
              <a:t>2558</a:t>
            </a:r>
          </a:p>
          <a:p>
            <a:pPr lvl="0"/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มีผู้ที่สามารถพิชิตขั้วโลกเหนือและขั้วโลกใต้ได้สำเร็จโดยไม่มีความช่วยเหลือ </a:t>
            </a:r>
            <a:r>
              <a:rPr lang="en-GB" sz="1200" dirty="0">
                <a:solidFill>
                  <a:srgbClr val="FFFFFF"/>
                </a:solidFill>
                <a:latin typeface="Tahoma"/>
                <a:cs typeface="Tahoma"/>
              </a:rPr>
              <a:t>13 </a:t>
            </a:r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ครั้ง</a:t>
            </a:r>
          </a:p>
          <a:p>
            <a:pPr lvl="0"/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การเดินทางไปยังขั้วโลกใต้โดยทางเท้าที่ใช้เวลาสั้นที่สุดคือ </a:t>
            </a:r>
            <a:r>
              <a:rPr lang="en-GB" sz="1200" dirty="0">
                <a:solidFill>
                  <a:srgbClr val="FFFFFF"/>
                </a:solidFill>
                <a:latin typeface="Tahoma"/>
                <a:cs typeface="Tahoma"/>
              </a:rPr>
              <a:t>23 </a:t>
            </a:r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วัน </a:t>
            </a:r>
            <a:r>
              <a:rPr lang="en-GB" sz="1200" dirty="0">
                <a:solidFill>
                  <a:srgbClr val="FFFFFF"/>
                </a:solidFill>
                <a:latin typeface="Tahoma"/>
                <a:cs typeface="Tahoma"/>
              </a:rPr>
              <a:t>5 </a:t>
            </a:r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ชั่วโมง</a:t>
            </a:r>
          </a:p>
          <a:p>
            <a:r>
              <a:rPr lang="en-GB" sz="1200" b="1" dirty="0">
                <a:solidFill>
                  <a:srgbClr val="FFFFFF"/>
                </a:solidFill>
                <a:latin typeface="Tahoma"/>
                <a:cs typeface="Tahoma"/>
              </a:rPr>
              <a:t> </a:t>
            </a:r>
            <a:endParaRPr lang="th-TH" sz="1200" dirty="0">
              <a:solidFill>
                <a:srgbClr val="FFFFFF"/>
              </a:solidFill>
              <a:latin typeface="Tahoma"/>
              <a:cs typeface="Tahoma"/>
            </a:endParaRPr>
          </a:p>
          <a:p>
            <a:r>
              <a:rPr lang="th-TH" sz="1200" b="1" dirty="0">
                <a:solidFill>
                  <a:srgbClr val="FF0000"/>
                </a:solidFill>
                <a:latin typeface="Tahoma"/>
                <a:cs typeface="Tahoma"/>
              </a:rPr>
              <a:t>ความพยายามในการเดินทางไปพิชิตขั้วโลกใต้ในช่วงไม่กี่ปีที่ผ่านมา</a:t>
            </a:r>
          </a:p>
          <a:p>
            <a:pPr marL="534988" indent="-534988"/>
            <a:r>
              <a:rPr lang="en-GB" sz="1200" dirty="0">
                <a:solidFill>
                  <a:srgbClr val="FFFFFF"/>
                </a:solidFill>
                <a:latin typeface="Tahoma"/>
                <a:cs typeface="Tahoma"/>
              </a:rPr>
              <a:t>2549 </a:t>
            </a:r>
            <a:r>
              <a:rPr lang="en-GB" sz="1200" dirty="0" smtClean="0">
                <a:solidFill>
                  <a:srgbClr val="FFFFFF"/>
                </a:solidFill>
                <a:latin typeface="Tahoma"/>
                <a:cs typeface="Tahoma"/>
              </a:rPr>
              <a:t>-</a:t>
            </a:r>
            <a:r>
              <a:rPr lang="th-TH" sz="1200" dirty="0" smtClean="0">
                <a:solidFill>
                  <a:srgbClr val="FFFFFF"/>
                </a:solidFill>
                <a:latin typeface="Tahoma"/>
                <a:cs typeface="Tahoma"/>
              </a:rPr>
              <a:t>	ชาว</a:t>
            </a:r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นอร์เวย์ที่ชื่อ </a:t>
            </a:r>
            <a:r>
              <a:rPr lang="en-GB" sz="1200" dirty="0">
                <a:solidFill>
                  <a:srgbClr val="FFFFFF"/>
                </a:solidFill>
                <a:latin typeface="Tahoma"/>
                <a:cs typeface="Tahoma"/>
              </a:rPr>
              <a:t>Christian Eide </a:t>
            </a:r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ได้เดินทางโดยใช้ระยะเวลาสั้นที่สุดโดยไม่มีความช่วยเหลือด้วยเวลา </a:t>
            </a:r>
            <a:r>
              <a:rPr lang="en-GB" sz="1200" dirty="0">
                <a:solidFill>
                  <a:srgbClr val="FFFFFF"/>
                </a:solidFill>
                <a:latin typeface="Tahoma"/>
                <a:cs typeface="Tahoma"/>
              </a:rPr>
              <a:t>24 </a:t>
            </a:r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วันจากจุดใกล้กับ </a:t>
            </a:r>
            <a:r>
              <a:rPr lang="en-GB" sz="1200" dirty="0">
                <a:solidFill>
                  <a:srgbClr val="FFFFFF"/>
                </a:solidFill>
                <a:latin typeface="Tahoma"/>
                <a:cs typeface="Tahoma"/>
              </a:rPr>
              <a:t>‘Hercules Inlet’</a:t>
            </a:r>
          </a:p>
          <a:p>
            <a:pPr marL="534988" indent="-534988"/>
            <a:r>
              <a:rPr lang="en-GB" sz="1200" dirty="0">
                <a:solidFill>
                  <a:srgbClr val="FFFFFF"/>
                </a:solidFill>
                <a:latin typeface="Tahoma"/>
                <a:cs typeface="Tahoma"/>
              </a:rPr>
              <a:t>2555 </a:t>
            </a:r>
            <a:r>
              <a:rPr lang="en-GB" sz="1200" dirty="0" smtClean="0">
                <a:solidFill>
                  <a:srgbClr val="FFFFFF"/>
                </a:solidFill>
                <a:latin typeface="Tahoma"/>
                <a:cs typeface="Tahoma"/>
              </a:rPr>
              <a:t>-</a:t>
            </a:r>
            <a:r>
              <a:rPr lang="th-TH" sz="1200" dirty="0" smtClean="0">
                <a:solidFill>
                  <a:srgbClr val="FFFFFF"/>
                </a:solidFill>
                <a:latin typeface="Tahoma"/>
                <a:cs typeface="Tahoma"/>
              </a:rPr>
              <a:t>	ชาว</a:t>
            </a:r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นอร์เวย์ที่ชื่อ </a:t>
            </a:r>
            <a:r>
              <a:rPr lang="en-GB" sz="1200" dirty="0">
                <a:solidFill>
                  <a:srgbClr val="FFFFFF"/>
                </a:solidFill>
                <a:latin typeface="Tahoma"/>
                <a:cs typeface="Tahoma"/>
              </a:rPr>
              <a:t>Aleksander Gamme (</a:t>
            </a:r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เดินทางคนเดียว</a:t>
            </a:r>
            <a:r>
              <a:rPr lang="en-GB" sz="1200" dirty="0">
                <a:solidFill>
                  <a:srgbClr val="FFFFFF"/>
                </a:solidFill>
                <a:latin typeface="Tahoma"/>
                <a:cs typeface="Tahoma"/>
              </a:rPr>
              <a:t>) </a:t>
            </a:r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และชาวออสเตรเลียสองคนคือ </a:t>
            </a:r>
            <a:r>
              <a:rPr lang="en-GB" sz="1200" dirty="0">
                <a:solidFill>
                  <a:srgbClr val="FFFFFF"/>
                </a:solidFill>
                <a:latin typeface="Tahoma"/>
                <a:cs typeface="Tahoma"/>
              </a:rPr>
              <a:t>James Castrission </a:t>
            </a:r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และ </a:t>
            </a:r>
            <a:r>
              <a:rPr lang="en-GB" sz="1200" dirty="0">
                <a:solidFill>
                  <a:srgbClr val="FFFFFF"/>
                </a:solidFill>
                <a:latin typeface="Tahoma"/>
                <a:cs typeface="Tahoma"/>
              </a:rPr>
              <a:t>Justin Jones </a:t>
            </a:r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ประสบความสำเร็จเป็นครั้งแรกในการเดินทางไปและกลับโดยไม่มีการช่วยเหลือ</a:t>
            </a:r>
          </a:p>
          <a:p>
            <a:pPr marL="534988" indent="-534988"/>
            <a:r>
              <a:rPr lang="en-GB" sz="1200" dirty="0">
                <a:solidFill>
                  <a:srgbClr val="FFFFFF"/>
                </a:solidFill>
                <a:latin typeface="Tahoma"/>
                <a:cs typeface="Tahoma"/>
              </a:rPr>
              <a:t>2556 </a:t>
            </a:r>
            <a:r>
              <a:rPr lang="en-GB" sz="1200" dirty="0" smtClean="0">
                <a:solidFill>
                  <a:srgbClr val="FFFFFF"/>
                </a:solidFill>
                <a:latin typeface="Tahoma"/>
                <a:cs typeface="Tahoma"/>
              </a:rPr>
              <a:t>-</a:t>
            </a:r>
            <a:r>
              <a:rPr lang="th-TH" sz="1200" dirty="0" smtClean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lang="en-GB" sz="1200" dirty="0" smtClean="0">
                <a:solidFill>
                  <a:srgbClr val="FFFFFF"/>
                </a:solidFill>
                <a:latin typeface="Tahoma"/>
                <a:cs typeface="Tahoma"/>
              </a:rPr>
              <a:t>Maria </a:t>
            </a:r>
            <a:r>
              <a:rPr lang="en-GB" sz="1200" dirty="0">
                <a:solidFill>
                  <a:srgbClr val="FFFFFF"/>
                </a:solidFill>
                <a:latin typeface="Tahoma"/>
                <a:cs typeface="Tahoma"/>
              </a:rPr>
              <a:t>Leijerstam </a:t>
            </a:r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ประสบความสำเร็จในการเดินทางโดยจักรยานสามล้อจากชายฝั่งไปยังขั้วโลกใต้</a:t>
            </a:r>
          </a:p>
          <a:p>
            <a:pPr marL="534988" indent="-534988"/>
            <a:r>
              <a:rPr lang="en-GB" sz="1200" dirty="0">
                <a:solidFill>
                  <a:srgbClr val="FFFFFF"/>
                </a:solidFill>
                <a:latin typeface="Tahoma"/>
                <a:cs typeface="Tahoma"/>
              </a:rPr>
              <a:t>2557 </a:t>
            </a:r>
            <a:r>
              <a:rPr lang="en-GB" sz="1200" dirty="0" smtClean="0">
                <a:solidFill>
                  <a:srgbClr val="FFFFFF"/>
                </a:solidFill>
                <a:latin typeface="Tahoma"/>
                <a:cs typeface="Tahoma"/>
              </a:rPr>
              <a:t>-</a:t>
            </a:r>
            <a:r>
              <a:rPr lang="th-TH" sz="1200" dirty="0" smtClean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lang="en-GB" sz="1200" dirty="0" smtClean="0">
                <a:solidFill>
                  <a:srgbClr val="FFFFFF"/>
                </a:solidFill>
                <a:latin typeface="Tahoma"/>
                <a:cs typeface="Tahoma"/>
              </a:rPr>
              <a:t>Daniel </a:t>
            </a:r>
            <a:r>
              <a:rPr lang="en-GB" sz="1200" dirty="0">
                <a:solidFill>
                  <a:srgbClr val="FFFFFF"/>
                </a:solidFill>
                <a:latin typeface="Tahoma"/>
                <a:cs typeface="Tahoma"/>
              </a:rPr>
              <a:t>P. Burton </a:t>
            </a:r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ประสบความสำเร็จในการเดินทางโดยจักรยานจากชายฝั่งไปยังขั้วโลกใต้</a:t>
            </a:r>
          </a:p>
          <a:p>
            <a:pPr marL="534988" indent="-534988"/>
            <a:r>
              <a:rPr lang="en-GB" sz="1200" dirty="0">
                <a:solidFill>
                  <a:srgbClr val="FFFFFF"/>
                </a:solidFill>
                <a:latin typeface="Tahoma"/>
                <a:cs typeface="Tahoma"/>
              </a:rPr>
              <a:t>2559 </a:t>
            </a:r>
            <a:r>
              <a:rPr lang="en-GB" sz="1200" dirty="0" smtClean="0">
                <a:solidFill>
                  <a:srgbClr val="FFFFFF"/>
                </a:solidFill>
                <a:latin typeface="Tahoma"/>
                <a:cs typeface="Tahoma"/>
              </a:rPr>
              <a:t>-</a:t>
            </a:r>
            <a:r>
              <a:rPr lang="th-TH" sz="1200" smtClean="0">
                <a:solidFill>
                  <a:srgbClr val="FFFFFF"/>
                </a:solidFill>
                <a:latin typeface="Tahoma"/>
                <a:cs typeface="Tahoma"/>
              </a:rPr>
              <a:t>	ชาว</a:t>
            </a:r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อังกฤษที่ชื่อ </a:t>
            </a:r>
            <a:r>
              <a:rPr lang="en-GB" sz="1200" dirty="0">
                <a:solidFill>
                  <a:srgbClr val="FFFFFF"/>
                </a:solidFill>
                <a:latin typeface="Tahoma"/>
                <a:cs typeface="Tahoma"/>
              </a:rPr>
              <a:t>Henry Worsley </a:t>
            </a:r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เสียชีวิตในระหว่างการเดินทางคนเดียวเป็นครั้งแรกด้วยระยะเวลา </a:t>
            </a:r>
            <a:r>
              <a:rPr lang="en-GB" sz="1200" dirty="0">
                <a:solidFill>
                  <a:srgbClr val="FFFFFF"/>
                </a:solidFill>
                <a:latin typeface="Tahoma"/>
                <a:cs typeface="Tahoma"/>
              </a:rPr>
              <a:t>70 </a:t>
            </a:r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วันโดยไม่มีความช่วยเหลือข้ามทวีปแอนตาร์กติก</a:t>
            </a:r>
          </a:p>
          <a:p>
            <a:endParaRPr lang="th-TH" sz="1200" dirty="0">
              <a:solidFill>
                <a:srgbClr val="FFFFFF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6319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800" y="1929414"/>
            <a:ext cx="5994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i="0" u="none" strike="noStrike" baseline="0" dirty="0" smtClean="0">
                <a:solidFill>
                  <a:srgbClr val="FFFFFF"/>
                </a:solidFill>
                <a:latin typeface="Tahoma"/>
                <a:cs typeface="Tahoma"/>
              </a:rPr>
              <a:t>ภาคผนวก </a:t>
            </a:r>
            <a:r>
              <a:rPr lang="en-GB" sz="2000" i="0" u="none" strike="noStrike" baseline="0" dirty="0" smtClean="0">
                <a:solidFill>
                  <a:srgbClr val="FFFFFF"/>
                </a:solidFill>
                <a:latin typeface="Tahoma"/>
                <a:cs typeface="Tahoma"/>
              </a:rPr>
              <a:t>- </a:t>
            </a:r>
            <a:r>
              <a:rPr lang="th-TH" sz="2000" i="0" u="none" strike="noStrike" baseline="0" dirty="0" smtClean="0">
                <a:solidFill>
                  <a:srgbClr val="FFFFFF"/>
                </a:solidFill>
                <a:latin typeface="Tahoma"/>
                <a:cs typeface="Tahoma"/>
              </a:rPr>
              <a:t>เกี่ยวกับธนาธร จึงรุ่งเรืองกิจ </a:t>
            </a:r>
            <a:r>
              <a:rPr lang="en-GB" sz="2000" i="0" u="none" strike="noStrike" baseline="0" dirty="0" smtClean="0">
                <a:solidFill>
                  <a:srgbClr val="FFFFFF"/>
                </a:solidFill>
                <a:latin typeface="Tahoma"/>
                <a:cs typeface="Tahoma"/>
              </a:rPr>
              <a:t>(</a:t>
            </a:r>
            <a:r>
              <a:rPr lang="th-TH" sz="2000" dirty="0" smtClean="0">
                <a:solidFill>
                  <a:srgbClr val="FFFFFF"/>
                </a:solidFill>
                <a:latin typeface="Tahoma"/>
                <a:cs typeface="Tahoma"/>
              </a:rPr>
              <a:t>ทีเจ</a:t>
            </a:r>
            <a:r>
              <a:rPr lang="en-GB" sz="2000" i="0" u="none" strike="noStrike" baseline="0" dirty="0" smtClean="0">
                <a:solidFill>
                  <a:srgbClr val="FFFFFF"/>
                </a:solidFill>
                <a:latin typeface="Tahoma"/>
                <a:cs typeface="Tahoma"/>
              </a:rPr>
              <a:t>)</a:t>
            </a:r>
            <a:endParaRPr lang="th-TH" sz="2000" dirty="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400" y="2445592"/>
            <a:ext cx="9042400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200" dirty="0" err="1" smtClean="0">
                <a:solidFill>
                  <a:srgbClr val="FFFFFF"/>
                </a:solidFill>
                <a:latin typeface="Tahoma"/>
                <a:cs typeface="Tahoma"/>
              </a:rPr>
              <a:t>ธนา</a:t>
            </a:r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ธร จึงรุ่งเรืองกิจ เป็นผู้บริหารในกลุ่มบริษัทไทยซัมมิทและเป็นผู้ก่อตั้ง</a:t>
            </a:r>
            <a:r>
              <a:rPr lang="th-TH" sz="1200" dirty="0" smtClean="0">
                <a:solidFill>
                  <a:srgbClr val="FFFFFF"/>
                </a:solidFill>
                <a:latin typeface="Tahoma"/>
                <a:cs typeface="Tahoma"/>
              </a:rPr>
              <a:t>โครงการทีเจ </a:t>
            </a:r>
            <a:r>
              <a:rPr lang="th-TH" sz="1200" dirty="0" err="1" smtClean="0">
                <a:solidFill>
                  <a:srgbClr val="FFFFFF"/>
                </a:solidFill>
                <a:latin typeface="Tahoma"/>
                <a:cs typeface="Tahoma"/>
              </a:rPr>
              <a:t>ทรูเซ้าท</a:t>
            </a:r>
            <a:endParaRPr lang="th-TH" sz="1200" dirty="0">
              <a:solidFill>
                <a:srgbClr val="FFFFFF"/>
              </a:solidFill>
              <a:latin typeface="Tahoma"/>
              <a:cs typeface="Tahoma"/>
            </a:endParaRPr>
          </a:p>
          <a:p>
            <a:r>
              <a:rPr lang="en-GB" sz="1200" b="1" dirty="0">
                <a:solidFill>
                  <a:srgbClr val="FFFFFF"/>
                </a:solidFill>
                <a:latin typeface="Tahoma"/>
                <a:cs typeface="Tahoma"/>
              </a:rPr>
              <a:t> </a:t>
            </a:r>
            <a:endParaRPr lang="th-TH" sz="1200" dirty="0">
              <a:solidFill>
                <a:srgbClr val="FFFFFF"/>
              </a:solidFill>
              <a:latin typeface="Tahoma"/>
              <a:cs typeface="Tahoma"/>
            </a:endParaRPr>
          </a:p>
          <a:p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ธนาธรลุ่มหลงในกิจกรรมท้าทายกลางแจ้ง ธนาธรวิ่งอัลตรามาราธอน พายเรือคายัค ดำน้ำโดยหลักสูตร </a:t>
            </a:r>
            <a:r>
              <a:rPr lang="en-GB" sz="1200" dirty="0">
                <a:solidFill>
                  <a:srgbClr val="FFFFFF"/>
                </a:solidFill>
                <a:latin typeface="Tahoma"/>
                <a:cs typeface="Tahoma"/>
              </a:rPr>
              <a:t>PADI </a:t>
            </a:r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ขั้นสูง สกีและสโนว์บอร์ด ปีนเขา เดินป่า และวิ่งเทรลมาแล้วทั่วโลก </a:t>
            </a:r>
          </a:p>
          <a:p>
            <a:r>
              <a:rPr lang="en-GB" sz="1200" dirty="0">
                <a:solidFill>
                  <a:srgbClr val="FFFFFF"/>
                </a:solidFill>
                <a:latin typeface="Tahoma"/>
                <a:cs typeface="Tahoma"/>
              </a:rPr>
              <a:t> </a:t>
            </a:r>
          </a:p>
          <a:p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ธนาธรเคยวิ่งระยะทาง </a:t>
            </a:r>
            <a:r>
              <a:rPr lang="en-GB" sz="1200" dirty="0">
                <a:solidFill>
                  <a:srgbClr val="FFFFFF"/>
                </a:solidFill>
                <a:latin typeface="Tahoma"/>
                <a:cs typeface="Tahoma"/>
              </a:rPr>
              <a:t>250 </a:t>
            </a:r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กิโลเมตรข้ามทะเลทรายโกบีและซาฮาร่า และเป็นคนเอเชียคนแรกที่เดินเท้าเหนือเส้นอาร์คติกระยะทาง </a:t>
            </a:r>
            <a:r>
              <a:rPr lang="en-GB" sz="1200" dirty="0">
                <a:solidFill>
                  <a:srgbClr val="FFFFFF"/>
                </a:solidFill>
                <a:latin typeface="Tahoma"/>
                <a:cs typeface="Tahoma"/>
              </a:rPr>
              <a:t>560 </a:t>
            </a:r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กิโลเมตรด้วยตนเอง รวมทั้งพายเรือคายัคตามแม่น้ำปิงและแม่น้ำเจ้าพระยาเป็นระยะทาง </a:t>
            </a:r>
            <a:r>
              <a:rPr lang="en-GB" sz="1200" dirty="0">
                <a:solidFill>
                  <a:srgbClr val="FFFFFF"/>
                </a:solidFill>
                <a:latin typeface="Tahoma"/>
                <a:cs typeface="Tahoma"/>
              </a:rPr>
              <a:t>600 </a:t>
            </a:r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กิโลเมตรจากเชียงใหม่ไปยังสิงห์บุรี</a:t>
            </a:r>
            <a:r>
              <a:rPr lang="en-GB" sz="1200" dirty="0">
                <a:solidFill>
                  <a:srgbClr val="FFFFFF"/>
                </a:solidFill>
                <a:latin typeface="Tahoma"/>
                <a:cs typeface="Tahoma"/>
              </a:rPr>
              <a:t>!</a:t>
            </a:r>
          </a:p>
          <a:p>
            <a:r>
              <a:rPr lang="en-GB" sz="1200" dirty="0">
                <a:solidFill>
                  <a:srgbClr val="FFFFFF"/>
                </a:solidFill>
                <a:latin typeface="Tahoma"/>
                <a:cs typeface="Tahoma"/>
              </a:rPr>
              <a:t> </a:t>
            </a:r>
          </a:p>
          <a:p>
            <a:endParaRPr lang="th-TH" sz="1200" dirty="0">
              <a:solidFill>
                <a:srgbClr val="FFFFFF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71880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now birds penguins 1366x768 wallpaper_www.wallpaperhi.com_79.pn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1" y="1727200"/>
            <a:ext cx="9145811" cy="5130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086600" y="1710176"/>
            <a:ext cx="1905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h-TH" sz="2000" i="0" u="none" strike="noStrike" baseline="0" dirty="0" smtClean="0">
                <a:solidFill>
                  <a:srgbClr val="FFFFFF"/>
                </a:solidFill>
                <a:latin typeface="Tahoma"/>
                <a:cs typeface="Tahoma"/>
              </a:rPr>
              <a:t>สรุปข้อมูล</a:t>
            </a:r>
            <a:endParaRPr lang="th-TH" sz="20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400" y="1727200"/>
            <a:ext cx="588010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ปิดรับสมัครเข้าร่วมเป็นส่วนหนึ่งของทีมในเดือนมีนาคม </a:t>
            </a:r>
            <a:r>
              <a:rPr lang="en-GB" sz="1200" dirty="0">
                <a:solidFill>
                  <a:srgbClr val="FFFFFF"/>
                </a:solidFill>
                <a:latin typeface="Tahoma"/>
                <a:cs typeface="Tahoma"/>
              </a:rPr>
              <a:t>2560 </a:t>
            </a:r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ทาง </a:t>
            </a:r>
            <a:r>
              <a:rPr lang="en-GB" sz="1200" u="sng" dirty="0" smtClean="0">
                <a:solidFill>
                  <a:srgbClr val="FFFFFF"/>
                </a:solidFill>
                <a:latin typeface="Tahoma"/>
                <a:cs typeface="Tahoma"/>
              </a:rPr>
              <a:t>www.TrueSouth.org</a:t>
            </a:r>
            <a:r>
              <a:rPr dirty="0" smtClean="0">
                <a:latin typeface="Tahoma"/>
                <a:cs typeface="Tahoma"/>
              </a:rPr>
              <a:t>   </a:t>
            </a:r>
          </a:p>
          <a:p>
            <a:pPr lvl="0"/>
            <a:endParaRPr lang="th-TH" sz="120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 lvl="0"/>
            <a:r>
              <a:rPr lang="th-TH" sz="1200" dirty="0" smtClean="0">
                <a:solidFill>
                  <a:srgbClr val="FFFFFF"/>
                </a:solidFill>
                <a:latin typeface="Tahoma"/>
                <a:cs typeface="Tahoma"/>
              </a:rPr>
              <a:t>ผู้สมัครในโครงการทีเจ </a:t>
            </a:r>
            <a:r>
              <a:rPr lang="th-TH" sz="1200" dirty="0" err="1" smtClean="0">
                <a:solidFill>
                  <a:srgbClr val="FFFFFF"/>
                </a:solidFill>
                <a:latin typeface="Tahoma"/>
                <a:cs typeface="Tahoma"/>
              </a:rPr>
              <a:t>ทรูเซ้าททุ</a:t>
            </a:r>
            <a:r>
              <a:rPr lang="th-TH" sz="1200" dirty="0" smtClean="0">
                <a:solidFill>
                  <a:srgbClr val="FFFFFF"/>
                </a:solidFill>
                <a:latin typeface="Tahoma"/>
                <a:cs typeface="Tahoma"/>
              </a:rPr>
              <a:t>กรายจะต้องผ่านการทดสอบและความท้าทายอันยากลำบากเป็นเวลา </a:t>
            </a:r>
            <a:r>
              <a:rPr lang="en-GB" sz="1200" dirty="0" smtClean="0">
                <a:solidFill>
                  <a:srgbClr val="FFFFFF"/>
                </a:solidFill>
                <a:latin typeface="Tahoma"/>
                <a:cs typeface="Tahoma"/>
              </a:rPr>
              <a:t>20 </a:t>
            </a:r>
            <a:r>
              <a:rPr lang="th-TH" sz="1200" dirty="0" smtClean="0">
                <a:solidFill>
                  <a:srgbClr val="FFFFFF"/>
                </a:solidFill>
                <a:latin typeface="Tahoma"/>
                <a:cs typeface="Tahoma"/>
              </a:rPr>
              <a:t>เดือน</a:t>
            </a:r>
          </a:p>
          <a:p>
            <a:pPr lvl="0"/>
            <a:endParaRPr lang="th-TH" sz="1200" dirty="0">
              <a:solidFill>
                <a:srgbClr val="FFFFFF"/>
              </a:solidFill>
              <a:latin typeface="Tahoma"/>
              <a:cs typeface="Tahoma"/>
            </a:endParaRPr>
          </a:p>
          <a:p>
            <a:pPr lvl="0"/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ขั้นตอนการคัดเลือกจะมีการถ่ายทอดออกอากาศทางทีวีในประเทศไทย</a:t>
            </a:r>
          </a:p>
          <a:p>
            <a:pPr lvl="0"/>
            <a:endParaRPr lang="th-TH" sz="1200" dirty="0">
              <a:solidFill>
                <a:srgbClr val="FFFFFF"/>
              </a:solidFill>
              <a:latin typeface="Tahoma"/>
              <a:cs typeface="Tahoma"/>
            </a:endParaRPr>
          </a:p>
          <a:p>
            <a:pPr lvl="0"/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ผู้ที่ผ่านการคัดเลือกรอบสุดท้าย </a:t>
            </a:r>
            <a:r>
              <a:rPr lang="en-GB" sz="1200" dirty="0">
                <a:solidFill>
                  <a:srgbClr val="FFFFFF"/>
                </a:solidFill>
                <a:latin typeface="Tahoma"/>
                <a:cs typeface="Tahoma"/>
              </a:rPr>
              <a:t>9 </a:t>
            </a:r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คนจะได้ร่วมกับทีเจใน </a:t>
            </a:r>
          </a:p>
          <a:p>
            <a:pPr lvl="0"/>
            <a:r>
              <a:rPr lang="th-TH" sz="1200" dirty="0" smtClean="0">
                <a:solidFill>
                  <a:srgbClr val="FFFFFF"/>
                </a:solidFill>
                <a:latin typeface="Tahoma"/>
                <a:cs typeface="Tahoma"/>
              </a:rPr>
              <a:t>การเดินทางระยะทาง </a:t>
            </a:r>
            <a:r>
              <a:rPr lang="en-GB" sz="1200" dirty="0" smtClean="0">
                <a:solidFill>
                  <a:srgbClr val="FFFFFF"/>
                </a:solidFill>
                <a:latin typeface="Tahoma"/>
                <a:cs typeface="Tahoma"/>
              </a:rPr>
              <a:t>1,200 </a:t>
            </a:r>
            <a:r>
              <a:rPr lang="th-TH" sz="1200" dirty="0" smtClean="0">
                <a:solidFill>
                  <a:srgbClr val="FFFFFF"/>
                </a:solidFill>
                <a:latin typeface="Tahoma"/>
                <a:cs typeface="Tahoma"/>
              </a:rPr>
              <a:t>กิโลเมตร และกินเวลา </a:t>
            </a:r>
            <a:r>
              <a:rPr lang="en-GB" sz="1200" dirty="0" smtClean="0">
                <a:solidFill>
                  <a:srgbClr val="FFFFFF"/>
                </a:solidFill>
                <a:latin typeface="Tahoma"/>
                <a:cs typeface="Tahoma"/>
              </a:rPr>
              <a:t>45 </a:t>
            </a:r>
            <a:r>
              <a:rPr lang="th-TH" sz="1200" dirty="0" smtClean="0">
                <a:solidFill>
                  <a:srgbClr val="FFFFFF"/>
                </a:solidFill>
                <a:latin typeface="Tahoma"/>
                <a:cs typeface="Tahoma"/>
              </a:rPr>
              <a:t>วัน</a:t>
            </a:r>
          </a:p>
          <a:p>
            <a:pPr lvl="0"/>
            <a:r>
              <a:rPr lang="th-TH" sz="1200" dirty="0" smtClean="0">
                <a:solidFill>
                  <a:srgbClr val="FFFFFF"/>
                </a:solidFill>
                <a:latin typeface="Tahoma"/>
                <a:cs typeface="Tahoma"/>
              </a:rPr>
              <a:t>ซึ่งจะเริ่มต้นขึ้นในช่วงไตรมาสสุดท้ายปี </a:t>
            </a:r>
            <a:r>
              <a:rPr lang="en-GB" sz="1200" dirty="0" smtClean="0">
                <a:solidFill>
                  <a:srgbClr val="FFFFFF"/>
                </a:solidFill>
                <a:latin typeface="Tahoma"/>
                <a:cs typeface="Tahoma"/>
              </a:rPr>
              <a:t>2561</a:t>
            </a:r>
          </a:p>
          <a:p>
            <a:pPr lvl="0"/>
            <a:endParaRPr lang="th-TH" sz="1200" dirty="0">
              <a:solidFill>
                <a:srgbClr val="FFFFFF"/>
              </a:solidFill>
              <a:latin typeface="Tahoma"/>
              <a:cs typeface="Tahoma"/>
            </a:endParaRPr>
          </a:p>
          <a:p>
            <a:pPr lvl="0"/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โดยจะออกเดินทางจากยูเนี่ยนกลาเซียร์ </a:t>
            </a:r>
            <a:r>
              <a:rPr lang="en-GB" sz="1200" dirty="0">
                <a:solidFill>
                  <a:srgbClr val="FFFFFF"/>
                </a:solidFill>
                <a:latin typeface="Tahoma"/>
                <a:cs typeface="Tahoma"/>
              </a:rPr>
              <a:t>(Union </a:t>
            </a:r>
            <a:r>
              <a:rPr lang="en-GB" sz="1200" dirty="0" smtClean="0">
                <a:solidFill>
                  <a:srgbClr val="FFFFFF"/>
                </a:solidFill>
                <a:latin typeface="Tahoma"/>
                <a:cs typeface="Tahoma"/>
              </a:rPr>
              <a:t>Glacier</a:t>
            </a:r>
            <a:r>
              <a:rPr lang="en-GB" sz="1200" dirty="0">
                <a:solidFill>
                  <a:srgbClr val="FFFFFF"/>
                </a:solidFill>
                <a:latin typeface="Tahoma"/>
                <a:cs typeface="Tahoma"/>
              </a:rPr>
              <a:t>) </a:t>
            </a:r>
            <a:endParaRPr lang="th-TH" sz="120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 lvl="0"/>
            <a:r>
              <a:rPr lang="th-TH" sz="1200" dirty="0" smtClean="0">
                <a:solidFill>
                  <a:srgbClr val="FFFFFF"/>
                </a:solidFill>
                <a:latin typeface="Tahoma"/>
                <a:cs typeface="Tahoma"/>
              </a:rPr>
              <a:t>ในทวีปแอนตาร์กติก ทั้งสองทีมจะเดินทางไปถึงขั้วโลกใต้</a:t>
            </a:r>
            <a:r>
              <a:rPr lang="en-US" sz="1200" dirty="0" smtClean="0">
                <a:solidFill>
                  <a:srgbClr val="FFFFFF"/>
                </a:solidFill>
                <a:latin typeface="Tahoma"/>
                <a:cs typeface="Tahoma"/>
              </a:rPr>
              <a:t/>
            </a:r>
            <a:br>
              <a:rPr lang="en-US" sz="1200" dirty="0" smtClean="0">
                <a:solidFill>
                  <a:srgbClr val="FFFFFF"/>
                </a:solidFill>
                <a:latin typeface="Tahoma"/>
                <a:cs typeface="Tahoma"/>
              </a:rPr>
            </a:br>
            <a:r>
              <a:rPr lang="th-TH" sz="1200" dirty="0" smtClean="0">
                <a:solidFill>
                  <a:srgbClr val="FFFFFF"/>
                </a:solidFill>
                <a:latin typeface="Tahoma"/>
                <a:cs typeface="Tahoma"/>
              </a:rPr>
              <a:t>ในเดือนมกราคม </a:t>
            </a:r>
            <a:r>
              <a:rPr lang="en-GB" sz="1200" dirty="0" smtClean="0">
                <a:solidFill>
                  <a:srgbClr val="FFFFFF"/>
                </a:solidFill>
                <a:latin typeface="Tahoma"/>
                <a:cs typeface="Tahoma"/>
              </a:rPr>
              <a:t>2562</a:t>
            </a:r>
          </a:p>
          <a:p>
            <a:pPr lvl="0"/>
            <a:endParaRPr lang="th-TH" sz="1200" dirty="0">
              <a:solidFill>
                <a:srgbClr val="FFFFFF"/>
              </a:solidFill>
              <a:latin typeface="Tahoma"/>
              <a:cs typeface="Tahoma"/>
            </a:endParaRPr>
          </a:p>
          <a:p>
            <a:pPr lvl="0"/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นักเดินทางแต่ละคนในทีมที่เดินทางถึงขั้วโลกใต้ได้สำเร็จ  </a:t>
            </a:r>
            <a:endParaRPr lang="th-TH" sz="120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 lvl="0"/>
            <a:r>
              <a:rPr lang="th-TH" sz="1200" dirty="0" smtClean="0">
                <a:solidFill>
                  <a:srgbClr val="FFFFFF"/>
                </a:solidFill>
                <a:latin typeface="Tahoma"/>
                <a:cs typeface="Tahoma"/>
              </a:rPr>
              <a:t>จะได้รับเงิน </a:t>
            </a:r>
            <a:r>
              <a:rPr lang="en-GB" sz="1200" dirty="0" smtClean="0">
                <a:solidFill>
                  <a:srgbClr val="FFFFFF"/>
                </a:solidFill>
                <a:latin typeface="Tahoma"/>
                <a:cs typeface="Tahoma"/>
              </a:rPr>
              <a:t>1 </a:t>
            </a:r>
            <a:r>
              <a:rPr lang="th-TH" sz="1200" dirty="0" smtClean="0">
                <a:solidFill>
                  <a:srgbClr val="FFFFFF"/>
                </a:solidFill>
                <a:latin typeface="Tahoma"/>
                <a:cs typeface="Tahoma"/>
              </a:rPr>
              <a:t>ล้านบาทเพื่อนำไปบริจาคให้องค์กรการกุศล </a:t>
            </a:r>
          </a:p>
          <a:p>
            <a:pPr lvl="0"/>
            <a:r>
              <a:rPr lang="th-TH" sz="1200" dirty="0" smtClean="0">
                <a:solidFill>
                  <a:srgbClr val="FFFFFF"/>
                </a:solidFill>
                <a:latin typeface="Tahoma"/>
                <a:cs typeface="Tahoma"/>
              </a:rPr>
              <a:t>ตามที่ต้องการ</a:t>
            </a:r>
            <a:endParaRPr lang="th-TH" sz="1200" dirty="0">
              <a:solidFill>
                <a:srgbClr val="FFFFFF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96366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940920"/>
            <a:ext cx="49657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i="0" u="none" strike="noStrike" baseline="0" dirty="0" smtClean="0">
                <a:solidFill>
                  <a:srgbClr val="FFFFFF"/>
                </a:solidFill>
                <a:latin typeface="Tahoma"/>
                <a:cs typeface="Tahoma"/>
              </a:rPr>
              <a:t>ภารกิจของการเดินทาง</a:t>
            </a:r>
            <a:endParaRPr lang="th-TH" sz="20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" y="2623572"/>
            <a:ext cx="43629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โครงการ </a:t>
            </a:r>
            <a:r>
              <a:rPr lang="en-GB" sz="1200" dirty="0" smtClean="0">
                <a:solidFill>
                  <a:srgbClr val="FFFFFF"/>
                </a:solidFill>
                <a:latin typeface="Tahoma"/>
                <a:cs typeface="Tahoma"/>
              </a:rPr>
              <a:t>'</a:t>
            </a:r>
            <a:r>
              <a:rPr lang="th-TH" sz="1200" dirty="0" smtClean="0">
                <a:solidFill>
                  <a:srgbClr val="FFFFFF"/>
                </a:solidFill>
                <a:latin typeface="Tahoma"/>
                <a:cs typeface="Tahoma"/>
              </a:rPr>
              <a:t>ทีเจ </a:t>
            </a:r>
            <a:r>
              <a:rPr lang="th-TH" sz="1200" dirty="0" err="1" smtClean="0">
                <a:solidFill>
                  <a:srgbClr val="FFFFFF"/>
                </a:solidFill>
                <a:latin typeface="Tahoma"/>
                <a:cs typeface="Tahoma"/>
              </a:rPr>
              <a:t>ทรูเซ้าท</a:t>
            </a:r>
            <a:r>
              <a:rPr lang="en-GB" sz="1200" dirty="0" smtClean="0">
                <a:solidFill>
                  <a:srgbClr val="FFFFFF"/>
                </a:solidFill>
                <a:latin typeface="Tahoma"/>
                <a:cs typeface="Tahoma"/>
              </a:rPr>
              <a:t>' </a:t>
            </a:r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จะช่วยสร้างแรงบันดาลใจให้แก่คนไทยในการพิชิตความฝัน </a:t>
            </a:r>
          </a:p>
          <a:p>
            <a:r>
              <a:rPr lang="en-GB" sz="1200" dirty="0">
                <a:solidFill>
                  <a:srgbClr val="FFFFFF"/>
                </a:solidFill>
                <a:latin typeface="Tahoma"/>
                <a:cs typeface="Tahoma"/>
              </a:rPr>
              <a:t> </a:t>
            </a:r>
          </a:p>
          <a:p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องค์กรการกุศล </a:t>
            </a:r>
            <a:r>
              <a:rPr lang="en-GB" sz="1200" dirty="0">
                <a:solidFill>
                  <a:srgbClr val="FFFFFF"/>
                </a:solidFill>
                <a:latin typeface="Tahoma"/>
                <a:cs typeface="Tahoma"/>
              </a:rPr>
              <a:t>Thai Inspire </a:t>
            </a:r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จะลงทุนเพื่อสานฝันและเป็นรางวัลแก่ผู้ที่มีส่วนร่วมเพื่อให้ผู้คนได้มีโอกาสในการทำความความฝันของตน</a:t>
            </a:r>
          </a:p>
          <a:p>
            <a:r>
              <a:rPr lang="en-GB" sz="1200" dirty="0">
                <a:solidFill>
                  <a:srgbClr val="FFFFFF"/>
                </a:solidFill>
                <a:latin typeface="Tahoma"/>
                <a:cs typeface="Tahoma"/>
              </a:rPr>
              <a:t> </a:t>
            </a:r>
          </a:p>
          <a:p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โครงการ </a:t>
            </a:r>
            <a:r>
              <a:rPr lang="en-GB" sz="1200" dirty="0" smtClean="0">
                <a:solidFill>
                  <a:srgbClr val="FFFFFF"/>
                </a:solidFill>
                <a:latin typeface="Tahoma"/>
                <a:cs typeface="Tahoma"/>
              </a:rPr>
              <a:t>'</a:t>
            </a:r>
            <a:r>
              <a:rPr lang="th-TH" sz="1200" dirty="0" smtClean="0">
                <a:solidFill>
                  <a:srgbClr val="FFFFFF"/>
                </a:solidFill>
                <a:latin typeface="Tahoma"/>
                <a:cs typeface="Tahoma"/>
              </a:rPr>
              <a:t>ทีเจ </a:t>
            </a:r>
            <a:r>
              <a:rPr lang="th-TH" sz="1200" dirty="0" err="1" smtClean="0">
                <a:solidFill>
                  <a:srgbClr val="FFFFFF"/>
                </a:solidFill>
                <a:latin typeface="Tahoma"/>
                <a:cs typeface="Tahoma"/>
              </a:rPr>
              <a:t>ทรูเซ้าท</a:t>
            </a:r>
            <a:r>
              <a:rPr lang="en-GB" sz="1200" dirty="0" smtClean="0">
                <a:solidFill>
                  <a:srgbClr val="FFFFFF"/>
                </a:solidFill>
                <a:latin typeface="Tahoma"/>
                <a:cs typeface="Tahoma"/>
              </a:rPr>
              <a:t>' </a:t>
            </a:r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จะเป็นการลงทุนเพื่ออนาคตของประเทศไทย โดยจะแสวงหาผู้ที่ต้องการสร้างความแตกต่างให้แก่ประเทศไทยอันงดงาม </a:t>
            </a:r>
          </a:p>
        </p:txBody>
      </p:sp>
      <p:pic>
        <p:nvPicPr>
          <p:cNvPr id="7" name="Picture 6" descr="climber.jpg"/>
          <p:cNvPicPr>
            <a:picLocks noChangeAspect="1"/>
          </p:cNvPicPr>
          <p:nvPr/>
        </p:nvPicPr>
        <p:blipFill>
          <a:blip r:embed="rId2">
            <a:alphaModFix amt="5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675" y="1625599"/>
            <a:ext cx="3916325" cy="424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41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78300" y="1665575"/>
            <a:ext cx="49657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h-TH" sz="2000" i="0" u="none" strike="noStrike" baseline="0" dirty="0" smtClean="0">
                <a:solidFill>
                  <a:srgbClr val="FFFFFF"/>
                </a:solidFill>
                <a:latin typeface="Tahoma"/>
                <a:cs typeface="Tahoma"/>
              </a:rPr>
              <a:t>แพ็คเกจสำหรับการสนับสนุน</a:t>
            </a:r>
            <a:endParaRPr lang="th-TH" sz="2000" dirty="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74" y="2111375"/>
            <a:ext cx="7939043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400" b="1" dirty="0" smtClean="0">
                <a:solidFill>
                  <a:srgbClr val="FF0000"/>
                </a:solidFill>
                <a:latin typeface="Tahoma"/>
                <a:cs typeface="Tahoma"/>
              </a:rPr>
              <a:t>ผู้สนับสนุนหลักและผู้สนับสนุนการนำเสนอ</a:t>
            </a:r>
            <a:endParaRPr lang="th-TH" sz="1400" dirty="0" smtClean="0">
              <a:solidFill>
                <a:srgbClr val="FF0000"/>
              </a:solidFill>
              <a:latin typeface="Tahoma"/>
              <a:cs typeface="Tahoma"/>
            </a:endParaRPr>
          </a:p>
          <a:p>
            <a:r>
              <a:rPr lang="th-TH" sz="1200" dirty="0" smtClean="0">
                <a:solidFill>
                  <a:srgbClr val="FFFFFF"/>
                </a:solidFill>
                <a:latin typeface="Tahoma"/>
                <a:cs typeface="Tahoma"/>
              </a:rPr>
              <a:t>ผู้สนับสนุนหลัก </a:t>
            </a:r>
            <a:r>
              <a:rPr lang="en-GB" sz="1200" dirty="0" smtClean="0">
                <a:solidFill>
                  <a:srgbClr val="FFFFFF"/>
                </a:solidFill>
                <a:latin typeface="Tahoma"/>
                <a:cs typeface="Tahoma"/>
              </a:rPr>
              <a:t>1 </a:t>
            </a:r>
            <a:r>
              <a:rPr lang="th-TH" sz="1200" dirty="0" smtClean="0">
                <a:solidFill>
                  <a:srgbClr val="FFFFFF"/>
                </a:solidFill>
                <a:latin typeface="Tahoma"/>
                <a:cs typeface="Tahoma"/>
              </a:rPr>
              <a:t>ราย และผู้สนับสนุนการนำเสนอ </a:t>
            </a:r>
            <a:r>
              <a:rPr lang="en-GB" sz="1200" dirty="0" smtClean="0">
                <a:solidFill>
                  <a:srgbClr val="FFFFFF"/>
                </a:solidFill>
                <a:latin typeface="Tahoma"/>
                <a:cs typeface="Tahoma"/>
              </a:rPr>
              <a:t>1 </a:t>
            </a:r>
            <a:r>
              <a:rPr lang="th-TH" sz="1200" dirty="0" smtClean="0">
                <a:solidFill>
                  <a:srgbClr val="FFFFFF"/>
                </a:solidFill>
                <a:latin typeface="Tahoma"/>
                <a:cs typeface="Tahoma"/>
              </a:rPr>
              <a:t>ราย จะได้สิทธิในการใช้ชื่อร่วมกับทีเจ </a:t>
            </a:r>
            <a:r>
              <a:rPr lang="th-TH" sz="1200" dirty="0" err="1" smtClean="0">
                <a:solidFill>
                  <a:srgbClr val="FFFFFF"/>
                </a:solidFill>
                <a:latin typeface="Tahoma"/>
                <a:cs typeface="Tahoma"/>
              </a:rPr>
              <a:t>ทรูเซ้าท</a:t>
            </a:r>
            <a:r>
              <a:rPr lang="th-TH" sz="120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</a:p>
          <a:p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บทความประชาสัมพันธ์การเดินทาง รวมทั้งบนชุดทีมผู้ร่วมเดินทางและอุปกรณ์</a:t>
            </a:r>
          </a:p>
          <a:p>
            <a:r>
              <a:rPr lang="en-GB" sz="1200" b="1" dirty="0">
                <a:solidFill>
                  <a:srgbClr val="FFFFFF"/>
                </a:solidFill>
                <a:latin typeface="Tahoma"/>
                <a:cs typeface="Tahoma"/>
              </a:rPr>
              <a:t> </a:t>
            </a:r>
            <a:endParaRPr lang="th-TH" sz="120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r>
              <a:rPr lang="th-TH" sz="1400" b="1" dirty="0" smtClean="0">
                <a:solidFill>
                  <a:srgbClr val="FF0000"/>
                </a:solidFill>
                <a:latin typeface="Tahoma"/>
                <a:cs typeface="Tahoma"/>
              </a:rPr>
              <a:t>ผู้สนับสนุนร่วม </a:t>
            </a:r>
            <a:r>
              <a:rPr lang="en-GB" sz="1400" b="1" dirty="0" smtClean="0">
                <a:solidFill>
                  <a:srgbClr val="FF0000"/>
                </a:solidFill>
                <a:latin typeface="Tahoma"/>
                <a:cs typeface="Tahoma"/>
              </a:rPr>
              <a:t>- </a:t>
            </a:r>
            <a:r>
              <a:rPr lang="th-TH" sz="1400" b="1" dirty="0" smtClean="0">
                <a:solidFill>
                  <a:srgbClr val="FF0000"/>
                </a:solidFill>
                <a:latin typeface="Tahoma"/>
                <a:cs typeface="Tahoma"/>
              </a:rPr>
              <a:t>ทรูเซาท์คลับ</a:t>
            </a:r>
            <a:endParaRPr lang="th-TH" sz="1400" dirty="0" smtClean="0">
              <a:solidFill>
                <a:srgbClr val="FF0000"/>
              </a:solidFill>
              <a:latin typeface="Tahoma"/>
              <a:cs typeface="Tahoma"/>
            </a:endParaRPr>
          </a:p>
          <a:p>
            <a:r>
              <a:rPr lang="th-TH" sz="1200" dirty="0" smtClean="0">
                <a:solidFill>
                  <a:srgbClr val="FFFFFF"/>
                </a:solidFill>
                <a:latin typeface="Tahoma"/>
                <a:cs typeface="Tahoma"/>
              </a:rPr>
              <a:t>ผู้สนับสนุนร่วมไม่เกิน </a:t>
            </a:r>
            <a:r>
              <a:rPr lang="en-GB" sz="1200" dirty="0" smtClean="0">
                <a:solidFill>
                  <a:srgbClr val="FFFFFF"/>
                </a:solidFill>
                <a:latin typeface="Tahoma"/>
                <a:cs typeface="Tahoma"/>
              </a:rPr>
              <a:t>6 </a:t>
            </a:r>
            <a:r>
              <a:rPr lang="th-TH" sz="1200" dirty="0" smtClean="0">
                <a:solidFill>
                  <a:srgbClr val="FFFFFF"/>
                </a:solidFill>
                <a:latin typeface="Tahoma"/>
                <a:cs typeface="Tahoma"/>
              </a:rPr>
              <a:t>รายจากธุรกิจซึ่งไม่ได้เป็นคู่แข่งกัน การประชาสัมพันธ์แบรนด์ในบทความประชาสัมพันธ บนชุดทีมผู้ร่วมเดินทางและอุปกรณ์ และสิทะในการตั้งชื่อรางวัลสำหรับผู้ที่ประสบความสำเร็จในด้านต่างๆ เช่น</a:t>
            </a:r>
            <a:r>
              <a:rPr lang="en-GB" sz="1200" dirty="0" smtClean="0">
                <a:solidFill>
                  <a:srgbClr val="FFFFFF"/>
                </a:solidFill>
                <a:latin typeface="Tahoma"/>
                <a:cs typeface="Tahoma"/>
              </a:rPr>
              <a:t>:</a:t>
            </a:r>
          </a:p>
          <a:p>
            <a:pPr>
              <a:tabLst>
                <a:tab pos="2508250" algn="l"/>
                <a:tab pos="4664075" algn="l"/>
              </a:tabLst>
            </a:pPr>
            <a:r>
              <a:rPr sz="1200" dirty="0">
                <a:solidFill>
                  <a:schemeClr val="tx2">
                    <a:lumMod val="40000"/>
                    <a:lumOff val="60000"/>
                  </a:schemeClr>
                </a:solidFill>
                <a:latin typeface="Tahoma"/>
                <a:cs typeface="Tahoma"/>
              </a:rPr>
              <a:t>‘</a:t>
            </a:r>
            <a:r>
              <a:rPr lang="th-TH" sz="1200" dirty="0">
                <a:solidFill>
                  <a:schemeClr val="tx2">
                    <a:lumMod val="40000"/>
                    <a:lumOff val="60000"/>
                  </a:schemeClr>
                </a:solidFill>
                <a:latin typeface="Tahoma"/>
                <a:cs typeface="Tahoma"/>
              </a:rPr>
              <a:t>ศิลปะและวัฒนธรรม</a:t>
            </a:r>
            <a:r>
              <a:rPr sz="1200" dirty="0">
                <a:solidFill>
                  <a:schemeClr val="tx2">
                    <a:lumMod val="40000"/>
                    <a:lumOff val="60000"/>
                  </a:schemeClr>
                </a:solidFill>
                <a:latin typeface="Tahoma"/>
                <a:cs typeface="Tahoma"/>
              </a:rPr>
              <a:t>’</a:t>
            </a:r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  <a:latin typeface="Tahoma"/>
                <a:cs typeface="Tahoma"/>
              </a:rPr>
              <a:t>	</a:t>
            </a:r>
            <a:r>
              <a:rPr sz="1200" dirty="0">
                <a:solidFill>
                  <a:schemeClr val="tx2">
                    <a:lumMod val="40000"/>
                    <a:lumOff val="60000"/>
                  </a:schemeClr>
                </a:solidFill>
                <a:latin typeface="Tahoma"/>
                <a:cs typeface="Tahoma"/>
              </a:rPr>
              <a:t>‘</a:t>
            </a:r>
            <a:r>
              <a:rPr lang="th-TH" sz="1200" dirty="0">
                <a:solidFill>
                  <a:schemeClr val="tx2">
                    <a:lumMod val="40000"/>
                    <a:lumOff val="60000"/>
                  </a:schemeClr>
                </a:solidFill>
                <a:latin typeface="Tahoma"/>
                <a:cs typeface="Tahoma"/>
              </a:rPr>
              <a:t>การอนุรักษ์สิ่งแวดล้อม</a:t>
            </a:r>
            <a:r>
              <a:rPr sz="1200" dirty="0">
                <a:solidFill>
                  <a:schemeClr val="tx2">
                    <a:lumMod val="40000"/>
                    <a:lumOff val="60000"/>
                  </a:schemeClr>
                </a:solidFill>
                <a:latin typeface="Tahoma"/>
                <a:cs typeface="Tahoma"/>
              </a:rPr>
              <a:t>’</a:t>
            </a:r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  <a:latin typeface="Tahoma"/>
                <a:cs typeface="Tahoma"/>
              </a:rPr>
              <a:t>	</a:t>
            </a:r>
            <a:r>
              <a:rPr sz="1200" dirty="0">
                <a:solidFill>
                  <a:schemeClr val="tx2">
                    <a:lumMod val="40000"/>
                    <a:lumOff val="60000"/>
                  </a:schemeClr>
                </a:solidFill>
                <a:latin typeface="Tahoma"/>
                <a:cs typeface="Tahoma"/>
              </a:rPr>
              <a:t>‘</a:t>
            </a:r>
            <a:r>
              <a:rPr lang="th-TH" sz="1200" dirty="0">
                <a:solidFill>
                  <a:schemeClr val="tx2">
                    <a:lumMod val="40000"/>
                    <a:lumOff val="60000"/>
                  </a:schemeClr>
                </a:solidFill>
                <a:latin typeface="Tahoma"/>
                <a:cs typeface="Tahoma"/>
              </a:rPr>
              <a:t>สิทธิและความเท่าเทียม</a:t>
            </a:r>
            <a:r>
              <a:rPr sz="1200" dirty="0">
                <a:solidFill>
                  <a:schemeClr val="tx2">
                    <a:lumMod val="40000"/>
                    <a:lumOff val="60000"/>
                  </a:schemeClr>
                </a:solidFill>
                <a:latin typeface="Tahoma"/>
                <a:cs typeface="Tahoma"/>
              </a:rPr>
              <a:t>’</a:t>
            </a:r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  <a:latin typeface="Tahoma"/>
                <a:cs typeface="Tahoma"/>
              </a:rPr>
              <a:t>
</a:t>
            </a:r>
            <a:r>
              <a:rPr lang="en-GB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ahoma"/>
                <a:cs typeface="Tahoma"/>
              </a:rPr>
              <a:t>‘</a:t>
            </a:r>
            <a:r>
              <a:rPr lang="th-TH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ahoma"/>
                <a:cs typeface="Tahoma"/>
              </a:rPr>
              <a:t>ความกล้าหาญและความเป็นวีรบุรุษ</a:t>
            </a:r>
            <a:r>
              <a:rPr lang="en-GB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ahoma"/>
                <a:cs typeface="Tahoma"/>
              </a:rPr>
              <a:t>’</a:t>
            </a:r>
            <a:r>
              <a:rPr lang="en-US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ahoma"/>
                <a:cs typeface="Tahoma"/>
              </a:rPr>
              <a:t>	</a:t>
            </a:r>
            <a:r>
              <a:rPr lang="en-GB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ahoma"/>
                <a:cs typeface="Tahoma"/>
              </a:rPr>
              <a:t>‘</a:t>
            </a:r>
            <a:r>
              <a:rPr lang="th-TH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ahoma"/>
                <a:cs typeface="Tahoma"/>
              </a:rPr>
              <a:t>นวัตกรรมและการพัฒนา</a:t>
            </a:r>
            <a:r>
              <a:rPr lang="en-GB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ahoma"/>
                <a:cs typeface="Tahoma"/>
              </a:rPr>
              <a:t>’</a:t>
            </a:r>
            <a:r>
              <a:rPr lang="en-US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ahoma"/>
                <a:cs typeface="Tahoma"/>
              </a:rPr>
              <a:t>	</a:t>
            </a:r>
            <a:r>
              <a:rPr lang="en-GB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ahoma"/>
                <a:cs typeface="Tahoma"/>
              </a:rPr>
              <a:t>‘</a:t>
            </a:r>
            <a:r>
              <a:rPr lang="th-TH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ahoma"/>
                <a:cs typeface="Tahoma"/>
              </a:rPr>
              <a:t>ผลกระทบทางด้านสังคม</a:t>
            </a:r>
            <a:r>
              <a:rPr lang="en-GB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ahoma"/>
                <a:cs typeface="Tahoma"/>
              </a:rPr>
              <a:t>’ </a:t>
            </a:r>
          </a:p>
          <a:p>
            <a:r>
              <a:rPr lang="en-GB" sz="1200" dirty="0">
                <a:solidFill>
                  <a:srgbClr val="FFFFFF"/>
                </a:solidFill>
                <a:latin typeface="Tahoma"/>
                <a:cs typeface="Tahoma"/>
              </a:rPr>
              <a:t> </a:t>
            </a:r>
            <a:endParaRPr lang="th-TH" sz="120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r>
              <a:rPr lang="th-TH" sz="1400" b="1" dirty="0" smtClean="0">
                <a:solidFill>
                  <a:srgbClr val="FF0000"/>
                </a:solidFill>
                <a:latin typeface="Tahoma"/>
                <a:cs typeface="Tahoma"/>
              </a:rPr>
              <a:t>ผู้จัดหาสินค้าและบริการอย่างเป็นทางการ</a:t>
            </a:r>
            <a:endParaRPr lang="th-TH" sz="1400" dirty="0" smtClean="0">
              <a:solidFill>
                <a:srgbClr val="FF0000"/>
              </a:solidFill>
              <a:latin typeface="Tahoma"/>
              <a:cs typeface="Tahoma"/>
            </a:endParaRPr>
          </a:p>
          <a:p>
            <a:r>
              <a:rPr lang="th-TH" sz="1200" dirty="0" smtClean="0">
                <a:solidFill>
                  <a:srgbClr val="FFFFFF"/>
                </a:solidFill>
                <a:latin typeface="Tahoma"/>
                <a:cs typeface="Tahoma"/>
              </a:rPr>
              <a:t>จัดหาสินค้าและบริการที่จำเป็นสำหรับความสำเร็จของโครงการ </a:t>
            </a:r>
            <a:r>
              <a:rPr lang="en-GB" sz="1200" dirty="0" smtClean="0">
                <a:solidFill>
                  <a:srgbClr val="FFFFFF"/>
                </a:solidFill>
                <a:latin typeface="Tahoma"/>
                <a:cs typeface="Tahoma"/>
              </a:rPr>
              <a:t>'</a:t>
            </a:r>
            <a:r>
              <a:rPr lang="th-TH" sz="1200" dirty="0" smtClean="0">
                <a:solidFill>
                  <a:srgbClr val="FFFFFF"/>
                </a:solidFill>
                <a:latin typeface="Tahoma"/>
                <a:cs typeface="Tahoma"/>
              </a:rPr>
              <a:t>ทีเจ </a:t>
            </a:r>
            <a:r>
              <a:rPr lang="th-TH" sz="1200" dirty="0" err="1" smtClean="0">
                <a:solidFill>
                  <a:srgbClr val="FFFFFF"/>
                </a:solidFill>
                <a:latin typeface="Tahoma"/>
                <a:cs typeface="Tahoma"/>
              </a:rPr>
              <a:t>ทรูเซ้าท</a:t>
            </a:r>
            <a:r>
              <a:rPr lang="en-GB" sz="1200" dirty="0" smtClean="0">
                <a:solidFill>
                  <a:srgbClr val="FFFFFF"/>
                </a:solidFill>
                <a:latin typeface="Tahoma"/>
                <a:cs typeface="Tahoma"/>
              </a:rPr>
              <a:t>' </a:t>
            </a:r>
            <a:r>
              <a:rPr lang="th-TH" sz="1200" dirty="0" smtClean="0">
                <a:solidFill>
                  <a:srgbClr val="FFFFFF"/>
                </a:solidFill>
                <a:latin typeface="Tahoma"/>
                <a:cs typeface="Tahoma"/>
              </a:rPr>
              <a:t>ประเภทหลักๆ ได้แก่</a:t>
            </a:r>
            <a:r>
              <a:rPr lang="en-GB" sz="1200" dirty="0" smtClean="0">
                <a:solidFill>
                  <a:srgbClr val="FFFFFF"/>
                </a:solidFill>
                <a:latin typeface="Tahoma"/>
                <a:cs typeface="Tahoma"/>
              </a:rPr>
              <a:t>:</a:t>
            </a:r>
            <a:endParaRPr lang="th-TH" sz="1200" dirty="0">
              <a:solidFill>
                <a:srgbClr val="FFFFFF"/>
              </a:solidFill>
              <a:latin typeface="Tahoma"/>
              <a:cs typeface="Tahoma"/>
            </a:endParaRPr>
          </a:p>
          <a:p>
            <a:pPr>
              <a:tabLst>
                <a:tab pos="1528763" algn="l"/>
                <a:tab pos="3043238" algn="l"/>
                <a:tab pos="4664075" algn="l"/>
              </a:tabLst>
            </a:pPr>
            <a:r>
              <a:rPr lang="th-TH" sz="1200" dirty="0" smtClean="0">
                <a:solidFill>
                  <a:srgbClr val="8EB4E3"/>
                </a:solidFill>
                <a:latin typeface="Tahoma"/>
                <a:cs typeface="Tahoma"/>
              </a:rPr>
              <a:t>ผจญภัย</a:t>
            </a:r>
            <a:r>
              <a:rPr lang="en-US" sz="1200" dirty="0" smtClean="0">
                <a:solidFill>
                  <a:srgbClr val="8EB4E3"/>
                </a:solidFill>
                <a:latin typeface="Tahoma"/>
                <a:cs typeface="Tahoma"/>
              </a:rPr>
              <a:t>	</a:t>
            </a:r>
            <a:r>
              <a:rPr lang="th-TH" sz="1200" dirty="0" smtClean="0">
                <a:solidFill>
                  <a:srgbClr val="8EB4E3"/>
                </a:solidFill>
                <a:latin typeface="Tahoma"/>
                <a:cs typeface="Tahoma"/>
              </a:rPr>
              <a:t>ยานยนต์</a:t>
            </a:r>
            <a:r>
              <a:rPr lang="en-US" sz="1200" dirty="0" smtClean="0">
                <a:solidFill>
                  <a:srgbClr val="8EB4E3"/>
                </a:solidFill>
                <a:latin typeface="Tahoma"/>
                <a:cs typeface="Tahoma"/>
              </a:rPr>
              <a:t>	</a:t>
            </a:r>
            <a:r>
              <a:rPr lang="th-TH" sz="1200" dirty="0" smtClean="0">
                <a:solidFill>
                  <a:srgbClr val="8EB4E3"/>
                </a:solidFill>
                <a:latin typeface="Tahoma"/>
                <a:cs typeface="Tahoma"/>
              </a:rPr>
              <a:t>สุขภาพและความงาม</a:t>
            </a:r>
            <a:r>
              <a:rPr lang="en-US" sz="1200" dirty="0" smtClean="0">
                <a:solidFill>
                  <a:srgbClr val="8EB4E3"/>
                </a:solidFill>
                <a:latin typeface="Tahoma"/>
                <a:cs typeface="Tahoma"/>
              </a:rPr>
              <a:t>	</a:t>
            </a:r>
            <a:r>
              <a:rPr lang="th-TH" sz="1200" dirty="0" smtClean="0">
                <a:solidFill>
                  <a:srgbClr val="8EB4E3"/>
                </a:solidFill>
                <a:latin typeface="Tahoma"/>
                <a:cs typeface="Tahoma"/>
              </a:rPr>
              <a:t>การแพทย์</a:t>
            </a:r>
          </a:p>
          <a:p>
            <a:pPr>
              <a:tabLst>
                <a:tab pos="1528763" algn="l"/>
                <a:tab pos="3043238" algn="l"/>
                <a:tab pos="4664075" algn="l"/>
              </a:tabLst>
            </a:pPr>
            <a:r>
              <a:rPr lang="th-TH" sz="1200" dirty="0" smtClean="0">
                <a:solidFill>
                  <a:srgbClr val="8EB4E3"/>
                </a:solidFill>
                <a:latin typeface="Tahoma"/>
                <a:cs typeface="Tahoma"/>
              </a:rPr>
              <a:t>สายการบิน</a:t>
            </a:r>
            <a:r>
              <a:rPr lang="en-US" sz="1200" dirty="0" smtClean="0">
                <a:solidFill>
                  <a:srgbClr val="8EB4E3"/>
                </a:solidFill>
                <a:latin typeface="Tahoma"/>
                <a:cs typeface="Tahoma"/>
              </a:rPr>
              <a:t>	</a:t>
            </a:r>
            <a:r>
              <a:rPr lang="th-TH" sz="1200" dirty="0" smtClean="0">
                <a:solidFill>
                  <a:srgbClr val="8EB4E3"/>
                </a:solidFill>
                <a:latin typeface="Tahoma"/>
                <a:cs typeface="Tahoma"/>
              </a:rPr>
              <a:t>ธนาคารและการเงิน</a:t>
            </a:r>
            <a:r>
              <a:rPr lang="en-US" sz="1200" dirty="0" smtClean="0">
                <a:solidFill>
                  <a:srgbClr val="8EB4E3"/>
                </a:solidFill>
                <a:latin typeface="Tahoma"/>
                <a:cs typeface="Tahoma"/>
              </a:rPr>
              <a:t>	</a:t>
            </a:r>
            <a:r>
              <a:rPr lang="th-TH" sz="1200" dirty="0" smtClean="0">
                <a:solidFill>
                  <a:srgbClr val="8EB4E3"/>
                </a:solidFill>
                <a:latin typeface="Tahoma"/>
                <a:cs typeface="Tahoma"/>
              </a:rPr>
              <a:t>โรงแรม</a:t>
            </a:r>
            <a:r>
              <a:rPr lang="en-US" sz="1200" dirty="0" smtClean="0">
                <a:solidFill>
                  <a:srgbClr val="8EB4E3"/>
                </a:solidFill>
                <a:latin typeface="Tahoma"/>
                <a:cs typeface="Tahoma"/>
              </a:rPr>
              <a:t>	</a:t>
            </a:r>
            <a:r>
              <a:rPr lang="th-TH" sz="1200" dirty="0" smtClean="0">
                <a:solidFill>
                  <a:srgbClr val="8EB4E3"/>
                </a:solidFill>
                <a:latin typeface="Tahoma"/>
                <a:cs typeface="Tahoma"/>
              </a:rPr>
              <a:t>การสื่อสารเคลื่อนที่ </a:t>
            </a:r>
          </a:p>
          <a:p>
            <a:pPr>
              <a:tabLst>
                <a:tab pos="1528763" algn="l"/>
                <a:tab pos="3043238" algn="l"/>
                <a:tab pos="4664075" algn="l"/>
              </a:tabLst>
            </a:pPr>
            <a:r>
              <a:rPr lang="th-TH" sz="1200" dirty="0" smtClean="0">
                <a:solidFill>
                  <a:srgbClr val="8EB4E3"/>
                </a:solidFill>
                <a:latin typeface="Tahoma"/>
                <a:cs typeface="Tahoma"/>
              </a:rPr>
              <a:t>เครื่องดื่มแอลกอฮอล์</a:t>
            </a:r>
            <a:r>
              <a:rPr lang="en-US" sz="1200" dirty="0" smtClean="0">
                <a:solidFill>
                  <a:srgbClr val="8EB4E3"/>
                </a:solidFill>
                <a:latin typeface="Tahoma"/>
                <a:cs typeface="Tahoma"/>
              </a:rPr>
              <a:t>	</a:t>
            </a:r>
            <a:r>
              <a:rPr lang="th-TH" sz="1200" dirty="0" smtClean="0">
                <a:solidFill>
                  <a:srgbClr val="8EB4E3"/>
                </a:solidFill>
                <a:latin typeface="Tahoma"/>
                <a:cs typeface="Tahoma"/>
              </a:rPr>
              <a:t>อิเล็กทรอนิกส์</a:t>
            </a:r>
            <a:r>
              <a:rPr lang="en-US" sz="1200" dirty="0" smtClean="0">
                <a:solidFill>
                  <a:srgbClr val="8EB4E3"/>
                </a:solidFill>
                <a:latin typeface="Tahoma"/>
                <a:cs typeface="Tahoma"/>
              </a:rPr>
              <a:t>	</a:t>
            </a:r>
            <a:r>
              <a:rPr lang="th-TH" sz="1200" dirty="0" smtClean="0">
                <a:solidFill>
                  <a:srgbClr val="8EB4E3"/>
                </a:solidFill>
                <a:latin typeface="Tahoma"/>
                <a:cs typeface="Tahoma"/>
              </a:rPr>
              <a:t>ประกันภัย</a:t>
            </a:r>
            <a:r>
              <a:rPr lang="en-US" sz="1200" dirty="0" smtClean="0">
                <a:solidFill>
                  <a:srgbClr val="8EB4E3"/>
                </a:solidFill>
                <a:latin typeface="Tahoma"/>
                <a:cs typeface="Tahoma"/>
              </a:rPr>
              <a:t>	</a:t>
            </a:r>
            <a:r>
              <a:rPr lang="th-TH" sz="1200" dirty="0" smtClean="0">
                <a:solidFill>
                  <a:srgbClr val="8EB4E3"/>
                </a:solidFill>
                <a:latin typeface="Tahoma"/>
                <a:cs typeface="Tahoma"/>
              </a:rPr>
              <a:t>เทคโนโลยี </a:t>
            </a:r>
          </a:p>
          <a:p>
            <a:pPr>
              <a:tabLst>
                <a:tab pos="1528763" algn="l"/>
                <a:tab pos="3043238" algn="l"/>
                <a:tab pos="4664075" algn="l"/>
              </a:tabLst>
            </a:pPr>
            <a:r>
              <a:rPr lang="th-TH" sz="1200" dirty="0" smtClean="0">
                <a:solidFill>
                  <a:srgbClr val="8EB4E3"/>
                </a:solidFill>
                <a:latin typeface="Tahoma"/>
                <a:cs typeface="Tahoma"/>
              </a:rPr>
              <a:t>เครื่องแต่งกาย</a:t>
            </a:r>
            <a:r>
              <a:rPr lang="en-US" sz="1200" dirty="0" smtClean="0">
                <a:solidFill>
                  <a:srgbClr val="8EB4E3"/>
                </a:solidFill>
                <a:latin typeface="Tahoma"/>
                <a:cs typeface="Tahoma"/>
              </a:rPr>
              <a:t>	</a:t>
            </a:r>
            <a:r>
              <a:rPr lang="th-TH" sz="1200" dirty="0" smtClean="0">
                <a:solidFill>
                  <a:srgbClr val="8EB4E3"/>
                </a:solidFill>
                <a:latin typeface="Tahoma"/>
                <a:cs typeface="Tahoma"/>
              </a:rPr>
              <a:t>อาหารและเครื่องดื่ม</a:t>
            </a:r>
            <a:r>
              <a:rPr lang="en-US" sz="1200" dirty="0" smtClean="0">
                <a:solidFill>
                  <a:srgbClr val="8EB4E3"/>
                </a:solidFill>
                <a:latin typeface="Tahoma"/>
                <a:cs typeface="Tahoma"/>
              </a:rPr>
              <a:t>	</a:t>
            </a:r>
            <a:r>
              <a:rPr lang="th-TH" sz="1200" dirty="0" smtClean="0">
                <a:solidFill>
                  <a:srgbClr val="8EB4E3"/>
                </a:solidFill>
                <a:latin typeface="Tahoma"/>
                <a:cs typeface="Tahoma"/>
              </a:rPr>
              <a:t>โลจิสติกส์</a:t>
            </a:r>
            <a:r>
              <a:rPr lang="en-US" sz="1200" dirty="0" smtClean="0">
                <a:solidFill>
                  <a:srgbClr val="8EB4E3"/>
                </a:solidFill>
                <a:latin typeface="Tahoma"/>
                <a:cs typeface="Tahoma"/>
              </a:rPr>
              <a:t>	</a:t>
            </a:r>
            <a:r>
              <a:rPr lang="th-TH" sz="1200" dirty="0" smtClean="0">
                <a:solidFill>
                  <a:srgbClr val="8EB4E3"/>
                </a:solidFill>
                <a:latin typeface="Tahoma"/>
                <a:cs typeface="Tahoma"/>
              </a:rPr>
              <a:t>อุปกรณ์จับเวลา</a:t>
            </a:r>
          </a:p>
          <a:p>
            <a:endParaRPr lang="th-TH" sz="120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r>
              <a:rPr lang="th-TH" sz="1400" b="1" dirty="0" smtClean="0">
                <a:solidFill>
                  <a:srgbClr val="FF0000"/>
                </a:solidFill>
                <a:latin typeface="Tahoma"/>
                <a:cs typeface="Tahoma"/>
              </a:rPr>
              <a:t>สื่อพันธมิตรอย่างเป็นทางการ</a:t>
            </a:r>
            <a:endParaRPr lang="th-TH" sz="1400" dirty="0" smtClean="0">
              <a:solidFill>
                <a:srgbClr val="FF0000"/>
              </a:solidFill>
              <a:latin typeface="Tahoma"/>
              <a:cs typeface="Tahoma"/>
            </a:endParaRPr>
          </a:p>
          <a:p>
            <a:r>
              <a:rPr lang="th-TH" sz="1200" dirty="0" smtClean="0">
                <a:solidFill>
                  <a:srgbClr val="FFFFFF"/>
                </a:solidFill>
                <a:latin typeface="Tahoma"/>
                <a:cs typeface="Tahoma"/>
              </a:rPr>
              <a:t>สื่อพันธมิตรที่จะได้สิทธิในการร่วมสนับสนุนด้านการโฆษณาและเผยแพร่การจัดงานไม่เกิน </a:t>
            </a:r>
            <a:r>
              <a:rPr lang="en-GB" sz="1200" dirty="0" smtClean="0">
                <a:solidFill>
                  <a:srgbClr val="FFFFFF"/>
                </a:solidFill>
                <a:latin typeface="Tahoma"/>
                <a:cs typeface="Tahoma"/>
              </a:rPr>
              <a:t>10 </a:t>
            </a:r>
            <a:r>
              <a:rPr lang="th-TH" sz="1200" dirty="0" smtClean="0">
                <a:solidFill>
                  <a:srgbClr val="FFFFFF"/>
                </a:solidFill>
                <a:latin typeface="Tahoma"/>
                <a:cs typeface="Tahoma"/>
              </a:rPr>
              <a:t>ราย</a:t>
            </a:r>
          </a:p>
          <a:p>
            <a:r>
              <a:rPr lang="en-GB" sz="1200" b="1" dirty="0">
                <a:solidFill>
                  <a:srgbClr val="FFFFFF"/>
                </a:solidFill>
                <a:latin typeface="Tahoma"/>
                <a:cs typeface="Tahoma"/>
              </a:rPr>
              <a:t> </a:t>
            </a:r>
            <a:endParaRPr lang="th-TH" sz="120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r>
              <a:rPr lang="th-TH" sz="1400" b="1" dirty="0" smtClean="0">
                <a:solidFill>
                  <a:srgbClr val="FF0000"/>
                </a:solidFill>
                <a:latin typeface="Tahoma"/>
                <a:cs typeface="Tahoma"/>
              </a:rPr>
              <a:t>พันธมิตรด้านการกุศล</a:t>
            </a:r>
            <a:endParaRPr lang="th-TH" sz="1400" dirty="0" smtClean="0">
              <a:solidFill>
                <a:srgbClr val="FF0000"/>
              </a:solidFill>
              <a:latin typeface="Tahoma"/>
              <a:cs typeface="Tahoma"/>
            </a:endParaRPr>
          </a:p>
          <a:p>
            <a:r>
              <a:rPr lang="th-TH" sz="1200" dirty="0" smtClean="0">
                <a:solidFill>
                  <a:srgbClr val="FFFFFF"/>
                </a:solidFill>
                <a:latin typeface="Tahoma"/>
                <a:cs typeface="Tahoma"/>
              </a:rPr>
              <a:t>โครงการ </a:t>
            </a:r>
            <a:r>
              <a:rPr lang="en-GB" sz="1200" dirty="0" smtClean="0">
                <a:solidFill>
                  <a:srgbClr val="FFFFFF"/>
                </a:solidFill>
                <a:latin typeface="Tahoma"/>
                <a:cs typeface="Tahoma"/>
              </a:rPr>
              <a:t>'</a:t>
            </a:r>
            <a:r>
              <a:rPr lang="th-TH" sz="1200" dirty="0" smtClean="0">
                <a:solidFill>
                  <a:srgbClr val="FFFFFF"/>
                </a:solidFill>
                <a:latin typeface="Tahoma"/>
                <a:cs typeface="Tahoma"/>
              </a:rPr>
              <a:t>ทีเจ </a:t>
            </a:r>
            <a:r>
              <a:rPr lang="th-TH" sz="1200" dirty="0" err="1" smtClean="0">
                <a:solidFill>
                  <a:srgbClr val="FFFFFF"/>
                </a:solidFill>
                <a:latin typeface="Tahoma"/>
                <a:cs typeface="Tahoma"/>
              </a:rPr>
              <a:t>ทรูเซ้าท</a:t>
            </a:r>
            <a:r>
              <a:rPr lang="en-GB" sz="1200" dirty="0" smtClean="0">
                <a:solidFill>
                  <a:srgbClr val="FFFFFF"/>
                </a:solidFill>
                <a:latin typeface="Tahoma"/>
                <a:cs typeface="Tahoma"/>
              </a:rPr>
              <a:t>' </a:t>
            </a:r>
            <a:r>
              <a:rPr lang="th-TH" sz="1200" dirty="0" smtClean="0">
                <a:solidFill>
                  <a:srgbClr val="FFFFFF"/>
                </a:solidFill>
                <a:latin typeface="Tahoma"/>
                <a:cs typeface="Tahoma"/>
              </a:rPr>
              <a:t>กำลังเสาะหาพันธมิตรด้านการกุศลร่วมกับองค์กรต่างๆ เช่น</a:t>
            </a:r>
            <a:r>
              <a:rPr lang="en-GB" sz="1200" dirty="0" smtClean="0">
                <a:solidFill>
                  <a:srgbClr val="FFFFFF"/>
                </a:solidFill>
                <a:latin typeface="Tahoma"/>
                <a:cs typeface="Tahoma"/>
              </a:rPr>
              <a:t>: </a:t>
            </a:r>
            <a:r>
              <a:rPr lang="th-TH" sz="1200" dirty="0" smtClean="0">
                <a:solidFill>
                  <a:srgbClr val="FFFFFF"/>
                </a:solidFill>
                <a:latin typeface="Tahoma"/>
                <a:cs typeface="Tahoma"/>
              </a:rPr>
              <a:t>มูลนิธิไทยซัม</a:t>
            </a:r>
            <a:r>
              <a:rPr lang="th-TH" sz="1200" dirty="0" err="1" smtClean="0">
                <a:solidFill>
                  <a:srgbClr val="FFFFFF"/>
                </a:solidFill>
                <a:latin typeface="Tahoma"/>
                <a:cs typeface="Tahoma"/>
              </a:rPr>
              <a:t>มิท</a:t>
            </a:r>
            <a:r>
              <a:rPr lang="th-TH" sz="1200" dirty="0" smtClean="0">
                <a:solidFill>
                  <a:srgbClr val="FFFFFF"/>
                </a:solidFill>
                <a:latin typeface="Tahoma"/>
                <a:cs typeface="Tahoma"/>
              </a:rPr>
              <a:t>พัฒนา</a:t>
            </a:r>
            <a:r>
              <a:rPr lang="en-GB" sz="1200" dirty="0" smtClean="0">
                <a:solidFill>
                  <a:srgbClr val="FFFFFF"/>
                </a:solidFill>
                <a:latin typeface="Tahoma"/>
                <a:cs typeface="Tahoma"/>
              </a:rPr>
              <a:t>; </a:t>
            </a:r>
            <a:r>
              <a:rPr lang="th-TH" sz="1200" dirty="0" smtClean="0">
                <a:solidFill>
                  <a:srgbClr val="FFFFFF"/>
                </a:solidFill>
                <a:latin typeface="Tahoma"/>
                <a:cs typeface="Tahoma"/>
              </a:rPr>
              <a:t>กองทุนสัตว์ป่าโลก </a:t>
            </a:r>
            <a:r>
              <a:rPr lang="en-GB" sz="1200" dirty="0" smtClean="0">
                <a:solidFill>
                  <a:srgbClr val="FFFFFF"/>
                </a:solidFill>
                <a:latin typeface="Tahoma"/>
                <a:cs typeface="Tahoma"/>
              </a:rPr>
              <a:t>(WWF); </a:t>
            </a:r>
            <a:r>
              <a:rPr lang="th-TH" sz="1200" dirty="0" smtClean="0">
                <a:solidFill>
                  <a:srgbClr val="FFFFFF"/>
                </a:solidFill>
                <a:latin typeface="Tahoma"/>
                <a:cs typeface="Tahoma"/>
              </a:rPr>
              <a:t>และองค์การสหประชาชาติ ประจำประเทศไทย</a:t>
            </a:r>
            <a:endParaRPr lang="th-TH" sz="1200" dirty="0">
              <a:solidFill>
                <a:srgbClr val="FFFFFF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86159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927166"/>
            <a:ext cx="95885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0" u="none" strike="noStrike" baseline="0" dirty="0" smtClean="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r>
              <a:rPr lang="th-TH" sz="2000" i="0" u="none" strike="noStrike" baseline="0" dirty="0" smtClean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r>
              <a:rPr lang="en-US" sz="2000" i="0" u="none" strike="noStrike" baseline="0" dirty="0" smtClean="0">
                <a:solidFill>
                  <a:srgbClr val="FFFFFF"/>
                </a:solidFill>
                <a:latin typeface="Tahoma"/>
                <a:cs typeface="Tahoma"/>
              </a:rPr>
              <a:t>00KM</a:t>
            </a:r>
            <a:r>
              <a:rPr lang="en-US" sz="2000" i="0" u="none" strike="noStrike" dirty="0" smtClean="0">
                <a:solidFill>
                  <a:srgbClr val="FFFFFF"/>
                </a:solidFill>
                <a:latin typeface="Tahoma"/>
                <a:cs typeface="Tahoma"/>
              </a:rPr>
              <a:t> CLUB: </a:t>
            </a:r>
            <a:r>
              <a:rPr lang="th-TH" sz="2000" i="0" u="none" strike="noStrike" dirty="0" smtClean="0">
                <a:solidFill>
                  <a:srgbClr val="FFFFFF"/>
                </a:solidFill>
                <a:latin typeface="Tahoma"/>
                <a:cs typeface="Tahoma"/>
              </a:rPr>
              <a:t>ทีมสนับสนุนการเดินทาง</a:t>
            </a:r>
            <a:endParaRPr lang="th-TH" sz="2000" dirty="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2404745"/>
            <a:ext cx="4854129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200" dirty="0" smtClean="0">
                <a:solidFill>
                  <a:srgbClr val="FFFFFF"/>
                </a:solidFill>
                <a:latin typeface="Tahoma"/>
                <a:cs typeface="Tahoma"/>
              </a:rPr>
              <a:t>ทีเจ </a:t>
            </a:r>
            <a:r>
              <a:rPr lang="th-TH" sz="1200" dirty="0" err="1" smtClean="0">
                <a:solidFill>
                  <a:srgbClr val="FFFFFF"/>
                </a:solidFill>
                <a:latin typeface="Tahoma"/>
                <a:cs typeface="Tahoma"/>
              </a:rPr>
              <a:t>ทรูเซ้าท</a:t>
            </a:r>
            <a:r>
              <a:rPr lang="th-TH" sz="1200" dirty="0" smtClean="0">
                <a:solidFill>
                  <a:srgbClr val="FFFFFF"/>
                </a:solidFill>
                <a:latin typeface="Tahoma"/>
                <a:cs typeface="Tahoma"/>
              </a:rPr>
              <a:t>ได้</a:t>
            </a:r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จัดทำแพ็คเกจสำหรับทั้งผู้สนับสนุนแบบบุคคลธรรมดาซึ่งต้องการเป็นส่วนหนึ่งของประวัติศาสตร์ในครั้งนี้ และผู้สนับสนุนที่เป็นบริษัทหรือสถาบัน</a:t>
            </a:r>
          </a:p>
          <a:p>
            <a:r>
              <a:rPr lang="en-GB" sz="1200" dirty="0">
                <a:solidFill>
                  <a:srgbClr val="FFFFFF"/>
                </a:solidFill>
                <a:latin typeface="Tahoma"/>
                <a:cs typeface="Tahoma"/>
              </a:rPr>
              <a:t> </a:t>
            </a:r>
          </a:p>
          <a:p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ผู้สนับสนุนแบบบุคคลธรรมดา </a:t>
            </a:r>
            <a:r>
              <a:rPr lang="en-GB" sz="1200" dirty="0" smtClean="0">
                <a:solidFill>
                  <a:srgbClr val="FFFFFF"/>
                </a:solidFill>
                <a:latin typeface="Tahoma"/>
                <a:cs typeface="Tahoma"/>
              </a:rPr>
              <a:t>1,</a:t>
            </a:r>
            <a:r>
              <a:rPr lang="th-TH" sz="1200" dirty="0" smtClean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r>
              <a:rPr lang="en-GB" sz="1200" dirty="0" smtClean="0">
                <a:solidFill>
                  <a:srgbClr val="FFFFFF"/>
                </a:solidFill>
                <a:latin typeface="Tahoma"/>
                <a:cs typeface="Tahoma"/>
              </a:rPr>
              <a:t>00 </a:t>
            </a:r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รายจะมีโอกาสร่วมเป็นส่วนหนึ่งของการเดินทางคนละ </a:t>
            </a:r>
            <a:r>
              <a:rPr lang="en-GB" sz="1200" dirty="0">
                <a:solidFill>
                  <a:srgbClr val="FFFFFF"/>
                </a:solidFill>
                <a:latin typeface="Tahoma"/>
                <a:cs typeface="Tahoma"/>
              </a:rPr>
              <a:t>1 </a:t>
            </a:r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กิโลเมตร </a:t>
            </a:r>
          </a:p>
          <a:p>
            <a:r>
              <a:rPr lang="en-GB" sz="1200" dirty="0">
                <a:solidFill>
                  <a:srgbClr val="FFFFFF"/>
                </a:solidFill>
                <a:latin typeface="Tahoma"/>
                <a:cs typeface="Tahoma"/>
              </a:rPr>
              <a:t> </a:t>
            </a:r>
          </a:p>
          <a:p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ชมรม </a:t>
            </a:r>
            <a:r>
              <a:rPr lang="en-GB" sz="1200" dirty="0" smtClean="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r>
              <a:rPr lang="th-TH" sz="1200" dirty="0" smtClean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r>
              <a:rPr lang="en-GB" sz="1200" dirty="0" smtClean="0">
                <a:solidFill>
                  <a:srgbClr val="FFFFFF"/>
                </a:solidFill>
                <a:latin typeface="Tahoma"/>
                <a:cs typeface="Tahoma"/>
              </a:rPr>
              <a:t>00KM </a:t>
            </a:r>
            <a:r>
              <a:rPr lang="en-GB" sz="1200" dirty="0">
                <a:solidFill>
                  <a:srgbClr val="FFFFFF"/>
                </a:solidFill>
                <a:latin typeface="Tahoma"/>
                <a:cs typeface="Tahoma"/>
              </a:rPr>
              <a:t>Club </a:t>
            </a:r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จะร่วมกับกลุ่มบุคคลชั้นนำซึ่งจะเป็นส่วนหนึ่งของทีมสนับสนุนการเดินทาง โดยจะได้รับ</a:t>
            </a:r>
            <a:r>
              <a:rPr lang="en-GB" sz="1200" dirty="0">
                <a:solidFill>
                  <a:srgbClr val="FFFFFF"/>
                </a:solidFill>
                <a:latin typeface="Tahoma"/>
                <a:cs typeface="Tahoma"/>
              </a:rPr>
              <a:t>:</a:t>
            </a:r>
            <a:endParaRPr lang="th-TH" sz="1200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275" y="4151869"/>
            <a:ext cx="301942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200" b="1" dirty="0">
                <a:solidFill>
                  <a:srgbClr val="FF0000"/>
                </a:solidFill>
                <a:latin typeface="Tahoma"/>
                <a:cs typeface="Tahoma"/>
              </a:rPr>
              <a:t>1 </a:t>
            </a:r>
            <a:r>
              <a:rPr lang="th-TH" sz="1200" b="1" dirty="0">
                <a:solidFill>
                  <a:srgbClr val="FF0000"/>
                </a:solidFill>
                <a:latin typeface="Tahoma"/>
                <a:cs typeface="Tahoma"/>
              </a:rPr>
              <a:t>กิโลเมตร</a:t>
            </a:r>
          </a:p>
          <a:p>
            <a:pPr lvl="0"/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สิทธิในการใช้ชื่อ </a:t>
            </a:r>
            <a:r>
              <a:rPr lang="en-GB" sz="1200" dirty="0">
                <a:solidFill>
                  <a:srgbClr val="FFFFFF"/>
                </a:solidFill>
                <a:latin typeface="Tahoma"/>
                <a:cs typeface="Tahoma"/>
              </a:rPr>
              <a:t>“</a:t>
            </a:r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สมาชิก </a:t>
            </a:r>
            <a:r>
              <a:rPr lang="en-GB" sz="1200" dirty="0" smtClean="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r>
              <a:rPr lang="th-TH" sz="1200" dirty="0" smtClean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r>
              <a:rPr lang="en-GB" sz="1200" dirty="0" smtClean="0">
                <a:solidFill>
                  <a:srgbClr val="FFFFFF"/>
                </a:solidFill>
                <a:latin typeface="Tahoma"/>
                <a:cs typeface="Tahoma"/>
              </a:rPr>
              <a:t>00KM </a:t>
            </a:r>
            <a:r>
              <a:rPr lang="en-GB" sz="1200" dirty="0">
                <a:solidFill>
                  <a:srgbClr val="FFFFFF"/>
                </a:solidFill>
                <a:latin typeface="Tahoma"/>
                <a:cs typeface="Tahoma"/>
              </a:rPr>
              <a:t>Club / </a:t>
            </a:r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ทีมสนับสนุนการเดินทาง</a:t>
            </a:r>
            <a:r>
              <a:rPr lang="th-TH" sz="1200" dirty="0" smtClean="0">
                <a:solidFill>
                  <a:srgbClr val="FFFFFF"/>
                </a:solidFill>
                <a:latin typeface="Tahoma"/>
                <a:cs typeface="Tahoma"/>
              </a:rPr>
              <a:t>ของทีเจ </a:t>
            </a:r>
            <a:r>
              <a:rPr lang="th-TH" sz="1200" dirty="0" err="1" smtClean="0">
                <a:solidFill>
                  <a:srgbClr val="FFFFFF"/>
                </a:solidFill>
                <a:latin typeface="Tahoma"/>
                <a:cs typeface="Tahoma"/>
              </a:rPr>
              <a:t>ทรูเซ้าท</a:t>
            </a:r>
            <a:r>
              <a:rPr lang="en-GB" sz="1200" dirty="0" smtClean="0">
                <a:solidFill>
                  <a:srgbClr val="FFFFFF"/>
                </a:solidFill>
                <a:latin typeface="Tahoma"/>
                <a:cs typeface="Tahoma"/>
              </a:rPr>
              <a:t>”  </a:t>
            </a:r>
            <a:endParaRPr lang="en-GB" sz="1200" dirty="0">
              <a:solidFill>
                <a:srgbClr val="FFFFFF"/>
              </a:solidFill>
              <a:latin typeface="Tahoma"/>
              <a:cs typeface="Tahoma"/>
            </a:endParaRPr>
          </a:p>
          <a:p>
            <a:pPr lvl="0"/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สำหรับใช้ในการโฆษณาและประชาสัมพันธ์</a:t>
            </a:r>
          </a:p>
          <a:p>
            <a:pPr lvl="0"/>
            <a:endParaRPr lang="th-TH" sz="1200" dirty="0">
              <a:solidFill>
                <a:srgbClr val="FFFFFF"/>
              </a:solidFill>
            </a:endParaRPr>
          </a:p>
          <a:p>
            <a:pPr lvl="0"/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ได้รับเกียรติบันทึกชื่อไว้ในหนังสือประวัติศาสตร์ </a:t>
            </a:r>
            <a:r>
              <a:rPr lang="en-GB" sz="1200" dirty="0" smtClean="0">
                <a:solidFill>
                  <a:srgbClr val="FFFFFF"/>
                </a:solidFill>
                <a:latin typeface="Tahoma"/>
                <a:cs typeface="Tahoma"/>
              </a:rPr>
              <a:t>"</a:t>
            </a:r>
            <a:r>
              <a:rPr lang="th-TH" sz="1200" dirty="0" smtClean="0">
                <a:solidFill>
                  <a:srgbClr val="FFFFFF"/>
                </a:solidFill>
                <a:latin typeface="Tahoma"/>
                <a:cs typeface="Tahoma"/>
              </a:rPr>
              <a:t>ทีเจ </a:t>
            </a:r>
            <a:r>
              <a:rPr lang="th-TH" sz="1200" dirty="0" err="1" smtClean="0">
                <a:solidFill>
                  <a:srgbClr val="FFFFFF"/>
                </a:solidFill>
                <a:latin typeface="Tahoma"/>
                <a:cs typeface="Tahoma"/>
              </a:rPr>
              <a:t>ทรูเซ้าท</a:t>
            </a:r>
            <a:r>
              <a:rPr lang="th-TH" sz="120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GB" sz="1200" dirty="0">
                <a:solidFill>
                  <a:srgbClr val="FFFFFF"/>
                </a:solidFill>
                <a:latin typeface="Tahoma"/>
                <a:cs typeface="Tahoma"/>
              </a:rPr>
              <a:t>-</a:t>
            </a:r>
          </a:p>
          <a:p>
            <a:pPr lvl="0"/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ร่วมเป็นส่วนหนึ่งของประวัติศาสตร์ไทย</a:t>
            </a:r>
            <a:r>
              <a:rPr lang="en-GB" sz="1200" dirty="0">
                <a:solidFill>
                  <a:srgbClr val="FFFFFF"/>
                </a:solidFill>
                <a:latin typeface="Tahoma"/>
                <a:cs typeface="Tahoma"/>
              </a:rPr>
              <a:t>"</a:t>
            </a:r>
          </a:p>
          <a:p>
            <a:pPr lvl="0"/>
            <a:endParaRPr lang="th-TH" sz="1200" dirty="0">
              <a:solidFill>
                <a:srgbClr val="FFFFFF"/>
              </a:solidFill>
            </a:endParaRPr>
          </a:p>
          <a:p>
            <a:pPr lvl="0"/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สมาชิกอย่างเป็นทางการของทีมสนับสนุนการเดินทางพร้อมใบรับรองใส่กรอบอย่างดี </a:t>
            </a:r>
          </a:p>
          <a:p>
            <a:pPr lvl="0"/>
            <a:endParaRPr lang="th-TH" sz="1200" dirty="0">
              <a:solidFill>
                <a:srgbClr val="FFFFFF"/>
              </a:solidFill>
            </a:endParaRPr>
          </a:p>
          <a:p>
            <a:pPr lvl="0"/>
            <a:r>
              <a:rPr lang="th-TH" sz="1200" dirty="0" smtClean="0">
                <a:solidFill>
                  <a:srgbClr val="FFFFFF"/>
                </a:solidFill>
                <a:latin typeface="Tahoma"/>
                <a:cs typeface="Tahoma"/>
              </a:rPr>
              <a:t>โปสเตอร์ทีเจ </a:t>
            </a:r>
            <a:r>
              <a:rPr lang="th-TH" sz="1200" dirty="0" err="1" smtClean="0">
                <a:solidFill>
                  <a:srgbClr val="FFFFFF"/>
                </a:solidFill>
                <a:latin typeface="Tahoma"/>
                <a:cs typeface="Tahoma"/>
              </a:rPr>
              <a:t>ทรูเซ้า</a:t>
            </a:r>
            <a:r>
              <a:rPr lang="th-TH" sz="1200" dirty="0" smtClean="0">
                <a:solidFill>
                  <a:srgbClr val="FFFFFF"/>
                </a:solidFill>
                <a:latin typeface="Tahoma"/>
                <a:cs typeface="Tahoma"/>
              </a:rPr>
              <a:t>ทอ</a:t>
            </a:r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ย่างเป็นทางการพร้อมลายเซ็น</a:t>
            </a:r>
            <a:endParaRPr lang="th-TH" sz="1200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8498" y="4159072"/>
            <a:ext cx="27813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200" b="1" dirty="0">
                <a:solidFill>
                  <a:srgbClr val="FF0000"/>
                </a:solidFill>
                <a:latin typeface="Tahoma"/>
                <a:cs typeface="Tahoma"/>
              </a:rPr>
              <a:t>10 </a:t>
            </a:r>
            <a:r>
              <a:rPr lang="th-TH" sz="1200" b="1" dirty="0">
                <a:solidFill>
                  <a:srgbClr val="FF0000"/>
                </a:solidFill>
                <a:latin typeface="Tahoma"/>
                <a:cs typeface="Tahoma"/>
              </a:rPr>
              <a:t>กิโลเมตรขึ้นไป</a:t>
            </a:r>
          </a:p>
          <a:p>
            <a:pPr lvl="0"/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สิทธิประโยชน์เหมือน </a:t>
            </a:r>
            <a:r>
              <a:rPr lang="en-GB" sz="1200" dirty="0">
                <a:solidFill>
                  <a:srgbClr val="FFFFFF"/>
                </a:solidFill>
                <a:latin typeface="Tahoma"/>
                <a:cs typeface="Tahoma"/>
              </a:rPr>
              <a:t>1 </a:t>
            </a:r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กิโลเมตร รวมทั้ง</a:t>
            </a:r>
          </a:p>
          <a:p>
            <a:pPr lvl="0"/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รูปถ่ายธงที่ขั้วโลกใต้ติดแบรนด์ของบริษัทพร้อมกรอบ ปักธงที่ขั้วโลกใต้ </a:t>
            </a:r>
            <a:endParaRPr lang="th-TH" sz="1200" dirty="0">
              <a:solidFill>
                <a:srgbClr val="FFFFFF"/>
              </a:solidFill>
            </a:endParaRPr>
          </a:p>
          <a:p>
            <a:pPr lvl="0"/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แจ็คเก็ตอย่างเป็นทางการของ</a:t>
            </a:r>
            <a:r>
              <a:rPr lang="th-TH" sz="1200" dirty="0" smtClean="0">
                <a:solidFill>
                  <a:srgbClr val="FFFFFF"/>
                </a:solidFill>
                <a:latin typeface="Tahoma"/>
                <a:cs typeface="Tahoma"/>
              </a:rPr>
              <a:t>โครงการทีเจ </a:t>
            </a:r>
            <a:r>
              <a:rPr lang="th-TH" sz="1200" dirty="0" err="1" smtClean="0">
                <a:solidFill>
                  <a:srgbClr val="FFFFFF"/>
                </a:solidFill>
                <a:latin typeface="Tahoma"/>
                <a:cs typeface="Tahoma"/>
              </a:rPr>
              <a:t>ทรูเซ้าทรุ่น</a:t>
            </a:r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ลิมิเต็ด</a:t>
            </a:r>
            <a:endParaRPr lang="th-TH" sz="1200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13500" y="4159072"/>
            <a:ext cx="27305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200" b="1" dirty="0">
                <a:solidFill>
                  <a:srgbClr val="FF0000"/>
                </a:solidFill>
                <a:latin typeface="Tahoma"/>
                <a:cs typeface="Tahoma"/>
              </a:rPr>
              <a:t>50 </a:t>
            </a:r>
            <a:r>
              <a:rPr lang="th-TH" sz="1200" b="1" dirty="0">
                <a:solidFill>
                  <a:srgbClr val="FF0000"/>
                </a:solidFill>
                <a:latin typeface="Tahoma"/>
                <a:cs typeface="Tahoma"/>
              </a:rPr>
              <a:t>กิโลเมตรขึ้นไป</a:t>
            </a:r>
          </a:p>
          <a:p>
            <a:pPr lvl="0"/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สิทธิประโยชน์เหมือน </a:t>
            </a:r>
            <a:r>
              <a:rPr lang="en-GB" sz="1200" dirty="0">
                <a:solidFill>
                  <a:srgbClr val="FFFFFF"/>
                </a:solidFill>
                <a:latin typeface="Tahoma"/>
                <a:cs typeface="Tahoma"/>
              </a:rPr>
              <a:t>10 </a:t>
            </a:r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กิโลเมตร </a:t>
            </a:r>
            <a:r>
              <a:rPr lang="th-TH" sz="1200" dirty="0" smtClean="0">
                <a:solidFill>
                  <a:srgbClr val="FFFFFF"/>
                </a:solidFill>
                <a:latin typeface="Tahoma"/>
                <a:cs typeface="Tahoma"/>
              </a:rPr>
              <a:t>รวมทั้ง นาฬิกา</a:t>
            </a:r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ข้อมืออย่างเป็นทางการของ</a:t>
            </a:r>
            <a:r>
              <a:rPr lang="th-TH" sz="1200" dirty="0" smtClean="0">
                <a:solidFill>
                  <a:srgbClr val="FFFFFF"/>
                </a:solidFill>
                <a:latin typeface="Tahoma"/>
                <a:cs typeface="Tahoma"/>
              </a:rPr>
              <a:t>โครงการทีเจ </a:t>
            </a:r>
            <a:r>
              <a:rPr lang="th-TH" sz="1200" dirty="0" err="1" smtClean="0">
                <a:solidFill>
                  <a:srgbClr val="FFFFFF"/>
                </a:solidFill>
                <a:latin typeface="Tahoma"/>
                <a:cs typeface="Tahoma"/>
              </a:rPr>
              <a:t>ทรูเซ้าทรุ่น</a:t>
            </a:r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ลิมิเต็ด</a:t>
            </a:r>
            <a:endParaRPr lang="th-TH" sz="1200" dirty="0">
              <a:solidFill>
                <a:srgbClr val="FFFFFF"/>
              </a:solidFill>
            </a:endParaRPr>
          </a:p>
        </p:txBody>
      </p:sp>
      <p:pic>
        <p:nvPicPr>
          <p:cNvPr id="8" name="Picture 7" descr="1200 logo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88" t="33972" b="34917"/>
          <a:stretch/>
        </p:blipFill>
        <p:spPr>
          <a:xfrm>
            <a:off x="5037907" y="2509248"/>
            <a:ext cx="3996267" cy="123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77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nowwalk.jpg"/>
          <p:cNvPicPr>
            <a:picLocks noChangeAspect="1"/>
          </p:cNvPicPr>
          <p:nvPr/>
        </p:nvPicPr>
        <p:blipFill>
          <a:blip r:embed="rId3">
            <a:alphaModFix amt="56000"/>
          </a:blip>
          <a:srcRect t="56542" b="1824"/>
          <a:stretch>
            <a:fillRect/>
          </a:stretch>
        </p:blipFill>
        <p:spPr>
          <a:xfrm>
            <a:off x="0" y="2328330"/>
            <a:ext cx="9144000" cy="356761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400" y="1928220"/>
            <a:ext cx="49657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i="0" u="none" strike="noStrike" baseline="0" dirty="0" smtClean="0">
                <a:solidFill>
                  <a:srgbClr val="FFFFFF"/>
                </a:solidFill>
                <a:latin typeface="Tahoma"/>
                <a:cs typeface="Tahoma"/>
              </a:rPr>
              <a:t>เหตุผลที่ควรเข้าร่วมกับเรา</a:t>
            </a:r>
            <a:endParaRPr lang="th-TH" sz="2000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400" y="2578100"/>
            <a:ext cx="5981701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dirty="0">
                <a:solidFill>
                  <a:srgbClr val="FFFFFF"/>
                </a:solidFill>
                <a:latin typeface="Tahoma"/>
                <a:cs typeface="Tahoma"/>
              </a:rPr>
              <a:t>และผู้สนับสนุนจะได้รับสิทธิประโยชน์มากมาย ได้แก่</a:t>
            </a:r>
          </a:p>
          <a:p>
            <a:r>
              <a:rPr lang="en-US" sz="1200" b="1" dirty="0">
                <a:solidFill>
                  <a:srgbClr val="FFFFFF"/>
                </a:solidFill>
                <a:latin typeface="Tahoma"/>
                <a:cs typeface="Tahoma"/>
              </a:rPr>
              <a:t> </a:t>
            </a:r>
            <a:endParaRPr lang="th-TH" sz="1200" dirty="0">
              <a:solidFill>
                <a:srgbClr val="FFFFFF"/>
              </a:solidFill>
              <a:latin typeface="Tahoma"/>
              <a:cs typeface="Tahoma"/>
            </a:endParaRPr>
          </a:p>
          <a:p>
            <a:r>
              <a:rPr lang="th-TH" sz="1200" b="1" dirty="0">
                <a:solidFill>
                  <a:srgbClr val="FFFFFF"/>
                </a:solidFill>
                <a:latin typeface="Tahoma"/>
                <a:cs typeface="Tahoma"/>
              </a:rPr>
              <a:t>เป็นส่วนหนึ่งของประวัติศาสตร์</a:t>
            </a:r>
            <a:endParaRPr lang="th-TH" sz="120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r>
              <a:rPr lang="en-US" sz="1200" dirty="0">
                <a:solidFill>
                  <a:srgbClr val="FFFFFF"/>
                </a:solidFill>
                <a:latin typeface="Tahoma"/>
                <a:cs typeface="Tahoma"/>
              </a:rPr>
              <a:t> </a:t>
            </a:r>
            <a:endParaRPr lang="th-TH" sz="1200" dirty="0">
              <a:solidFill>
                <a:srgbClr val="FFFFFF"/>
              </a:solidFill>
              <a:latin typeface="Tahoma"/>
              <a:cs typeface="Tahoma"/>
            </a:endParaRPr>
          </a:p>
          <a:p>
            <a:r>
              <a:rPr lang="th-TH" sz="1200" b="1" dirty="0" smtClean="0">
                <a:solidFill>
                  <a:srgbClr val="FFFFFF"/>
                </a:solidFill>
                <a:latin typeface="Tahoma"/>
                <a:cs typeface="Tahoma"/>
              </a:rPr>
              <a:t>การประชาสัมพันธ์แบรนด์</a:t>
            </a:r>
            <a:endParaRPr lang="th-TH" sz="120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r>
              <a:rPr lang="en-GB" sz="1200" b="1" dirty="0">
                <a:solidFill>
                  <a:srgbClr val="FFFFFF"/>
                </a:solidFill>
                <a:latin typeface="Tahoma"/>
                <a:cs typeface="Tahoma"/>
              </a:rPr>
              <a:t> </a:t>
            </a:r>
            <a:endParaRPr lang="th-TH" sz="1200" dirty="0">
              <a:solidFill>
                <a:srgbClr val="FFFFFF"/>
              </a:solidFill>
              <a:latin typeface="Tahoma"/>
              <a:cs typeface="Tahoma"/>
            </a:endParaRPr>
          </a:p>
          <a:p>
            <a:r>
              <a:rPr lang="th-TH" sz="1200" b="1" dirty="0">
                <a:solidFill>
                  <a:srgbClr val="FFFFFF"/>
                </a:solidFill>
                <a:latin typeface="Tahoma"/>
                <a:cs typeface="Tahoma"/>
              </a:rPr>
              <a:t>ใช้ประโยชน์จากชื่อเสียงและภาพลักษณ์ของนักเดินทาง</a:t>
            </a:r>
            <a:endParaRPr lang="th-TH" sz="120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r>
              <a:rPr lang="en-GB" sz="1200" dirty="0">
                <a:solidFill>
                  <a:srgbClr val="FFFFFF"/>
                </a:solidFill>
                <a:latin typeface="Tahoma"/>
                <a:cs typeface="Tahoma"/>
              </a:rPr>
              <a:t> </a:t>
            </a:r>
          </a:p>
          <a:p>
            <a:r>
              <a:rPr lang="th-TH" sz="1200" b="1" dirty="0">
                <a:solidFill>
                  <a:srgbClr val="FFFFFF"/>
                </a:solidFill>
                <a:latin typeface="Tahoma"/>
                <a:cs typeface="Tahoma"/>
              </a:rPr>
              <a:t>การโชว์ตัวและการพูดเกี่ยวกับการฝึกอบรมการเป็นผู้นำ</a:t>
            </a:r>
            <a:endParaRPr lang="th-TH" sz="120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r>
              <a:rPr lang="en-US" sz="1200" b="1" dirty="0">
                <a:solidFill>
                  <a:srgbClr val="FFFFFF"/>
                </a:solidFill>
                <a:latin typeface="Tahoma"/>
                <a:cs typeface="Tahoma"/>
              </a:rPr>
              <a:t> </a:t>
            </a:r>
            <a:endParaRPr lang="th-TH" sz="1200" dirty="0">
              <a:solidFill>
                <a:srgbClr val="FFFFFF"/>
              </a:solidFill>
              <a:latin typeface="Tahoma"/>
              <a:cs typeface="Tahoma"/>
            </a:endParaRPr>
          </a:p>
          <a:p>
            <a:r>
              <a:rPr lang="th-TH" sz="1200" b="1" dirty="0">
                <a:solidFill>
                  <a:srgbClr val="FFFFFF"/>
                </a:solidFill>
                <a:latin typeface="Tahoma"/>
                <a:cs typeface="Tahoma"/>
              </a:rPr>
              <a:t>กิจกรรมการเลี้ยงต้อนรับ </a:t>
            </a:r>
            <a:endParaRPr lang="th-TH" sz="120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r>
              <a:rPr lang="en-GB" sz="1200" b="1" dirty="0">
                <a:solidFill>
                  <a:srgbClr val="FFFFFF"/>
                </a:solidFill>
                <a:latin typeface="Tahoma"/>
                <a:cs typeface="Tahoma"/>
              </a:rPr>
              <a:t> </a:t>
            </a:r>
            <a:endParaRPr lang="th-TH" sz="1200" dirty="0">
              <a:solidFill>
                <a:srgbClr val="FFFFFF"/>
              </a:solidFill>
              <a:latin typeface="Tahoma"/>
              <a:cs typeface="Tahoma"/>
            </a:endParaRPr>
          </a:p>
          <a:p>
            <a:r>
              <a:rPr lang="th-TH" sz="1200" b="1" dirty="0" smtClean="0">
                <a:solidFill>
                  <a:srgbClr val="FFFFFF"/>
                </a:solidFill>
                <a:latin typeface="Tahoma"/>
                <a:cs typeface="Tahoma"/>
              </a:rPr>
              <a:t>การสร้างเครือข่าย</a:t>
            </a:r>
            <a:endParaRPr lang="th-TH" sz="120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r>
              <a:rPr lang="en-GB" sz="1200" b="1" dirty="0">
                <a:solidFill>
                  <a:srgbClr val="FFFFFF"/>
                </a:solidFill>
                <a:latin typeface="Tahoma"/>
                <a:cs typeface="Tahoma"/>
              </a:rPr>
              <a:t> </a:t>
            </a:r>
            <a:endParaRPr lang="th-TH" sz="1200" dirty="0">
              <a:solidFill>
                <a:srgbClr val="FFFFFF"/>
              </a:solidFill>
              <a:latin typeface="Tahoma"/>
              <a:cs typeface="Tahom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89475" y="2921000"/>
            <a:ext cx="279554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200" b="1" dirty="0" smtClean="0">
                <a:solidFill>
                  <a:srgbClr val="FFFFFF"/>
                </a:solidFill>
                <a:latin typeface="Tahoma"/>
                <a:cs typeface="Tahoma"/>
              </a:rPr>
              <a:t>ความยั่งยืน</a:t>
            </a:r>
            <a:endParaRPr lang="th-TH" sz="120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r>
              <a:rPr lang="en-GB" sz="1200" dirty="0">
                <a:solidFill>
                  <a:srgbClr val="FFFFFF"/>
                </a:solidFill>
                <a:latin typeface="Tahoma"/>
                <a:cs typeface="Tahoma"/>
              </a:rPr>
              <a:t> </a:t>
            </a:r>
          </a:p>
          <a:p>
            <a:r>
              <a:rPr lang="en-GB" sz="1200" b="1" dirty="0">
                <a:solidFill>
                  <a:srgbClr val="FFFFFF"/>
                </a:solidFill>
                <a:latin typeface="Tahoma"/>
                <a:cs typeface="Tahoma"/>
              </a:rPr>
              <a:t>CSR</a:t>
            </a:r>
            <a:r>
              <a:rPr dirty="0" smtClean="0">
                <a:latin typeface="Tahoma"/>
                <a:cs typeface="Tahoma"/>
              </a:rPr>
              <a:t> </a:t>
            </a:r>
          </a:p>
          <a:p>
            <a:endParaRPr lang="th-TH" sz="1200" b="1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r>
              <a:rPr lang="th-TH" sz="1200" b="1" dirty="0" smtClean="0">
                <a:solidFill>
                  <a:srgbClr val="FFFFFF"/>
                </a:solidFill>
                <a:latin typeface="Tahoma"/>
                <a:cs typeface="Tahoma"/>
              </a:rPr>
              <a:t>โปรแกรมการฝึกอบรม</a:t>
            </a:r>
            <a:endParaRPr lang="th-TH" sz="120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r>
              <a:rPr lang="en-GB" sz="1200" dirty="0">
                <a:solidFill>
                  <a:srgbClr val="FFFFFF"/>
                </a:solidFill>
                <a:latin typeface="Tahoma"/>
                <a:cs typeface="Tahoma"/>
              </a:rPr>
              <a:t> </a:t>
            </a:r>
          </a:p>
          <a:p>
            <a:r>
              <a:rPr lang="th-TH" sz="1200" b="1" dirty="0">
                <a:solidFill>
                  <a:srgbClr val="FFFFFF"/>
                </a:solidFill>
                <a:latin typeface="Tahoma"/>
                <a:cs typeface="Tahoma"/>
              </a:rPr>
              <a:t>การสื่อแบรนด์สินค้าบนของที่ระลึก</a:t>
            </a:r>
            <a:r>
              <a:rPr dirty="0" smtClean="0">
                <a:latin typeface="Tahoma"/>
                <a:cs typeface="Tahoma"/>
              </a:rPr>
              <a:t> </a:t>
            </a:r>
          </a:p>
          <a:p>
            <a:endParaRPr lang="th-TH" sz="120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r>
              <a:rPr lang="th-TH" sz="1200" b="1" dirty="0" smtClean="0">
                <a:solidFill>
                  <a:srgbClr val="FFFFFF"/>
                </a:solidFill>
                <a:latin typeface="Tahoma"/>
                <a:cs typeface="Tahoma"/>
              </a:rPr>
              <a:t>การมีส่วนร่วม</a:t>
            </a:r>
            <a:endParaRPr lang="th-TH" sz="1200" dirty="0">
              <a:solidFill>
                <a:srgbClr val="FFFFFF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04104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rueSouth-Antarctica-02.jpg"/>
          <p:cNvPicPr>
            <a:picLocks noChangeAspect="1"/>
          </p:cNvPicPr>
          <p:nvPr/>
        </p:nvPicPr>
        <p:blipFill>
          <a:blip r:embed="rId2">
            <a:alphaModFix amt="59000"/>
          </a:blip>
          <a:srcRect t="13556" b="9790"/>
          <a:stretch>
            <a:fillRect/>
          </a:stretch>
        </p:blipFill>
        <p:spPr>
          <a:xfrm>
            <a:off x="12700" y="2314575"/>
            <a:ext cx="9144000" cy="329784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700" y="1914465"/>
            <a:ext cx="49657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i="0" u="none" strike="noStrike" baseline="0" dirty="0" smtClean="0">
                <a:solidFill>
                  <a:srgbClr val="FFFFFF"/>
                </a:solidFill>
                <a:latin typeface="Tahoma"/>
                <a:cs typeface="Tahoma"/>
              </a:rPr>
              <a:t>การเปิดตัวโครงการ</a:t>
            </a:r>
            <a:endParaRPr lang="th-TH" sz="2000" dirty="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700" y="2538044"/>
            <a:ext cx="2921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เปิดให้ลงทะเบียนได้ตั้งแต่วันที่ </a:t>
            </a:r>
            <a:r>
              <a:rPr lang="en-GB" sz="1200" dirty="0">
                <a:solidFill>
                  <a:srgbClr val="FFFFFF"/>
                </a:solidFill>
                <a:latin typeface="Tahoma"/>
                <a:cs typeface="Tahoma"/>
              </a:rPr>
              <a:t>1 </a:t>
            </a:r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ธันวาคม </a:t>
            </a:r>
            <a:r>
              <a:rPr lang="en-GB" sz="1200" dirty="0">
                <a:solidFill>
                  <a:srgbClr val="FFFFFF"/>
                </a:solidFill>
                <a:latin typeface="Tahoma"/>
                <a:cs typeface="Tahoma"/>
              </a:rPr>
              <a:t>2559 </a:t>
            </a:r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จนถึงเดือนมีนาคม </a:t>
            </a:r>
            <a:r>
              <a:rPr lang="en-GB" sz="1200" dirty="0">
                <a:solidFill>
                  <a:srgbClr val="FFFFFF"/>
                </a:solidFill>
                <a:latin typeface="Tahoma"/>
                <a:cs typeface="Tahoma"/>
              </a:rPr>
              <a:t>2560</a:t>
            </a:r>
            <a:r>
              <a:rPr dirty="0" smtClean="0">
                <a:latin typeface="Tahoma"/>
                <a:cs typeface="Tahoma"/>
              </a:rPr>
              <a:t> </a:t>
            </a:r>
          </a:p>
          <a:p>
            <a:endParaRPr lang="th-TH" sz="120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r>
              <a:rPr lang="th-TH" sz="1200" dirty="0" smtClean="0">
                <a:solidFill>
                  <a:srgbClr val="FFFFFF"/>
                </a:solidFill>
                <a:latin typeface="Tahoma"/>
                <a:cs typeface="Tahoma"/>
              </a:rPr>
              <a:t>เปิดโอกาสให้ทุกคนสามารถสมัครเข้าร่วมการคัดเลือกและการทดสอบที่ท้าทาย</a:t>
            </a:r>
            <a:r>
              <a:rPr lang="en-GB" sz="1200" dirty="0" smtClean="0">
                <a:solidFill>
                  <a:srgbClr val="FFFFFF"/>
                </a:solidFill>
                <a:latin typeface="Tahoma"/>
                <a:cs typeface="Tahoma"/>
              </a:rPr>
              <a:t>!</a:t>
            </a:r>
          </a:p>
          <a:p>
            <a:endParaRPr lang="th-TH" sz="120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r>
              <a:rPr lang="th-TH" sz="1200" i="1" dirty="0">
                <a:solidFill>
                  <a:srgbClr val="FFFFFF"/>
                </a:solidFill>
                <a:latin typeface="Tahoma"/>
                <a:cs typeface="Tahoma"/>
              </a:rPr>
              <a:t>คุณทีเจได้บอกว่า </a:t>
            </a:r>
            <a:r>
              <a:rPr lang="en-GB" sz="1200" i="1" dirty="0">
                <a:solidFill>
                  <a:srgbClr val="FFFFFF"/>
                </a:solidFill>
                <a:latin typeface="Tahoma"/>
                <a:cs typeface="Tahoma"/>
              </a:rPr>
              <a:t>"</a:t>
            </a:r>
            <a:r>
              <a:rPr lang="th-TH" sz="1200" i="1" dirty="0">
                <a:solidFill>
                  <a:srgbClr val="FFFFFF"/>
                </a:solidFill>
                <a:latin typeface="Tahoma"/>
                <a:cs typeface="Tahoma"/>
              </a:rPr>
              <a:t>เราปรารถนาที่จะเห็นคนไทยมีโอกาสได้เข้าร่วมกับการเดินทางครั้งประวัติศาสตร์ในครั้งนี้ ไม่ว่าคุณจะเป็นใคร ทำอะไร หรือมาจากที่ไหน</a:t>
            </a:r>
            <a:r>
              <a:rPr lang="en-GB" sz="1200" i="1" dirty="0">
                <a:solidFill>
                  <a:srgbClr val="FFFFFF"/>
                </a:solidFill>
                <a:latin typeface="Tahoma"/>
                <a:cs typeface="Tahoma"/>
              </a:rPr>
              <a:t>"</a:t>
            </a:r>
          </a:p>
          <a:p>
            <a:endParaRPr lang="th-TH" sz="1200" i="1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r>
              <a:rPr lang="en-GB" sz="1200" dirty="0" smtClean="0">
                <a:solidFill>
                  <a:srgbClr val="FFFFFF"/>
                </a:solidFill>
                <a:latin typeface="Tahoma"/>
                <a:cs typeface="Tahoma"/>
              </a:rPr>
              <a:t> </a:t>
            </a:r>
            <a:endParaRPr lang="th-TH" sz="1200" dirty="0">
              <a:solidFill>
                <a:srgbClr val="FFFFFF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65939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cean-bank-with-rock-in-Antarctica-glacier-wallpaper-Greenland-ice-burg-hd-picture-white-background-1440-x-900-Antarctica-HD-free-wallpapers-backgrounds-images-FHD-4k-download-2014-2015-2016.jpg"/>
          <p:cNvPicPr>
            <a:picLocks noChangeAspect="1"/>
          </p:cNvPicPr>
          <p:nvPr/>
        </p:nvPicPr>
        <p:blipFill>
          <a:blip r:embed="rId2">
            <a:alphaModFix amt="54000"/>
          </a:blip>
          <a:srcRect t="26794" b="3828"/>
          <a:stretch>
            <a:fillRect/>
          </a:stretch>
        </p:blipFill>
        <p:spPr>
          <a:xfrm>
            <a:off x="0" y="2315630"/>
            <a:ext cx="9144000" cy="396503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400" y="1915520"/>
            <a:ext cx="4965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>
                <a:solidFill>
                  <a:schemeClr val="bg1"/>
                </a:solidFill>
                <a:latin typeface="Tahoma"/>
                <a:cs typeface="Tahoma"/>
              </a:rPr>
              <a:t>ใครจะเป็น </a:t>
            </a:r>
            <a:r>
              <a:rPr dirty="0" smtClean="0">
                <a:solidFill>
                  <a:schemeClr val="bg1"/>
                </a:solidFill>
                <a:latin typeface="Tahoma"/>
                <a:cs typeface="Tahoma"/>
              </a:rPr>
              <a:t>10 </a:t>
            </a:r>
            <a:r>
              <a:rPr lang="th-TH" dirty="0" smtClean="0">
                <a:solidFill>
                  <a:schemeClr val="bg1"/>
                </a:solidFill>
                <a:latin typeface="Tahoma"/>
                <a:cs typeface="Tahoma"/>
              </a:rPr>
              <a:t>คนสุดท้ายที่ผ่านการคัดเลือก</a:t>
            </a:r>
            <a:endParaRPr lang="th-TH" sz="20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800" y="2391830"/>
            <a:ext cx="5791200" cy="3785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200" dirty="0" smtClean="0">
                <a:solidFill>
                  <a:srgbClr val="FFFFFF"/>
                </a:solidFill>
                <a:latin typeface="Tahoma"/>
                <a:cs typeface="Tahoma"/>
              </a:rPr>
              <a:t>ผู้ที่มีสัญชาติไทยอายุระหว่าง </a:t>
            </a:r>
            <a:r>
              <a:rPr lang="en-GB" sz="1200" dirty="0" smtClean="0">
                <a:solidFill>
                  <a:srgbClr val="FFFFFF"/>
                </a:solidFill>
                <a:latin typeface="Tahoma"/>
                <a:cs typeface="Tahoma"/>
              </a:rPr>
              <a:t>25 </a:t>
            </a:r>
            <a:r>
              <a:rPr lang="th-TH" sz="1200" dirty="0" smtClean="0">
                <a:solidFill>
                  <a:srgbClr val="FFFFFF"/>
                </a:solidFill>
                <a:latin typeface="Tahoma"/>
                <a:cs typeface="Tahoma"/>
              </a:rPr>
              <a:t>ถึง </a:t>
            </a:r>
            <a:r>
              <a:rPr lang="en-GB" sz="1200" dirty="0" smtClean="0">
                <a:solidFill>
                  <a:srgbClr val="FFFFFF"/>
                </a:solidFill>
                <a:latin typeface="Tahoma"/>
                <a:cs typeface="Tahoma"/>
              </a:rPr>
              <a:t>45 </a:t>
            </a:r>
            <a:r>
              <a:rPr lang="th-TH" sz="1200" dirty="0" smtClean="0">
                <a:solidFill>
                  <a:srgbClr val="FFFFFF"/>
                </a:solidFill>
                <a:latin typeface="Tahoma"/>
                <a:cs typeface="Tahoma"/>
              </a:rPr>
              <a:t>ปี ทั้งเพศชายและหญิง </a:t>
            </a:r>
            <a:r>
              <a:rPr lang="en-GB" sz="1200" dirty="0" smtClean="0">
                <a:solidFill>
                  <a:srgbClr val="FFFFFF"/>
                </a:solidFill>
                <a:latin typeface="Tahoma"/>
                <a:cs typeface="Tahoma"/>
              </a:rPr>
              <a:t>(</a:t>
            </a:r>
            <a:r>
              <a:rPr lang="th-TH" sz="1200" dirty="0" smtClean="0">
                <a:solidFill>
                  <a:srgbClr val="FFFFFF"/>
                </a:solidFill>
                <a:latin typeface="Tahoma"/>
                <a:cs typeface="Tahoma"/>
              </a:rPr>
              <a:t>รวมผู้ติดตามทุกช่วงอายุ</a:t>
            </a:r>
            <a:r>
              <a:rPr lang="en-GB" sz="1200" dirty="0" smtClean="0">
                <a:solidFill>
                  <a:srgbClr val="FFFFFF"/>
                </a:solidFill>
                <a:latin typeface="Tahoma"/>
                <a:cs typeface="Tahoma"/>
              </a:rPr>
              <a:t>) </a:t>
            </a:r>
            <a:endParaRPr lang="th-TH" sz="120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endParaRPr lang="th-TH" sz="120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r>
              <a:rPr lang="th-TH" sz="1200" dirty="0" smtClean="0">
                <a:solidFill>
                  <a:srgbClr val="FFFFFF"/>
                </a:solidFill>
                <a:latin typeface="Tahoma"/>
                <a:cs typeface="Tahoma"/>
              </a:rPr>
              <a:t>แสดงให้เห็นถึงความพร้อมของร่างกายในระดับสูง</a:t>
            </a:r>
          </a:p>
          <a:p>
            <a:endParaRPr lang="th-TH" sz="120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r>
              <a:rPr lang="th-TH" sz="1200" dirty="0" smtClean="0">
                <a:solidFill>
                  <a:srgbClr val="FFFFFF"/>
                </a:solidFill>
                <a:latin typeface="Tahoma"/>
                <a:cs typeface="Tahoma"/>
              </a:rPr>
              <a:t>มีความมุ่งมั่นต่อโอกาสที่หาได้ยากยิ่งนี้</a:t>
            </a:r>
          </a:p>
          <a:p>
            <a:endParaRPr lang="th-TH" sz="120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r>
              <a:rPr lang="th-TH" sz="1200" dirty="0" smtClean="0">
                <a:solidFill>
                  <a:srgbClr val="FFFFFF"/>
                </a:solidFill>
                <a:latin typeface="Tahoma"/>
                <a:cs typeface="Tahoma"/>
              </a:rPr>
              <a:t>มีจิตใจที่แข็งแกร่ง พร้อมทั้งพละกำลังและความมุ่งมั่น</a:t>
            </a:r>
          </a:p>
          <a:p>
            <a:endParaRPr lang="th-TH" sz="120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r>
              <a:rPr lang="th-TH" sz="1200" dirty="0" smtClean="0">
                <a:solidFill>
                  <a:srgbClr val="FFFFFF"/>
                </a:solidFill>
                <a:latin typeface="Tahoma"/>
                <a:cs typeface="Tahoma"/>
              </a:rPr>
              <a:t>ชอบการผจญภัยและชีวิตกลางแจ้ง มีความหลงใหลในการผจญภัยแบบสุดขั้ว</a:t>
            </a:r>
          </a:p>
          <a:p>
            <a:endParaRPr lang="th-TH" sz="120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r>
              <a:rPr lang="th-TH" sz="1200" dirty="0" smtClean="0">
                <a:solidFill>
                  <a:srgbClr val="FFFFFF"/>
                </a:solidFill>
                <a:latin typeface="Tahoma"/>
                <a:cs typeface="Tahoma"/>
              </a:rPr>
              <a:t>สามารถให้เวลากับโปรแกรมการฝึกฝนและการเดินทางเป็นระยะเวลา </a:t>
            </a:r>
            <a:r>
              <a:rPr lang="en-GB" sz="1200" dirty="0" smtClean="0">
                <a:solidFill>
                  <a:srgbClr val="FFFFFF"/>
                </a:solidFill>
                <a:latin typeface="Tahoma"/>
                <a:cs typeface="Tahoma"/>
              </a:rPr>
              <a:t>2 </a:t>
            </a:r>
            <a:r>
              <a:rPr lang="th-TH" sz="1200" dirty="0" smtClean="0">
                <a:solidFill>
                  <a:srgbClr val="FFFFFF"/>
                </a:solidFill>
                <a:latin typeface="Tahoma"/>
                <a:cs typeface="Tahoma"/>
              </a:rPr>
              <a:t>ปี</a:t>
            </a:r>
          </a:p>
          <a:p>
            <a:endParaRPr lang="th-TH" sz="120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r>
              <a:rPr lang="th-TH" sz="1200" dirty="0" smtClean="0">
                <a:solidFill>
                  <a:srgbClr val="FFFFFF"/>
                </a:solidFill>
                <a:latin typeface="Tahoma"/>
                <a:cs typeface="Tahoma"/>
              </a:rPr>
              <a:t>มีความสนใจทางด้าน</a:t>
            </a:r>
            <a:r>
              <a:rPr lang="en-GB" sz="1200" dirty="0" smtClean="0">
                <a:solidFill>
                  <a:srgbClr val="FFFFFF"/>
                </a:solidFill>
                <a:latin typeface="Tahoma"/>
                <a:cs typeface="Tahoma"/>
              </a:rPr>
              <a:t>...</a:t>
            </a:r>
            <a:endParaRPr lang="th-TH" sz="120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r>
              <a:rPr lang="en-GB" sz="1200" dirty="0" smtClean="0">
                <a:solidFill>
                  <a:srgbClr val="FFFFFF"/>
                </a:solidFill>
                <a:latin typeface="Tahoma"/>
                <a:cs typeface="Tahoma"/>
              </a:rPr>
              <a:t>- </a:t>
            </a:r>
            <a:r>
              <a:rPr lang="th-TH" sz="1200" dirty="0" smtClean="0">
                <a:solidFill>
                  <a:srgbClr val="FFFFFF"/>
                </a:solidFill>
                <a:latin typeface="Tahoma"/>
                <a:cs typeface="Tahoma"/>
              </a:rPr>
              <a:t>กีฬา ฟิตเนส และสันทนาการต่างๆ</a:t>
            </a:r>
          </a:p>
          <a:p>
            <a:r>
              <a:rPr lang="en-GB" sz="1200" dirty="0" smtClean="0">
                <a:solidFill>
                  <a:srgbClr val="FFFFFF"/>
                </a:solidFill>
                <a:latin typeface="Tahoma"/>
                <a:cs typeface="Tahoma"/>
              </a:rPr>
              <a:t>- </a:t>
            </a:r>
            <a:r>
              <a:rPr lang="th-TH" sz="1200" dirty="0" smtClean="0">
                <a:solidFill>
                  <a:srgbClr val="FFFFFF"/>
                </a:solidFill>
                <a:latin typeface="Tahoma"/>
                <a:cs typeface="Tahoma"/>
              </a:rPr>
              <a:t>การผจญภัยแบบสุดขั้วและการสำรวจ</a:t>
            </a:r>
          </a:p>
          <a:p>
            <a:r>
              <a:rPr lang="en-GB" sz="1200" dirty="0" smtClean="0">
                <a:solidFill>
                  <a:srgbClr val="FFFFFF"/>
                </a:solidFill>
                <a:latin typeface="Tahoma"/>
                <a:cs typeface="Tahoma"/>
              </a:rPr>
              <a:t>- </a:t>
            </a:r>
            <a:r>
              <a:rPr lang="th-TH" sz="1200" dirty="0" smtClean="0">
                <a:solidFill>
                  <a:srgbClr val="FFFFFF"/>
                </a:solidFill>
                <a:latin typeface="Tahoma"/>
                <a:cs typeface="Tahoma"/>
              </a:rPr>
              <a:t>สุขภาพและอนามัยที่ดี</a:t>
            </a:r>
          </a:p>
          <a:p>
            <a:r>
              <a:rPr lang="en-GB" sz="1200" dirty="0" smtClean="0">
                <a:solidFill>
                  <a:srgbClr val="FFFFFF"/>
                </a:solidFill>
                <a:latin typeface="Tahoma"/>
                <a:cs typeface="Tahoma"/>
              </a:rPr>
              <a:t>- </a:t>
            </a:r>
            <a:r>
              <a:rPr lang="th-TH" sz="1200" dirty="0" smtClean="0">
                <a:solidFill>
                  <a:srgbClr val="FFFFFF"/>
                </a:solidFill>
                <a:latin typeface="Tahoma"/>
                <a:cs typeface="Tahoma"/>
              </a:rPr>
              <a:t>สิ่งแวดล้อมและการอนุรักษ์</a:t>
            </a:r>
          </a:p>
          <a:p>
            <a:r>
              <a:rPr lang="en-GB" sz="1200" dirty="0" smtClean="0">
                <a:solidFill>
                  <a:srgbClr val="FFFFFF"/>
                </a:solidFill>
                <a:latin typeface="Tahoma"/>
                <a:cs typeface="Tahoma"/>
              </a:rPr>
              <a:t>- </a:t>
            </a:r>
            <a:r>
              <a:rPr lang="th-TH" sz="1200" dirty="0" smtClean="0">
                <a:solidFill>
                  <a:srgbClr val="FFFFFF"/>
                </a:solidFill>
                <a:latin typeface="Tahoma"/>
                <a:cs typeface="Tahoma"/>
              </a:rPr>
              <a:t>การเดินทางท่องโลก</a:t>
            </a:r>
            <a:endParaRPr lang="th-TH" sz="1200" dirty="0">
              <a:solidFill>
                <a:srgbClr val="FFFFFF"/>
              </a:solidFill>
              <a:latin typeface="Tahoma"/>
              <a:cs typeface="Tahoma"/>
            </a:endParaRPr>
          </a:p>
          <a:p>
            <a:endParaRPr lang="th-TH" sz="1200" b="0" i="0" u="none" strike="noStrike" baseline="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endParaRPr lang="th-TH" sz="1200" b="0" i="0" u="none" strike="noStrike" baseline="0" dirty="0" smtClean="0">
              <a:solidFill>
                <a:srgbClr val="FFFFFF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6438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1229</TotalTime>
  <Words>1465</Words>
  <Application>Microsoft Office PowerPoint</Application>
  <PresentationFormat>On-screen Show (4:3)</PresentationFormat>
  <Paragraphs>314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Cordia New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TJ's TRUE SOUTH</dc:title>
  <dc:subject/>
  <dc:creator>Nigel Jones</dc:creator>
  <cp:keywords/>
  <dc:description/>
  <cp:lastModifiedBy>Penny</cp:lastModifiedBy>
  <cp:revision>177</cp:revision>
  <dcterms:created xsi:type="dcterms:W3CDTF">2017-02-14T13:20:29Z</dcterms:created>
  <dcterms:modified xsi:type="dcterms:W3CDTF">2017-03-15T18:38:47Z</dcterms:modified>
  <cp:category/>
</cp:coreProperties>
</file>