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8" r:id="rId5"/>
    <p:sldId id="259" r:id="rId6"/>
    <p:sldId id="282" r:id="rId7"/>
    <p:sldId id="261" r:id="rId8"/>
    <p:sldId id="262" r:id="rId9"/>
    <p:sldId id="263" r:id="rId10"/>
    <p:sldId id="268" r:id="rId11"/>
    <p:sldId id="272" r:id="rId12"/>
    <p:sldId id="273" r:id="rId13"/>
    <p:sldId id="274" r:id="rId14"/>
    <p:sldId id="277" r:id="rId15"/>
    <p:sldId id="284" r:id="rId16"/>
    <p:sldId id="281" r:id="rId17"/>
    <p:sldId id="285" r:id="rId18"/>
    <p:sldId id="293" r:id="rId19"/>
    <p:sldId id="287" r:id="rId20"/>
    <p:sldId id="276" r:id="rId21"/>
    <p:sldId id="289" r:id="rId22"/>
    <p:sldId id="292" r:id="rId23"/>
    <p:sldId id="290" r:id="rId24"/>
    <p:sldId id="29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890"/>
    <a:srgbClr val="15A7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showGuides="1">
      <p:cViewPr>
        <p:scale>
          <a:sx n="150" d="100"/>
          <a:sy n="150" d="100"/>
        </p:scale>
        <p:origin x="-2264" y="-232"/>
      </p:cViewPr>
      <p:guideLst>
        <p:guide orient="horz" pos="4271"/>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402991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216634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370556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60423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73224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11123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34950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90158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321628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1647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6FB95B-9A2A-1A4D-8FA1-AF96155FDFDA}" type="datetimeFigureOut">
              <a:rPr lang="en-US" smtClean="0"/>
              <a:pPr/>
              <a:t>21/02/17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355689-A0C5-EC45-9B49-0C968D725398}" type="slidenum">
              <a:rPr lang="en-US" smtClean="0"/>
              <a:pPr/>
              <a:t>‹#›</a:t>
            </a:fld>
            <a:endParaRPr lang="en-US" dirty="0"/>
          </a:p>
        </p:txBody>
      </p:sp>
    </p:spTree>
    <p:extLst>
      <p:ext uri="{BB962C8B-B14F-4D97-AF65-F5344CB8AC3E}">
        <p14:creationId xmlns:p14="http://schemas.microsoft.com/office/powerpoint/2010/main" val="1402817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ackground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1245601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87700" y="5738867"/>
            <a:ext cx="4368800" cy="276999"/>
          </a:xfrm>
          <a:prstGeom prst="rect">
            <a:avLst/>
          </a:prstGeom>
        </p:spPr>
        <p:txBody>
          <a:bodyPr wrap="square">
            <a:spAutoFit/>
          </a:bodyPr>
          <a:lstStyle/>
          <a:p>
            <a:r>
              <a:rPr lang="hr-HR" sz="1200" b="0" i="0" u="none" strike="noStrike" baseline="0" dirty="0" smtClean="0">
                <a:latin typeface="MyriadPro-Light"/>
              </a:rPr>
              <a:t>Become Part Of History</a:t>
            </a:r>
          </a:p>
        </p:txBody>
      </p:sp>
      <p:pic>
        <p:nvPicPr>
          <p:cNvPr id="2" name="Picture 1" descr="mapflag2.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11401" y="1481607"/>
            <a:ext cx="7198348" cy="5693893"/>
          </a:xfrm>
          <a:prstGeom prst="rect">
            <a:avLst/>
          </a:prstGeom>
        </p:spPr>
      </p:pic>
      <p:sp>
        <p:nvSpPr>
          <p:cNvPr id="4" name="Rectangle 3"/>
          <p:cNvSpPr/>
          <p:nvPr/>
        </p:nvSpPr>
        <p:spPr>
          <a:xfrm>
            <a:off x="0" y="1940920"/>
            <a:ext cx="4965700" cy="400110"/>
          </a:xfrm>
          <a:prstGeom prst="rect">
            <a:avLst/>
          </a:prstGeom>
        </p:spPr>
        <p:txBody>
          <a:bodyPr wrap="square">
            <a:spAutoFit/>
          </a:bodyPr>
          <a:lstStyle/>
          <a:p>
            <a:r>
              <a:rPr lang="en-US" sz="2000" i="0" u="none" strike="noStrike" baseline="0" dirty="0" smtClean="0">
                <a:solidFill>
                  <a:srgbClr val="FFFFFF"/>
                </a:solidFill>
                <a:latin typeface="MyriadPro-Light"/>
              </a:rPr>
              <a:t>PRESENTATION TO:</a:t>
            </a:r>
            <a:endParaRPr lang="en-US" sz="2000" dirty="0">
              <a:solidFill>
                <a:srgbClr val="FFFFFF"/>
              </a:solidFill>
            </a:endParaRPr>
          </a:p>
        </p:txBody>
      </p:sp>
    </p:spTree>
    <p:extLst>
      <p:ext uri="{BB962C8B-B14F-4D97-AF65-F5344CB8AC3E}">
        <p14:creationId xmlns:p14="http://schemas.microsoft.com/office/powerpoint/2010/main" val="12613373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ueSouth-Challenge-IceClimbing.jpeg"/>
          <p:cNvPicPr>
            <a:picLocks noChangeAspect="1"/>
          </p:cNvPicPr>
          <p:nvPr/>
        </p:nvPicPr>
        <p:blipFill>
          <a:blip r:embed="rId2">
            <a:alphaModFix amt="43000"/>
          </a:blip>
          <a:srcRect t="21448" b="14298"/>
          <a:stretch>
            <a:fillRect/>
          </a:stretch>
        </p:blipFill>
        <p:spPr>
          <a:xfrm>
            <a:off x="0" y="2327275"/>
            <a:ext cx="9144000" cy="3882729"/>
          </a:xfrm>
          <a:prstGeom prst="rect">
            <a:avLst/>
          </a:prstGeom>
        </p:spPr>
      </p:pic>
      <p:sp>
        <p:nvSpPr>
          <p:cNvPr id="4" name="Rectangle 3"/>
          <p:cNvSpPr/>
          <p:nvPr/>
        </p:nvSpPr>
        <p:spPr>
          <a:xfrm>
            <a:off x="12700" y="1928220"/>
            <a:ext cx="6388100" cy="400110"/>
          </a:xfrm>
          <a:prstGeom prst="rect">
            <a:avLst/>
          </a:prstGeom>
        </p:spPr>
        <p:txBody>
          <a:bodyPr wrap="square">
            <a:spAutoFit/>
          </a:bodyPr>
          <a:lstStyle/>
          <a:p>
            <a:r>
              <a:rPr lang="en-US" sz="2000" i="0" u="none" strike="noStrike" baseline="0" dirty="0" smtClean="0">
                <a:solidFill>
                  <a:srgbClr val="FFFFFF"/>
                </a:solidFill>
                <a:latin typeface="MyriadPro-Light"/>
              </a:rPr>
              <a:t>THE CHALLENGES</a:t>
            </a:r>
            <a:endParaRPr lang="en-US" sz="2000" dirty="0">
              <a:solidFill>
                <a:srgbClr val="FFFFFF"/>
              </a:solidFill>
            </a:endParaRPr>
          </a:p>
        </p:txBody>
      </p:sp>
      <p:sp>
        <p:nvSpPr>
          <p:cNvPr id="2" name="TextBox 1"/>
          <p:cNvSpPr txBox="1"/>
          <p:nvPr/>
        </p:nvSpPr>
        <p:spPr>
          <a:xfrm>
            <a:off x="24340" y="2628900"/>
            <a:ext cx="4035425" cy="2123658"/>
          </a:xfrm>
          <a:prstGeom prst="rect">
            <a:avLst/>
          </a:prstGeom>
          <a:noFill/>
        </p:spPr>
        <p:txBody>
          <a:bodyPr wrap="square" rtlCol="0">
            <a:spAutoFit/>
          </a:bodyPr>
          <a:lstStyle/>
          <a:p>
            <a:r>
              <a:rPr lang="en-GB" sz="1200" dirty="0">
                <a:solidFill>
                  <a:srgbClr val="FFFFFF"/>
                </a:solidFill>
                <a:latin typeface="Helvetica Neue"/>
                <a:cs typeface="Helvetica Neue"/>
              </a:rPr>
              <a:t>A series of challenges will need to be overcome to make it to the final team!</a:t>
            </a:r>
            <a:r>
              <a:rPr lang="en-GB" sz="1200" dirty="0" smtClean="0">
                <a:solidFill>
                  <a:srgbClr val="FFFFFF"/>
                </a:solidFill>
                <a:latin typeface="Helvetica Neue"/>
                <a:cs typeface="Helvetica Neue"/>
              </a:rPr>
              <a:t> </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The </a:t>
            </a:r>
            <a:r>
              <a:rPr lang="en-GB" sz="1200" dirty="0">
                <a:solidFill>
                  <a:srgbClr val="FFFFFF"/>
                </a:solidFill>
                <a:latin typeface="Helvetica Neue"/>
                <a:cs typeface="Helvetica Neue"/>
              </a:rPr>
              <a:t>first Survival Challenge, is open for all </a:t>
            </a:r>
            <a:r>
              <a:rPr lang="en-GB" sz="1200" dirty="0" smtClean="0">
                <a:solidFill>
                  <a:srgbClr val="FFFFFF"/>
                </a:solidFill>
                <a:latin typeface="Helvetica Neue"/>
                <a:cs typeface="Helvetica Neue"/>
              </a:rPr>
              <a:t>applicants.</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TJ’S TRUE SOUTH contestants will face elimination at each challenge - the experienced adventure selection panel will decide the best for the job</a:t>
            </a:r>
            <a:r>
              <a:rPr lang="en-GB" sz="1200" dirty="0" smtClean="0">
                <a:solidFill>
                  <a:srgbClr val="FFFFFF"/>
                </a:solidFill>
                <a:latin typeface="Helvetica Neue"/>
                <a:cs typeface="Helvetica Neue"/>
              </a:rPr>
              <a:t>!</a:t>
            </a:r>
            <a:r>
              <a:rPr lang="en-GB" sz="1200" dirty="0" smtClean="0">
                <a:solidFill>
                  <a:srgbClr val="FFFFFF"/>
                </a:solidFill>
              </a:rPr>
              <a:t> </a:t>
            </a:r>
          </a:p>
          <a:p>
            <a:endParaRPr lang="en-GB" sz="1200" dirty="0" smtClean="0">
              <a:solidFill>
                <a:srgbClr val="FFFFFF"/>
              </a:solidFill>
            </a:endParaRP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 </a:t>
            </a:r>
            <a:endParaRPr lang="en-GB" sz="1200" dirty="0">
              <a:solidFill>
                <a:srgbClr val="FFFFFF"/>
              </a:solidFill>
              <a:latin typeface="Helvetica Neue"/>
              <a:cs typeface="Helvetica Neue"/>
            </a:endParaRPr>
          </a:p>
        </p:txBody>
      </p:sp>
    </p:spTree>
    <p:extLst>
      <p:ext uri="{BB962C8B-B14F-4D97-AF65-F5344CB8AC3E}">
        <p14:creationId xmlns:p14="http://schemas.microsoft.com/office/powerpoint/2010/main" val="32976812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 y="1915520"/>
            <a:ext cx="4965700" cy="400110"/>
          </a:xfrm>
          <a:prstGeom prst="rect">
            <a:avLst/>
          </a:prstGeom>
        </p:spPr>
        <p:txBody>
          <a:bodyPr wrap="square">
            <a:spAutoFit/>
          </a:bodyPr>
          <a:lstStyle/>
          <a:p>
            <a:r>
              <a:rPr lang="en-US" sz="2000" i="0" u="none" strike="noStrike" baseline="0" dirty="0" smtClean="0">
                <a:solidFill>
                  <a:srgbClr val="FFFFFF"/>
                </a:solidFill>
                <a:latin typeface="MyriadPro-Light"/>
              </a:rPr>
              <a:t>TRAINING &amp; WORKSHOP SUMMARY</a:t>
            </a:r>
            <a:endParaRPr lang="en-US" sz="2000" dirty="0">
              <a:solidFill>
                <a:srgbClr val="FFFFFF"/>
              </a:solidFill>
            </a:endParaRPr>
          </a:p>
        </p:txBody>
      </p:sp>
      <p:sp>
        <p:nvSpPr>
          <p:cNvPr id="5" name="Rectangle 4"/>
          <p:cNvSpPr/>
          <p:nvPr/>
        </p:nvSpPr>
        <p:spPr>
          <a:xfrm>
            <a:off x="53974" y="2433746"/>
            <a:ext cx="5864226" cy="3046987"/>
          </a:xfrm>
          <a:prstGeom prst="rect">
            <a:avLst/>
          </a:prstGeom>
        </p:spPr>
        <p:txBody>
          <a:bodyPr wrap="square">
            <a:spAutoFit/>
          </a:bodyPr>
          <a:lstStyle/>
          <a:p>
            <a:r>
              <a:rPr lang="en-GB" sz="1200" dirty="0" smtClean="0">
                <a:solidFill>
                  <a:srgbClr val="FFFFFF"/>
                </a:solidFill>
                <a:latin typeface="Helvetica Neue"/>
                <a:cs typeface="Helvetica Neue"/>
              </a:rPr>
              <a:t>The final 30 applicants will undergo rigorous training intended to push each and every individual outside of their comfort zone.</a:t>
            </a:r>
          </a:p>
          <a:p>
            <a:r>
              <a:rPr lang="en-GB" sz="1200" dirty="0" smtClean="0">
                <a:solidFill>
                  <a:srgbClr val="FFFFFF"/>
                </a:solidFill>
                <a:latin typeface="Helvetica Neue"/>
                <a:cs typeface="Helvetica Neue"/>
              </a:rPr>
              <a:t> </a:t>
            </a:r>
          </a:p>
          <a:p>
            <a:r>
              <a:rPr lang="en-GB" sz="1200" dirty="0" smtClean="0">
                <a:solidFill>
                  <a:srgbClr val="FFFFFF"/>
                </a:solidFill>
                <a:latin typeface="Helvetica Neue"/>
                <a:cs typeface="Helvetica Neue"/>
              </a:rPr>
              <a:t>From learning how to skate on ice, to camping &amp; survival in the wilderness through to international expeditions to some of the most incredible landscapes on our Blue Planet.</a:t>
            </a:r>
          </a:p>
          <a:p>
            <a:r>
              <a:rPr lang="en-GB" sz="1200" dirty="0" smtClean="0">
                <a:solidFill>
                  <a:srgbClr val="FFFFFF"/>
                </a:solidFill>
                <a:latin typeface="Helvetica Neue"/>
                <a:cs typeface="Helvetica Neue"/>
              </a:rPr>
              <a:t> </a:t>
            </a:r>
          </a:p>
          <a:p>
            <a:r>
              <a:rPr lang="en-GB" sz="1200" dirty="0" smtClean="0">
                <a:solidFill>
                  <a:srgbClr val="FFFFFF"/>
                </a:solidFill>
                <a:latin typeface="Helvetica Neue"/>
                <a:cs typeface="Helvetica Neue"/>
              </a:rPr>
              <a:t>The final 15 will then participate in the final training, which will take them around the world including:</a:t>
            </a:r>
          </a:p>
          <a:p>
            <a:r>
              <a:rPr lang="en-GB" sz="1200" dirty="0" smtClean="0">
                <a:solidFill>
                  <a:srgbClr val="FFFFFF"/>
                </a:solidFill>
                <a:latin typeface="Helvetica Neue"/>
                <a:cs typeface="Helvetica Neue"/>
              </a:rPr>
              <a:t> </a:t>
            </a:r>
          </a:p>
          <a:p>
            <a:pPr lvl="0"/>
            <a:r>
              <a:rPr lang="en-GB" sz="1200" b="1" dirty="0" smtClean="0">
                <a:solidFill>
                  <a:srgbClr val="FF0000"/>
                </a:solidFill>
                <a:latin typeface="Helvetica Neue"/>
                <a:cs typeface="Helvetica Neue"/>
              </a:rPr>
              <a:t>Japan </a:t>
            </a:r>
            <a:r>
              <a:rPr lang="en-GB" sz="1200" dirty="0" smtClean="0">
                <a:solidFill>
                  <a:srgbClr val="FFFFFF"/>
                </a:solidFill>
                <a:latin typeface="Helvetica Neue"/>
                <a:cs typeface="Helvetica Neue"/>
              </a:rPr>
              <a:t>- training in the snow, for skiing, camping and hiking.</a:t>
            </a:r>
          </a:p>
          <a:p>
            <a:pPr lvl="0"/>
            <a:r>
              <a:rPr lang="en-GB" sz="1200" b="1" dirty="0" smtClean="0">
                <a:solidFill>
                  <a:srgbClr val="FF0000"/>
                </a:solidFill>
                <a:latin typeface="Helvetica Neue"/>
                <a:cs typeface="Helvetica Neue"/>
              </a:rPr>
              <a:t>Nepal </a:t>
            </a:r>
            <a:r>
              <a:rPr lang="en-GB" sz="1200" dirty="0" smtClean="0">
                <a:solidFill>
                  <a:srgbClr val="FFFFFF"/>
                </a:solidFill>
                <a:latin typeface="Helvetica Neue"/>
                <a:cs typeface="Helvetica Neue"/>
              </a:rPr>
              <a:t>Glacier – skills will be tested in one of the world’s most beautiful backdrops.</a:t>
            </a:r>
          </a:p>
          <a:p>
            <a:pPr lvl="0"/>
            <a:r>
              <a:rPr lang="en-GB" sz="1200" b="1" dirty="0" smtClean="0">
                <a:solidFill>
                  <a:srgbClr val="FF0000"/>
                </a:solidFill>
                <a:latin typeface="Helvetica Neue"/>
                <a:cs typeface="Helvetica Neue"/>
              </a:rPr>
              <a:t>Canada</a:t>
            </a:r>
            <a:r>
              <a:rPr lang="en-GB" sz="1200" dirty="0" smtClean="0">
                <a:solidFill>
                  <a:srgbClr val="FFFFFF"/>
                </a:solidFill>
                <a:latin typeface="Helvetica Neue"/>
                <a:cs typeface="Helvetica Neue"/>
              </a:rPr>
              <a:t> Skiing - cross country skiing in a long endurance competition.</a:t>
            </a:r>
          </a:p>
          <a:p>
            <a:r>
              <a:rPr lang="en-GB" sz="1200" dirty="0" smtClean="0">
                <a:solidFill>
                  <a:srgbClr val="FFFFFF"/>
                </a:solidFill>
                <a:latin typeface="Helvetica Neue"/>
                <a:cs typeface="Helvetica Neue"/>
              </a:rPr>
              <a:t> </a:t>
            </a:r>
          </a:p>
          <a:p>
            <a:r>
              <a:rPr lang="en-GB" sz="1200" dirty="0" smtClean="0">
                <a:solidFill>
                  <a:srgbClr val="FFFFFF"/>
                </a:solidFill>
                <a:latin typeface="Helvetica Neue"/>
                <a:cs typeface="Helvetica Neue"/>
              </a:rPr>
              <a:t>10 people will remain by the end, with an additional 2 guarantors in case any individual of the final 10 may drop out. </a:t>
            </a:r>
          </a:p>
        </p:txBody>
      </p:sp>
      <p:pic>
        <p:nvPicPr>
          <p:cNvPr id="6" name="Picture 5" descr="Canada.png"/>
          <p:cNvPicPr>
            <a:picLocks noChangeAspect="1"/>
          </p:cNvPicPr>
          <p:nvPr/>
        </p:nvPicPr>
        <p:blipFill>
          <a:blip r:embed="rId2"/>
          <a:stretch>
            <a:fillRect/>
          </a:stretch>
        </p:blipFill>
        <p:spPr>
          <a:xfrm>
            <a:off x="7432674" y="4784724"/>
            <a:ext cx="1514475" cy="1514475"/>
          </a:xfrm>
          <a:prstGeom prst="rect">
            <a:avLst/>
          </a:prstGeom>
        </p:spPr>
      </p:pic>
      <p:pic>
        <p:nvPicPr>
          <p:cNvPr id="7" name="Picture 6" descr="Japan.png"/>
          <p:cNvPicPr>
            <a:picLocks noChangeAspect="1"/>
          </p:cNvPicPr>
          <p:nvPr/>
        </p:nvPicPr>
        <p:blipFill>
          <a:blip r:embed="rId3"/>
          <a:stretch>
            <a:fillRect/>
          </a:stretch>
        </p:blipFill>
        <p:spPr>
          <a:xfrm>
            <a:off x="7432674" y="1755774"/>
            <a:ext cx="1514475" cy="1514475"/>
          </a:xfrm>
          <a:prstGeom prst="rect">
            <a:avLst/>
          </a:prstGeom>
        </p:spPr>
      </p:pic>
      <p:pic>
        <p:nvPicPr>
          <p:cNvPr id="8" name="Picture 7" descr="Nepal.png"/>
          <p:cNvPicPr>
            <a:picLocks noChangeAspect="1"/>
          </p:cNvPicPr>
          <p:nvPr/>
        </p:nvPicPr>
        <p:blipFill>
          <a:blip r:embed="rId4"/>
          <a:stretch>
            <a:fillRect/>
          </a:stretch>
        </p:blipFill>
        <p:spPr>
          <a:xfrm>
            <a:off x="7432674" y="3270249"/>
            <a:ext cx="1514475" cy="1514475"/>
          </a:xfrm>
          <a:prstGeom prst="rect">
            <a:avLst/>
          </a:prstGeom>
        </p:spPr>
      </p:pic>
    </p:spTree>
    <p:extLst>
      <p:ext uri="{BB962C8B-B14F-4D97-AF65-F5344CB8AC3E}">
        <p14:creationId xmlns:p14="http://schemas.microsoft.com/office/powerpoint/2010/main" val="5094739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ymilesto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7767"/>
            <a:ext cx="9144000" cy="4138612"/>
          </a:xfrm>
          <a:prstGeom prst="rect">
            <a:avLst/>
          </a:prstGeom>
        </p:spPr>
      </p:pic>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35706" y="2314575"/>
            <a:ext cx="2451100" cy="3864035"/>
          </a:xfrm>
          <a:prstGeom prst="rect">
            <a:avLst/>
          </a:prstGeom>
          <a:solidFill>
            <a:schemeClr val="bg1">
              <a:alpha val="4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0" y="1914465"/>
            <a:ext cx="4965700" cy="400110"/>
          </a:xfrm>
          <a:prstGeom prst="rect">
            <a:avLst/>
          </a:prstGeom>
        </p:spPr>
        <p:txBody>
          <a:bodyPr wrap="square">
            <a:spAutoFit/>
          </a:bodyPr>
          <a:lstStyle/>
          <a:p>
            <a:r>
              <a:rPr lang="en-US" sz="2000" i="0" u="none" strike="noStrike" baseline="0" dirty="0" smtClean="0">
                <a:solidFill>
                  <a:srgbClr val="FFFFFF"/>
                </a:solidFill>
                <a:latin typeface="MyriadPro-Light"/>
              </a:rPr>
              <a:t>CHARITY &amp; DONATIONS</a:t>
            </a:r>
            <a:endParaRPr lang="en-US" sz="2000" dirty="0">
              <a:solidFill>
                <a:srgbClr val="FFFFFF"/>
              </a:solidFill>
            </a:endParaRPr>
          </a:p>
        </p:txBody>
      </p:sp>
      <p:sp>
        <p:nvSpPr>
          <p:cNvPr id="2" name="TextBox 1"/>
          <p:cNvSpPr txBox="1"/>
          <p:nvPr/>
        </p:nvSpPr>
        <p:spPr>
          <a:xfrm>
            <a:off x="38101" y="2479675"/>
            <a:ext cx="4445000" cy="3477875"/>
          </a:xfrm>
          <a:prstGeom prst="rect">
            <a:avLst/>
          </a:prstGeom>
          <a:noFill/>
        </p:spPr>
        <p:txBody>
          <a:bodyPr wrap="square" rtlCol="0">
            <a:spAutoFit/>
          </a:bodyPr>
          <a:lstStyle/>
          <a:p>
            <a:r>
              <a:rPr lang="en-US" sz="1100" dirty="0">
                <a:solidFill>
                  <a:srgbClr val="FFFFFF"/>
                </a:solidFill>
                <a:latin typeface="Helvetica Neue"/>
                <a:cs typeface="Helvetica Neue"/>
              </a:rPr>
              <a:t>TJ’S TRUE SOUTH is owned by Thai Summit Pattana </a:t>
            </a:r>
            <a:r>
              <a:rPr lang="en-US" sz="1100" dirty="0" smtClean="0">
                <a:solidFill>
                  <a:srgbClr val="FFFFFF"/>
                </a:solidFill>
                <a:latin typeface="Helvetica Neue"/>
                <a:cs typeface="Helvetica Neue"/>
              </a:rPr>
              <a:t>Foundation.</a:t>
            </a:r>
            <a:r>
              <a:rPr lang="en-GB" sz="1100" dirty="0" smtClean="0">
                <a:solidFill>
                  <a:srgbClr val="FFFFFF"/>
                </a:solidFill>
                <a:latin typeface="Helvetica Neue"/>
                <a:cs typeface="Helvetica Neue"/>
              </a:rPr>
              <a:t> </a:t>
            </a:r>
          </a:p>
          <a:p>
            <a:endParaRPr lang="en-GB" sz="1100" dirty="0" smtClean="0">
              <a:solidFill>
                <a:srgbClr val="FFFFFF"/>
              </a:solidFill>
              <a:latin typeface="Helvetica Neue"/>
              <a:cs typeface="Helvetica Neue"/>
            </a:endParaRPr>
          </a:p>
          <a:p>
            <a:r>
              <a:rPr lang="en-GB" sz="1100" dirty="0" smtClean="0">
                <a:solidFill>
                  <a:srgbClr val="FFFFFF"/>
                </a:solidFill>
                <a:latin typeface="Helvetica Neue"/>
                <a:cs typeface="Helvetica Neue"/>
              </a:rPr>
              <a:t>Mission </a:t>
            </a:r>
            <a:r>
              <a:rPr lang="en-GB" sz="1100" dirty="0">
                <a:solidFill>
                  <a:srgbClr val="FFFFFF"/>
                </a:solidFill>
                <a:latin typeface="Helvetica Neue"/>
                <a:cs typeface="Helvetica Neue"/>
              </a:rPr>
              <a:t>is to raise over THB50 Million from the project’s sponsors, other private enterprises and the general </a:t>
            </a:r>
            <a:r>
              <a:rPr lang="en-GB" sz="1100" dirty="0" smtClean="0">
                <a:solidFill>
                  <a:srgbClr val="FFFFFF"/>
                </a:solidFill>
                <a:latin typeface="Helvetica Neue"/>
                <a:cs typeface="Helvetica Neue"/>
              </a:rPr>
              <a:t>public.</a:t>
            </a:r>
          </a:p>
          <a:p>
            <a:r>
              <a:rPr lang="en-GB" sz="1100" dirty="0">
                <a:solidFill>
                  <a:srgbClr val="FFFFFF"/>
                </a:solidFill>
                <a:latin typeface="Helvetica Neue"/>
                <a:cs typeface="Helvetica Neue"/>
              </a:rPr>
              <a:t> </a:t>
            </a:r>
          </a:p>
          <a:p>
            <a:r>
              <a:rPr lang="en-GB" sz="1100" dirty="0">
                <a:solidFill>
                  <a:srgbClr val="FFFFFF"/>
                </a:solidFill>
                <a:latin typeface="Helvetica Neue"/>
                <a:cs typeface="Helvetica Neue"/>
              </a:rPr>
              <a:t>Everybody can donate, publicly or privately to reach the minimum target of THB10 Million – THB1 Million for e</a:t>
            </a:r>
            <a:r>
              <a:rPr lang="en-US" sz="1100" dirty="0">
                <a:solidFill>
                  <a:srgbClr val="FFFFFF"/>
                </a:solidFill>
                <a:latin typeface="Helvetica Neue"/>
                <a:cs typeface="Helvetica Neue"/>
              </a:rPr>
              <a:t>ach of the final 10 expedition team to select a charity to donate </a:t>
            </a:r>
            <a:r>
              <a:rPr lang="en-US" sz="1100" dirty="0" smtClean="0">
                <a:solidFill>
                  <a:srgbClr val="FFFFFF"/>
                </a:solidFill>
                <a:latin typeface="Helvetica Neue"/>
                <a:cs typeface="Helvetica Neue"/>
              </a:rPr>
              <a:t>to.</a:t>
            </a:r>
            <a:endParaRPr lang="en-GB" sz="1100" dirty="0" smtClean="0">
              <a:solidFill>
                <a:srgbClr val="FFFFFF"/>
              </a:solidFill>
              <a:latin typeface="Helvetica Neue"/>
              <a:cs typeface="Helvetica Neue"/>
            </a:endParaRPr>
          </a:p>
          <a:p>
            <a:r>
              <a:rPr lang="en-GB" sz="1100" dirty="0">
                <a:solidFill>
                  <a:srgbClr val="FFFFFF"/>
                </a:solidFill>
                <a:latin typeface="Helvetica Neue"/>
                <a:cs typeface="Helvetica Neue"/>
              </a:rPr>
              <a:t> </a:t>
            </a:r>
            <a:endParaRPr lang="en-GB" sz="1100" b="1" dirty="0">
              <a:solidFill>
                <a:srgbClr val="FFFFFF"/>
              </a:solidFill>
              <a:latin typeface="Helvetica Neue"/>
              <a:cs typeface="Helvetica Neue"/>
            </a:endParaRPr>
          </a:p>
          <a:p>
            <a:r>
              <a:rPr lang="en-GB" sz="1100" dirty="0">
                <a:solidFill>
                  <a:srgbClr val="FFFFFF"/>
                </a:solidFill>
                <a:latin typeface="Helvetica Neue"/>
                <a:cs typeface="Helvetica Neue"/>
              </a:rPr>
              <a:t>TJ’S TRUE SOUTH wants to invest in the future of </a:t>
            </a:r>
            <a:r>
              <a:rPr lang="en-GB" sz="1100" dirty="0" smtClean="0">
                <a:solidFill>
                  <a:srgbClr val="FFFFFF"/>
                </a:solidFill>
                <a:latin typeface="Helvetica Neue"/>
                <a:cs typeface="Helvetica Neue"/>
              </a:rPr>
              <a:t>Thailand.</a:t>
            </a:r>
            <a:endParaRPr lang="en-GB" sz="1100" b="1" dirty="0" smtClean="0">
              <a:solidFill>
                <a:srgbClr val="FFFFFF"/>
              </a:solidFill>
              <a:latin typeface="Helvetica Neue"/>
              <a:cs typeface="Helvetica Neue"/>
            </a:endParaRPr>
          </a:p>
          <a:p>
            <a:r>
              <a:rPr lang="en-GB" sz="1100" dirty="0">
                <a:solidFill>
                  <a:srgbClr val="FFFFFF"/>
                </a:solidFill>
                <a:latin typeface="Helvetica Neue"/>
                <a:cs typeface="Helvetica Neue"/>
              </a:rPr>
              <a:t> </a:t>
            </a:r>
            <a:endParaRPr lang="en-GB" sz="1100" b="1" dirty="0" smtClean="0">
              <a:solidFill>
                <a:srgbClr val="FFFFFF"/>
              </a:solidFill>
              <a:latin typeface="Helvetica Neue"/>
              <a:cs typeface="Helvetica Neue"/>
            </a:endParaRPr>
          </a:p>
          <a:p>
            <a:r>
              <a:rPr lang="en-GB" sz="1100" dirty="0" smtClean="0">
                <a:solidFill>
                  <a:srgbClr val="FFFFFF"/>
                </a:solidFill>
                <a:latin typeface="Helvetica Neue"/>
                <a:cs typeface="Helvetica Neue"/>
              </a:rPr>
              <a:t> </a:t>
            </a:r>
            <a:endParaRPr lang="en-GB" sz="1100" dirty="0">
              <a:solidFill>
                <a:srgbClr val="FFFFFF"/>
              </a:solidFill>
              <a:latin typeface="Helvetica Neue"/>
              <a:cs typeface="Helvetica Neue"/>
            </a:endParaRPr>
          </a:p>
          <a:p>
            <a:r>
              <a:rPr lang="en-GB" sz="1100" dirty="0">
                <a:solidFill>
                  <a:srgbClr val="FFFFFF"/>
                </a:solidFill>
                <a:latin typeface="Helvetica Neue"/>
                <a:cs typeface="Helvetica Neue"/>
              </a:rPr>
              <a:t>All additional proceeds raised will be distributed at the Thai </a:t>
            </a:r>
            <a:r>
              <a:rPr lang="en-GB" sz="1100" dirty="0" smtClean="0">
                <a:solidFill>
                  <a:srgbClr val="FFFFFF"/>
                </a:solidFill>
                <a:latin typeface="Helvetica Neue"/>
                <a:cs typeface="Helvetica Neue"/>
              </a:rPr>
              <a:t>Summit </a:t>
            </a:r>
            <a:r>
              <a:rPr lang="en-GB" sz="1100" dirty="0">
                <a:solidFill>
                  <a:srgbClr val="FFFFFF"/>
                </a:solidFill>
                <a:latin typeface="Helvetica Neue"/>
                <a:cs typeface="Helvetica Neue"/>
              </a:rPr>
              <a:t>Pattana Foundation’s </a:t>
            </a:r>
            <a:r>
              <a:rPr lang="en-GB" sz="1100" dirty="0" smtClean="0">
                <a:solidFill>
                  <a:srgbClr val="FFFFFF"/>
                </a:solidFill>
                <a:latin typeface="Helvetica Neue"/>
                <a:cs typeface="Helvetica Neue"/>
              </a:rPr>
              <a:t>discretion.</a:t>
            </a:r>
          </a:p>
          <a:p>
            <a:r>
              <a:rPr lang="en-GB" sz="1100" dirty="0" smtClean="0">
                <a:solidFill>
                  <a:srgbClr val="FFFFFF"/>
                </a:solidFill>
                <a:latin typeface="Helvetica Neue"/>
                <a:cs typeface="Helvetica Neue"/>
              </a:rPr>
              <a:t> </a:t>
            </a:r>
          </a:p>
          <a:p>
            <a:r>
              <a:rPr lang="en-US" sz="1100" dirty="0">
                <a:solidFill>
                  <a:srgbClr val="FFFFFF"/>
                </a:solidFill>
                <a:latin typeface="Helvetica Neue"/>
                <a:cs typeface="Helvetica Neue"/>
              </a:rPr>
              <a:t>The Star Programme</a:t>
            </a:r>
            <a:r>
              <a:rPr lang="en-US" sz="1100" dirty="0" smtClean="0">
                <a:solidFill>
                  <a:srgbClr val="FFFFFF"/>
                </a:solidFill>
                <a:latin typeface="Helvetica Neue"/>
                <a:cs typeface="Helvetica Neue"/>
              </a:rPr>
              <a:t> by Thai Summit Pattana Foundation will </a:t>
            </a:r>
            <a:r>
              <a:rPr lang="en-US" sz="1100" dirty="0">
                <a:solidFill>
                  <a:srgbClr val="FFFFFF"/>
                </a:solidFill>
                <a:latin typeface="Helvetica Neue"/>
                <a:cs typeface="Helvetica Neue"/>
              </a:rPr>
              <a:t>benefit from funds </a:t>
            </a:r>
            <a:r>
              <a:rPr lang="en-US" sz="1100" dirty="0" smtClean="0">
                <a:solidFill>
                  <a:srgbClr val="FFFFFF"/>
                </a:solidFill>
                <a:latin typeface="Helvetica Neue"/>
                <a:cs typeface="Helvetica Neue"/>
              </a:rPr>
              <a:t>raised. </a:t>
            </a:r>
            <a:endParaRPr lang="en-GB" sz="1100" dirty="0" smtClean="0">
              <a:solidFill>
                <a:srgbClr val="FFFFFF"/>
              </a:solidFill>
              <a:latin typeface="Helvetica Neue"/>
              <a:cs typeface="Helvetica Neue"/>
            </a:endParaRPr>
          </a:p>
          <a:p>
            <a:r>
              <a:rPr lang="en-US" sz="1100" dirty="0">
                <a:solidFill>
                  <a:srgbClr val="FFFFFF"/>
                </a:solidFill>
                <a:latin typeface="Helvetica Neue"/>
                <a:cs typeface="Helvetica Neue"/>
              </a:rPr>
              <a:t> </a:t>
            </a:r>
            <a:endParaRPr lang="en-GB" sz="1100" dirty="0" smtClean="0">
              <a:solidFill>
                <a:srgbClr val="FFFFFF"/>
              </a:solidFill>
              <a:latin typeface="Helvetica Neue"/>
              <a:cs typeface="Helvetica Neue"/>
            </a:endParaRPr>
          </a:p>
          <a:p>
            <a:r>
              <a:rPr lang="en-US" sz="1100" dirty="0" smtClean="0">
                <a:solidFill>
                  <a:srgbClr val="FFFFFF"/>
                </a:solidFill>
                <a:latin typeface="Helvetica Neue"/>
                <a:cs typeface="Helvetica Neue"/>
              </a:rPr>
              <a:t>TJ’s </a:t>
            </a:r>
            <a:r>
              <a:rPr lang="en-US" sz="1100" dirty="0">
                <a:solidFill>
                  <a:srgbClr val="FFFFFF"/>
                </a:solidFill>
                <a:latin typeface="Helvetica Neue"/>
                <a:cs typeface="Helvetica Neue"/>
              </a:rPr>
              <a:t>SOUTH will hold a number of charity events during the build up to the Expedition including a Launch Gala Dinner in April </a:t>
            </a:r>
            <a:r>
              <a:rPr lang="en-US" sz="1100" dirty="0" smtClean="0">
                <a:solidFill>
                  <a:srgbClr val="FFFFFF"/>
                </a:solidFill>
                <a:latin typeface="Helvetica Neue"/>
                <a:cs typeface="Helvetica Neue"/>
              </a:rPr>
              <a:t>2017.</a:t>
            </a:r>
            <a:endParaRPr lang="en-GB" sz="1100" dirty="0" smtClean="0">
              <a:solidFill>
                <a:srgbClr val="FFFFFF"/>
              </a:solidFill>
              <a:latin typeface="Helvetica Neue"/>
              <a:cs typeface="Helvetica Neue"/>
            </a:endParaRPr>
          </a:p>
          <a:p>
            <a:endParaRPr lang="en-US" sz="1100" dirty="0">
              <a:solidFill>
                <a:srgbClr val="FFFFFF"/>
              </a:solidFill>
              <a:latin typeface="Helvetica Neue"/>
              <a:cs typeface="Helvetica Neue"/>
            </a:endParaRPr>
          </a:p>
        </p:txBody>
      </p:sp>
      <p:pic>
        <p:nvPicPr>
          <p:cNvPr id="5" name="Picture 4" descr="UNESCAP.jpeg"/>
          <p:cNvPicPr>
            <a:picLocks noChangeAspect="1"/>
          </p:cNvPicPr>
          <p:nvPr/>
        </p:nvPicPr>
        <p:blipFill>
          <a:blip r:embed="rId2">
            <a:clrChange>
              <a:clrFrom>
                <a:srgbClr val="FFFFFF"/>
              </a:clrFrom>
              <a:clrTo>
                <a:srgbClr val="FFFFFF">
                  <a:alpha val="0"/>
                </a:srgbClr>
              </a:clrTo>
            </a:clrChange>
          </a:blip>
          <a:stretch>
            <a:fillRect/>
          </a:stretch>
        </p:blipFill>
        <p:spPr>
          <a:xfrm>
            <a:off x="6460316" y="2479675"/>
            <a:ext cx="1167672" cy="1323975"/>
          </a:xfrm>
          <a:prstGeom prst="rect">
            <a:avLst/>
          </a:prstGeom>
        </p:spPr>
      </p:pic>
      <p:pic>
        <p:nvPicPr>
          <p:cNvPr id="6" name="Picture 5" descr="6a7eb85fe4ff87442afb75584db09537.jpeg"/>
          <p:cNvPicPr>
            <a:picLocks noChangeAspect="1"/>
          </p:cNvPicPr>
          <p:nvPr/>
        </p:nvPicPr>
        <p:blipFill>
          <a:blip r:embed="rId3">
            <a:clrChange>
              <a:clrFrom>
                <a:srgbClr val="FFFFFC"/>
              </a:clrFrom>
              <a:clrTo>
                <a:srgbClr val="FFFFFC">
                  <a:alpha val="0"/>
                </a:srgbClr>
              </a:clrTo>
            </a:clrChange>
          </a:blip>
          <a:stretch>
            <a:fillRect/>
          </a:stretch>
        </p:blipFill>
        <p:spPr>
          <a:xfrm>
            <a:off x="5982495" y="4096364"/>
            <a:ext cx="2068513" cy="585428"/>
          </a:xfrm>
          <a:prstGeom prst="rect">
            <a:avLst/>
          </a:prstGeom>
        </p:spPr>
      </p:pic>
      <p:pic>
        <p:nvPicPr>
          <p:cNvPr id="7" name="Picture 6" descr="2000px-WWF_logo.png"/>
          <p:cNvPicPr>
            <a:picLocks noChangeAspect="1"/>
          </p:cNvPicPr>
          <p:nvPr/>
        </p:nvPicPr>
        <p:blipFill>
          <a:blip r:embed="rId4"/>
          <a:stretch>
            <a:fillRect/>
          </a:stretch>
        </p:blipFill>
        <p:spPr>
          <a:xfrm>
            <a:off x="6711134" y="5051087"/>
            <a:ext cx="611236" cy="906463"/>
          </a:xfrm>
          <a:prstGeom prst="rect">
            <a:avLst/>
          </a:prstGeom>
        </p:spPr>
      </p:pic>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1928220"/>
            <a:ext cx="4965700" cy="400110"/>
          </a:xfrm>
          <a:prstGeom prst="rect">
            <a:avLst/>
          </a:prstGeom>
        </p:spPr>
        <p:txBody>
          <a:bodyPr wrap="square">
            <a:spAutoFit/>
          </a:bodyPr>
          <a:lstStyle/>
          <a:p>
            <a:r>
              <a:rPr lang="en-US" sz="2000" i="0" u="none" strike="noStrike" baseline="0" dirty="0" smtClean="0">
                <a:solidFill>
                  <a:srgbClr val="FFFFFF"/>
                </a:solidFill>
                <a:latin typeface="MyriadPro-Light"/>
              </a:rPr>
              <a:t>BROADCAST</a:t>
            </a:r>
            <a:endParaRPr lang="en-US" sz="2000" dirty="0">
              <a:solidFill>
                <a:srgbClr val="FFFFFF"/>
              </a:solidFill>
            </a:endParaRPr>
          </a:p>
        </p:txBody>
      </p:sp>
      <p:sp>
        <p:nvSpPr>
          <p:cNvPr id="2" name="Rectangle 1"/>
          <p:cNvSpPr/>
          <p:nvPr/>
        </p:nvSpPr>
        <p:spPr>
          <a:xfrm>
            <a:off x="37041" y="2527294"/>
            <a:ext cx="5549900" cy="3416319"/>
          </a:xfrm>
          <a:prstGeom prst="rect">
            <a:avLst/>
          </a:prstGeom>
        </p:spPr>
        <p:txBody>
          <a:bodyPr wrap="square">
            <a:spAutoFit/>
          </a:bodyPr>
          <a:lstStyle/>
          <a:p>
            <a:r>
              <a:rPr lang="en-GB" sz="1200" b="1" dirty="0" smtClean="0">
                <a:solidFill>
                  <a:srgbClr val="FF0000"/>
                </a:solidFill>
                <a:latin typeface="Helvetica Neue"/>
                <a:cs typeface="Helvetica Neue"/>
              </a:rPr>
              <a:t>TV</a:t>
            </a:r>
            <a:endParaRPr lang="en-GB" sz="1200" dirty="0">
              <a:solidFill>
                <a:srgbClr val="FF0000"/>
              </a:solidFill>
              <a:latin typeface="Helvetica Neue"/>
              <a:cs typeface="Helvetica Neue"/>
            </a:endParaRPr>
          </a:p>
          <a:p>
            <a:r>
              <a:rPr lang="en-GB" sz="1200" dirty="0">
                <a:solidFill>
                  <a:srgbClr val="FFFFFF"/>
                </a:solidFill>
                <a:latin typeface="Helvetica Neue"/>
                <a:cs typeface="Helvetica Neue"/>
              </a:rPr>
              <a:t>The selection process for TJ’S TRUE SOUTH will be aired on Thai </a:t>
            </a:r>
            <a:r>
              <a:rPr lang="en-GB" sz="1200" dirty="0" smtClean="0">
                <a:solidFill>
                  <a:srgbClr val="FFFFFF"/>
                </a:solidFill>
                <a:latin typeface="Helvetica Neue"/>
                <a:cs typeface="Helvetica Neue"/>
              </a:rPr>
              <a:t>TV.*</a:t>
            </a:r>
            <a:endParaRPr lang="en-GB" sz="1200" dirty="0">
              <a:solidFill>
                <a:srgbClr val="FFFFFF"/>
              </a:solidFill>
              <a:latin typeface="Helvetica Neue"/>
              <a:cs typeface="Helvetica Neue"/>
            </a:endParaRP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The Initial Selection Process and Final Training will make excellent programming with huge audiences tuning in to watch the Expedition develop and unfold.</a:t>
            </a:r>
          </a:p>
          <a:p>
            <a:r>
              <a:rPr lang="en-GB" sz="1200" dirty="0">
                <a:solidFill>
                  <a:srgbClr val="FFFFFF"/>
                </a:solidFill>
                <a:latin typeface="Helvetica Neue"/>
                <a:cs typeface="Helvetica Neue"/>
              </a:rPr>
              <a:t> </a:t>
            </a:r>
          </a:p>
          <a:p>
            <a:r>
              <a:rPr lang="en-GB" sz="1200" b="1" dirty="0">
                <a:solidFill>
                  <a:srgbClr val="FF0000"/>
                </a:solidFill>
                <a:latin typeface="Helvetica Neue"/>
                <a:cs typeface="Helvetica Neue"/>
              </a:rPr>
              <a:t>SECOND </a:t>
            </a:r>
            <a:r>
              <a:rPr lang="en-GB" sz="1200" b="1" dirty="0" smtClean="0">
                <a:solidFill>
                  <a:srgbClr val="FF0000"/>
                </a:solidFill>
                <a:latin typeface="Helvetica Neue"/>
                <a:cs typeface="Helvetica Neue"/>
              </a:rPr>
              <a:t>SCREEN</a:t>
            </a:r>
            <a:endParaRPr lang="en-GB" sz="1200" b="1" dirty="0">
              <a:solidFill>
                <a:srgbClr val="FF0000"/>
              </a:solidFill>
              <a:latin typeface="Helvetica Neue"/>
              <a:cs typeface="Helvetica Neue"/>
            </a:endParaRPr>
          </a:p>
          <a:p>
            <a:r>
              <a:rPr lang="en-GB" sz="1200" dirty="0">
                <a:solidFill>
                  <a:srgbClr val="FFFFFF"/>
                </a:solidFill>
                <a:latin typeface="Helvetica Neue"/>
                <a:cs typeface="Helvetica Neue"/>
              </a:rPr>
              <a:t>As well as terrestrial and satellite coverage, there are plans to stream content onto second screens in the build-up and during the attempt at the South Pole itself.</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The participants will also provide unique footage</a:t>
            </a:r>
            <a:r>
              <a:rPr lang="en-GB" sz="1200" dirty="0" smtClean="0">
                <a:solidFill>
                  <a:srgbClr val="FFFFFF"/>
                </a:solidFill>
                <a:latin typeface="Helvetica Neue"/>
                <a:cs typeface="Helvetica Neue"/>
              </a:rPr>
              <a:t>.</a:t>
            </a:r>
            <a:endParaRPr lang="en-GB" sz="1200" dirty="0">
              <a:solidFill>
                <a:srgbClr val="FFFFFF"/>
              </a:solidFill>
              <a:latin typeface="Helvetica Neue"/>
              <a:cs typeface="Helvetica Neue"/>
            </a:endParaRPr>
          </a:p>
          <a:p>
            <a:r>
              <a:rPr lang="en-GB" sz="1200" dirty="0">
                <a:solidFill>
                  <a:srgbClr val="FFFFFF"/>
                </a:solidFill>
                <a:latin typeface="Helvetica Neue"/>
                <a:cs typeface="Helvetica Neue"/>
              </a:rPr>
              <a:t> </a:t>
            </a:r>
          </a:p>
          <a:p>
            <a:r>
              <a:rPr lang="en-GB" sz="1200" b="1" i="1" dirty="0">
                <a:solidFill>
                  <a:srgbClr val="FFFFFF"/>
                </a:solidFill>
                <a:latin typeface="Helvetica Neue"/>
                <a:cs typeface="Helvetica Neue"/>
              </a:rPr>
              <a:t>TJ’S TRUE SOUTH will be a huge broadcast opportunity for all partners.</a:t>
            </a:r>
            <a:endParaRPr lang="en-GB" sz="1200" dirty="0">
              <a:solidFill>
                <a:srgbClr val="FFFFFF"/>
              </a:solidFill>
              <a:latin typeface="Helvetica Neue"/>
              <a:cs typeface="Helvetica Neue"/>
            </a:endParaRP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 Currently in negotiations with broadcasters</a:t>
            </a:r>
          </a:p>
          <a:p>
            <a:endParaRPr lang="en-US" sz="1200" dirty="0">
              <a:solidFill>
                <a:srgbClr val="FFFFFF"/>
              </a:solidFill>
              <a:latin typeface="Helvetica Neue"/>
              <a:cs typeface="Helvetica Neue"/>
            </a:endParaRPr>
          </a:p>
        </p:txBody>
      </p:sp>
      <p:pic>
        <p:nvPicPr>
          <p:cNvPr id="6" name="Picture 5" descr="img_23012014121228.jpeg"/>
          <p:cNvPicPr>
            <a:picLocks noChangeAspect="1"/>
          </p:cNvPicPr>
          <p:nvPr/>
        </p:nvPicPr>
        <p:blipFill>
          <a:blip r:embed="rId2">
            <a:clrChange>
              <a:clrFrom>
                <a:srgbClr val="FFFFFF"/>
              </a:clrFrom>
              <a:clrTo>
                <a:srgbClr val="FFFFFF">
                  <a:alpha val="0"/>
                </a:srgbClr>
              </a:clrTo>
            </a:clrChange>
          </a:blip>
          <a:stretch>
            <a:fillRect/>
          </a:stretch>
        </p:blipFill>
        <p:spPr>
          <a:xfrm>
            <a:off x="5603875" y="4411681"/>
            <a:ext cx="3368675" cy="1684338"/>
          </a:xfrm>
          <a:prstGeom prst="rect">
            <a:avLst/>
          </a:prstGeom>
        </p:spPr>
      </p:pic>
    </p:spTree>
    <p:extLst>
      <p:ext uri="{BB962C8B-B14F-4D97-AF65-F5344CB8AC3E}">
        <p14:creationId xmlns:p14="http://schemas.microsoft.com/office/powerpoint/2010/main" val="42432816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27166"/>
            <a:ext cx="5994400" cy="400110"/>
          </a:xfrm>
          <a:prstGeom prst="rect">
            <a:avLst/>
          </a:prstGeom>
        </p:spPr>
        <p:txBody>
          <a:bodyPr wrap="square">
            <a:spAutoFit/>
          </a:bodyPr>
          <a:lstStyle/>
          <a:p>
            <a:r>
              <a:rPr lang="en-US" sz="2000" i="0" u="none" strike="noStrike" baseline="0" dirty="0" smtClean="0">
                <a:solidFill>
                  <a:srgbClr val="FFFFFF"/>
                </a:solidFill>
                <a:latin typeface="MyriadPro-Light"/>
              </a:rPr>
              <a:t>LICENSING</a:t>
            </a:r>
            <a:endParaRPr lang="en-US" sz="2000" dirty="0">
              <a:solidFill>
                <a:srgbClr val="FFFFFF"/>
              </a:solidFill>
            </a:endParaRPr>
          </a:p>
        </p:txBody>
      </p:sp>
      <p:sp>
        <p:nvSpPr>
          <p:cNvPr id="2" name="Rectangle 1"/>
          <p:cNvSpPr/>
          <p:nvPr/>
        </p:nvSpPr>
        <p:spPr>
          <a:xfrm>
            <a:off x="12697" y="2538729"/>
            <a:ext cx="9105901" cy="1384995"/>
          </a:xfrm>
          <a:prstGeom prst="rect">
            <a:avLst/>
          </a:prstGeom>
        </p:spPr>
        <p:txBody>
          <a:bodyPr wrap="square">
            <a:spAutoFit/>
          </a:bodyPr>
          <a:lstStyle/>
          <a:p>
            <a:r>
              <a:rPr lang="en-US" sz="1200" dirty="0">
                <a:solidFill>
                  <a:srgbClr val="FFFFFF"/>
                </a:solidFill>
                <a:latin typeface="Helvetica Neue"/>
                <a:cs typeface="Helvetica Neue"/>
              </a:rPr>
              <a:t>Title Sponsor and Co-sponsors will be given first right of refusal to produce limited edition TJ’S SOUTH product and merchandise. </a:t>
            </a:r>
            <a:endParaRPr lang="en-US" sz="1200" dirty="0" smtClean="0">
              <a:solidFill>
                <a:srgbClr val="FFFFFF"/>
              </a:solidFill>
              <a:latin typeface="Helvetica Neue"/>
              <a:cs typeface="Helvetica Neue"/>
            </a:endParaRPr>
          </a:p>
          <a:p>
            <a:endParaRPr lang="en-US" sz="1200" dirty="0">
              <a:solidFill>
                <a:srgbClr val="FFFFFF"/>
              </a:solidFill>
              <a:latin typeface="Helvetica Neue"/>
              <a:cs typeface="Helvetica Neue"/>
            </a:endParaRPr>
          </a:p>
          <a:p>
            <a:r>
              <a:rPr lang="en-US" sz="1200" dirty="0" smtClean="0">
                <a:solidFill>
                  <a:srgbClr val="FFFFFF"/>
                </a:solidFill>
                <a:latin typeface="Helvetica Neue"/>
                <a:cs typeface="Helvetica Neue"/>
              </a:rPr>
              <a:t>For </a:t>
            </a:r>
            <a:r>
              <a:rPr lang="en-US" sz="1200" dirty="0">
                <a:solidFill>
                  <a:srgbClr val="FFFFFF"/>
                </a:solidFill>
                <a:latin typeface="Helvetica Neue"/>
                <a:cs typeface="Helvetica Neue"/>
              </a:rPr>
              <a:t>example: TJ’S TRUE SOUTH Beer; TJ’S TRUE SOUTH Watches; TJ’S TRUE SOUTH </a:t>
            </a:r>
            <a:r>
              <a:rPr lang="en-US" sz="1200" dirty="0" smtClean="0">
                <a:solidFill>
                  <a:srgbClr val="FFFFFF"/>
                </a:solidFill>
                <a:latin typeface="Helvetica Neue"/>
                <a:cs typeface="Helvetica Neue"/>
              </a:rPr>
              <a:t>Whisky.</a:t>
            </a:r>
            <a:endParaRPr lang="en-GB" sz="1200" dirty="0" smtClean="0">
              <a:solidFill>
                <a:srgbClr val="FFFFFF"/>
              </a:solidFill>
              <a:latin typeface="Helvetica Neue"/>
              <a:cs typeface="Helvetica Neue"/>
            </a:endParaRPr>
          </a:p>
          <a:p>
            <a:r>
              <a:rPr lang="en-GB" sz="1200" b="1" i="1" dirty="0">
                <a:solidFill>
                  <a:srgbClr val="FFFFFF"/>
                </a:solidFill>
                <a:latin typeface="Helvetica Neue"/>
                <a:cs typeface="Helvetica Neue"/>
              </a:rPr>
              <a:t> </a:t>
            </a:r>
            <a:endParaRPr lang="en-GB" sz="1200" dirty="0">
              <a:solidFill>
                <a:srgbClr val="FFFFFF"/>
              </a:solidFill>
              <a:latin typeface="Helvetica Neue"/>
              <a:cs typeface="Helvetica Neue"/>
            </a:endParaRPr>
          </a:p>
          <a:p>
            <a:r>
              <a:rPr lang="en-GB" sz="1200" b="1" i="1" dirty="0">
                <a:solidFill>
                  <a:srgbClr val="FFFFFF"/>
                </a:solidFill>
                <a:latin typeface="Helvetica Neue"/>
                <a:cs typeface="Helvetica Neue"/>
              </a:rPr>
              <a:t>These opportunities will be managed in line with TJ’S TRUE SOUTH Official Licensing </a:t>
            </a:r>
            <a:r>
              <a:rPr lang="en-GB" sz="1200" b="1" i="1" dirty="0" smtClean="0">
                <a:solidFill>
                  <a:srgbClr val="FFFFFF"/>
                </a:solidFill>
                <a:latin typeface="Helvetica Neue"/>
                <a:cs typeface="Helvetica Neue"/>
              </a:rPr>
              <a:t>Strategy.</a:t>
            </a:r>
            <a:endParaRPr lang="en-GB" sz="1200" dirty="0" smtClean="0">
              <a:solidFill>
                <a:srgbClr val="FFFFFF"/>
              </a:solidFill>
              <a:latin typeface="Helvetica Neue"/>
              <a:cs typeface="Helvetica Neue"/>
            </a:endParaRPr>
          </a:p>
          <a:p>
            <a:r>
              <a:rPr lang="en-GB" sz="1200" b="1" dirty="0">
                <a:solidFill>
                  <a:srgbClr val="FFFFFF"/>
                </a:solidFill>
                <a:latin typeface="Helvetica Neue"/>
                <a:cs typeface="Helvetica Neue"/>
              </a:rPr>
              <a:t> </a:t>
            </a:r>
            <a:endParaRPr lang="en-GB" sz="1200" dirty="0">
              <a:solidFill>
                <a:srgbClr val="FFFFFF"/>
              </a:solidFill>
              <a:latin typeface="Helvetica Neue"/>
              <a:cs typeface="Helvetica Neue"/>
            </a:endParaRPr>
          </a:p>
          <a:p>
            <a:endParaRPr lang="en-US" sz="1200" dirty="0">
              <a:solidFill>
                <a:srgbClr val="FFFFFF"/>
              </a:solidFill>
              <a:latin typeface="Helvetica Neue"/>
              <a:cs typeface="Helvetica Neue"/>
            </a:endParaRPr>
          </a:p>
        </p:txBody>
      </p:sp>
    </p:spTree>
    <p:extLst>
      <p:ext uri="{BB962C8B-B14F-4D97-AF65-F5344CB8AC3E}">
        <p14:creationId xmlns:p14="http://schemas.microsoft.com/office/powerpoint/2010/main" val="31678619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vento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3895628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5" y="1929414"/>
            <a:ext cx="5994400" cy="400110"/>
          </a:xfrm>
          <a:prstGeom prst="rect">
            <a:avLst/>
          </a:prstGeom>
        </p:spPr>
        <p:txBody>
          <a:bodyPr wrap="square">
            <a:spAutoFit/>
          </a:bodyPr>
          <a:lstStyle/>
          <a:p>
            <a:r>
              <a:rPr lang="en-US" sz="2000" i="0" u="none" strike="noStrike" baseline="0" dirty="0" smtClean="0">
                <a:solidFill>
                  <a:srgbClr val="FFFFFF"/>
                </a:solidFill>
                <a:latin typeface="MyriadPro-Light"/>
              </a:rPr>
              <a:t>BENEFITS </a:t>
            </a:r>
            <a:r>
              <a:rPr lang="mr-IN" sz="2000" i="0" u="none" strike="noStrike" baseline="0" dirty="0" smtClean="0">
                <a:solidFill>
                  <a:srgbClr val="FFFFFF"/>
                </a:solidFill>
                <a:latin typeface="MyriadPro-Light"/>
              </a:rPr>
              <a:t>–</a:t>
            </a:r>
            <a:r>
              <a:rPr lang="en-US" sz="2000" i="0" u="none" strike="noStrike" baseline="0" dirty="0" smtClean="0">
                <a:solidFill>
                  <a:srgbClr val="FFFFFF"/>
                </a:solidFill>
                <a:latin typeface="MyriadPro-Light"/>
              </a:rPr>
              <a:t> IN ANTARCTICA</a:t>
            </a:r>
            <a:endParaRPr lang="en-US" sz="2000" dirty="0">
              <a:solidFill>
                <a:srgbClr val="FFFFFF"/>
              </a:solidFill>
            </a:endParaRPr>
          </a:p>
        </p:txBody>
      </p:sp>
      <p:sp>
        <p:nvSpPr>
          <p:cNvPr id="2" name="Rectangle 1"/>
          <p:cNvSpPr/>
          <p:nvPr/>
        </p:nvSpPr>
        <p:spPr>
          <a:xfrm>
            <a:off x="31748" y="2333686"/>
            <a:ext cx="7524751" cy="3046987"/>
          </a:xfrm>
          <a:prstGeom prst="rect">
            <a:avLst/>
          </a:prstGeom>
        </p:spPr>
        <p:txBody>
          <a:bodyPr wrap="square">
            <a:spAutoFit/>
          </a:bodyPr>
          <a:lstStyle/>
          <a:p>
            <a:pPr lvl="0"/>
            <a:endParaRPr lang="en-GB" sz="1200" dirty="0" smtClean="0">
              <a:solidFill>
                <a:srgbClr val="FFFFFF"/>
              </a:solidFill>
              <a:latin typeface="Helvetica Neue"/>
              <a:cs typeface="Helvetica Neue"/>
            </a:endParaRPr>
          </a:p>
          <a:p>
            <a:r>
              <a:rPr lang="en-GB" sz="1200" b="1" dirty="0" smtClean="0">
                <a:solidFill>
                  <a:srgbClr val="FF0000"/>
                </a:solidFill>
                <a:latin typeface="Helvetica Neue"/>
                <a:cs typeface="Helvetica Neue"/>
              </a:rPr>
              <a:t>TJ’S TRUE SOUTH LIVE!</a:t>
            </a:r>
          </a:p>
          <a:p>
            <a:endParaRPr lang="en-GB" sz="1200" dirty="0" smtClean="0">
              <a:solidFill>
                <a:srgbClr val="FF0000"/>
              </a:solidFill>
              <a:latin typeface="Helvetica Neue"/>
              <a:cs typeface="Helvetica Neue"/>
            </a:endParaRPr>
          </a:p>
          <a:p>
            <a:r>
              <a:rPr lang="en-GB" sz="1200" b="1" i="1" dirty="0" smtClean="0">
                <a:solidFill>
                  <a:srgbClr val="FFFFFF"/>
                </a:solidFill>
                <a:latin typeface="Helvetica Neue"/>
                <a:cs typeface="Helvetica Neue"/>
              </a:rPr>
              <a:t>Live Journal On Location - </a:t>
            </a:r>
            <a:r>
              <a:rPr lang="en-GB" sz="1200" i="1" dirty="0" smtClean="0">
                <a:solidFill>
                  <a:srgbClr val="FFFFFF"/>
                </a:solidFill>
                <a:latin typeface="Helvetica Neue"/>
                <a:cs typeface="Helvetica Neue"/>
              </a:rPr>
              <a:t>real-time updates are available during the Expedition</a:t>
            </a:r>
          </a:p>
          <a:p>
            <a:endParaRPr lang="en-GB" sz="1200" dirty="0" smtClean="0">
              <a:solidFill>
                <a:srgbClr val="FFFFFF"/>
              </a:solidFill>
              <a:latin typeface="Helvetica Neue"/>
              <a:cs typeface="Helvetica Neue"/>
            </a:endParaRPr>
          </a:p>
          <a:p>
            <a:pPr lvl="0"/>
            <a:r>
              <a:rPr lang="en-GB" sz="1200" b="1" i="1" dirty="0" smtClean="0">
                <a:solidFill>
                  <a:srgbClr val="FFFFFF"/>
                </a:solidFill>
                <a:latin typeface="Helvetica Neue"/>
                <a:cs typeface="Helvetica Neue"/>
              </a:rPr>
              <a:t>Published Blog </a:t>
            </a:r>
            <a:r>
              <a:rPr lang="en-GB" sz="1200" i="1" dirty="0" smtClean="0">
                <a:solidFill>
                  <a:srgbClr val="FFFFFF"/>
                </a:solidFill>
                <a:latin typeface="Helvetica Neue"/>
                <a:cs typeface="Helvetica Neue"/>
              </a:rPr>
              <a:t>– regular feature updates</a:t>
            </a:r>
          </a:p>
          <a:p>
            <a:pPr lvl="0"/>
            <a:endParaRPr lang="en-GB" sz="1200" dirty="0" smtClean="0">
              <a:solidFill>
                <a:srgbClr val="FFFFFF"/>
              </a:solidFill>
              <a:latin typeface="Helvetica Neue"/>
              <a:cs typeface="Helvetica Neue"/>
            </a:endParaRPr>
          </a:p>
          <a:p>
            <a:pPr lvl="0"/>
            <a:r>
              <a:rPr lang="en-GB" sz="1200" b="1" i="1" dirty="0" smtClean="0">
                <a:solidFill>
                  <a:srgbClr val="FFFFFF"/>
                </a:solidFill>
                <a:latin typeface="Helvetica Neue"/>
                <a:cs typeface="Helvetica Neue"/>
              </a:rPr>
              <a:t>Daily News Updates </a:t>
            </a:r>
            <a:r>
              <a:rPr lang="en-GB" sz="1200" i="1" dirty="0" smtClean="0">
                <a:solidFill>
                  <a:srgbClr val="FFFFFF"/>
                </a:solidFill>
                <a:latin typeface="Helvetica Neue"/>
                <a:cs typeface="Helvetica Neue"/>
              </a:rPr>
              <a:t>– all the breaking news</a:t>
            </a:r>
          </a:p>
          <a:p>
            <a:pPr lvl="0"/>
            <a:endParaRPr lang="en-GB" sz="1200" dirty="0" smtClean="0">
              <a:solidFill>
                <a:srgbClr val="FFFFFF"/>
              </a:solidFill>
              <a:latin typeface="Helvetica Neue"/>
              <a:cs typeface="Helvetica Neue"/>
            </a:endParaRPr>
          </a:p>
          <a:p>
            <a:pPr lvl="0"/>
            <a:r>
              <a:rPr lang="en-GB" sz="1200" b="1" i="1" dirty="0" smtClean="0">
                <a:solidFill>
                  <a:srgbClr val="FFFFFF"/>
                </a:solidFill>
                <a:latin typeface="Helvetica Neue"/>
                <a:cs typeface="Helvetica Neue"/>
              </a:rPr>
              <a:t>Training Updates</a:t>
            </a:r>
            <a:r>
              <a:rPr lang="en-GB" sz="1200" i="1" dirty="0" smtClean="0">
                <a:solidFill>
                  <a:srgbClr val="FFFFFF"/>
                </a:solidFill>
                <a:latin typeface="Helvetica Neue"/>
                <a:cs typeface="Helvetica Neue"/>
              </a:rPr>
              <a:t> – pre Expedition news from our training camps</a:t>
            </a:r>
          </a:p>
          <a:p>
            <a:pPr lvl="0"/>
            <a:endParaRPr lang="en-GB" sz="1200" dirty="0" smtClean="0">
              <a:solidFill>
                <a:srgbClr val="FFFFFF"/>
              </a:solidFill>
              <a:latin typeface="Helvetica Neue"/>
              <a:cs typeface="Helvetica Neue"/>
            </a:endParaRPr>
          </a:p>
          <a:p>
            <a:pPr lvl="0"/>
            <a:r>
              <a:rPr lang="en-GB" sz="1200" b="1" i="1" dirty="0" smtClean="0">
                <a:solidFill>
                  <a:srgbClr val="FFFFFF"/>
                </a:solidFill>
                <a:latin typeface="Helvetica Neue"/>
                <a:cs typeface="Helvetica Neue"/>
              </a:rPr>
              <a:t>Active Social Media </a:t>
            </a:r>
            <a:r>
              <a:rPr lang="mr-IN" sz="1200" b="1" i="1" dirty="0" smtClean="0">
                <a:solidFill>
                  <a:srgbClr val="FFFFFF"/>
                </a:solidFill>
                <a:latin typeface="Helvetica Neue"/>
                <a:cs typeface="Helvetica Neue"/>
              </a:rPr>
              <a:t>–</a:t>
            </a:r>
            <a:r>
              <a:rPr lang="en-GB" sz="1200" b="1" i="1" dirty="0" smtClean="0">
                <a:solidFill>
                  <a:srgbClr val="FFFFFF"/>
                </a:solidFill>
                <a:latin typeface="Helvetica Neue"/>
                <a:cs typeface="Helvetica Neue"/>
              </a:rPr>
              <a:t> </a:t>
            </a:r>
            <a:r>
              <a:rPr lang="en-GB" sz="1200" i="1" dirty="0" smtClean="0">
                <a:solidFill>
                  <a:srgbClr val="FFFFFF"/>
                </a:solidFill>
                <a:latin typeface="Helvetica Neue"/>
                <a:cs typeface="Helvetica Neue"/>
              </a:rPr>
              <a:t>follow the Expedition on Twitter and Facebook</a:t>
            </a:r>
          </a:p>
          <a:p>
            <a:pPr lvl="0"/>
            <a:endParaRPr lang="en-GB" sz="1200" dirty="0" smtClean="0">
              <a:solidFill>
                <a:srgbClr val="FFFFFF"/>
              </a:solidFill>
              <a:latin typeface="Helvetica Neue"/>
              <a:cs typeface="Helvetica Neue"/>
            </a:endParaRPr>
          </a:p>
          <a:p>
            <a:pPr lvl="0"/>
            <a:r>
              <a:rPr lang="en-GB" sz="1200" b="1" i="1" dirty="0" smtClean="0">
                <a:solidFill>
                  <a:srgbClr val="FFFFFF"/>
                </a:solidFill>
                <a:latin typeface="Helvetica Neue"/>
                <a:cs typeface="Helvetica Neue"/>
              </a:rPr>
              <a:t>Expedition Filming - </a:t>
            </a:r>
            <a:r>
              <a:rPr lang="en-GB" sz="1200" i="1" dirty="0" smtClean="0">
                <a:solidFill>
                  <a:srgbClr val="FFFFFF"/>
                </a:solidFill>
                <a:latin typeface="Helvetica Neue"/>
                <a:cs typeface="Helvetica Neue"/>
              </a:rPr>
              <a:t>filming before, during &amp; after the event </a:t>
            </a:r>
          </a:p>
          <a:p>
            <a:endParaRPr lang="en-GB" sz="1200" dirty="0" smtClean="0">
              <a:solidFill>
                <a:srgbClr val="FFFFFF"/>
              </a:solidFill>
              <a:latin typeface="Helvetica Neue"/>
              <a:cs typeface="Helvetica Neue"/>
            </a:endParaRPr>
          </a:p>
          <a:p>
            <a:endParaRPr lang="en-US" sz="1200" dirty="0">
              <a:solidFill>
                <a:srgbClr val="FFFFFF"/>
              </a:solidFill>
              <a:latin typeface="Helvetica Neue"/>
              <a:cs typeface="Helvetica Neue"/>
            </a:endParaRPr>
          </a:p>
        </p:txBody>
      </p:sp>
      <p:pic>
        <p:nvPicPr>
          <p:cNvPr id="5" name="Picture 4" descr="trek2.jpg"/>
          <p:cNvPicPr>
            <a:picLocks noChangeAspect="1"/>
          </p:cNvPicPr>
          <p:nvPr/>
        </p:nvPicPr>
        <p:blipFill>
          <a:blip r:embed="rId2">
            <a:alphaModFix amt="54000"/>
          </a:blip>
          <a:stretch>
            <a:fillRect/>
          </a:stretch>
        </p:blipFill>
        <p:spPr>
          <a:xfrm>
            <a:off x="5757669" y="1997075"/>
            <a:ext cx="3386331" cy="4022725"/>
          </a:xfrm>
          <a:prstGeom prst="rect">
            <a:avLst/>
          </a:prstGeom>
        </p:spPr>
      </p:pic>
    </p:spTree>
    <p:extLst>
      <p:ext uri="{BB962C8B-B14F-4D97-AF65-F5344CB8AC3E}">
        <p14:creationId xmlns:p14="http://schemas.microsoft.com/office/powerpoint/2010/main" val="304395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75" y="1929414"/>
            <a:ext cx="5994400" cy="400110"/>
          </a:xfrm>
          <a:prstGeom prst="rect">
            <a:avLst/>
          </a:prstGeom>
        </p:spPr>
        <p:txBody>
          <a:bodyPr wrap="square">
            <a:spAutoFit/>
          </a:bodyPr>
          <a:lstStyle/>
          <a:p>
            <a:r>
              <a:rPr lang="en-US" sz="2000" i="0" u="none" strike="noStrike" baseline="0" dirty="0" smtClean="0">
                <a:solidFill>
                  <a:srgbClr val="FFFFFF"/>
                </a:solidFill>
                <a:latin typeface="MyriadPro-Light"/>
              </a:rPr>
              <a:t>BENEFITS </a:t>
            </a:r>
            <a:r>
              <a:rPr lang="mr-IN" sz="2000" i="0" u="none" strike="noStrike" baseline="0" dirty="0" smtClean="0">
                <a:solidFill>
                  <a:srgbClr val="FFFFFF"/>
                </a:solidFill>
                <a:latin typeface="MyriadPro-Light"/>
              </a:rPr>
              <a:t>–</a:t>
            </a:r>
            <a:r>
              <a:rPr lang="en-US" sz="2000" i="0" u="none" strike="noStrike" baseline="0" dirty="0" smtClean="0">
                <a:solidFill>
                  <a:srgbClr val="FFFFFF"/>
                </a:solidFill>
                <a:latin typeface="MyriadPro-Light"/>
              </a:rPr>
              <a:t> IN ANTARCTICA</a:t>
            </a:r>
            <a:endParaRPr lang="en-US" sz="2000" dirty="0">
              <a:solidFill>
                <a:srgbClr val="FFFFFF"/>
              </a:solidFill>
            </a:endParaRPr>
          </a:p>
        </p:txBody>
      </p:sp>
      <p:sp>
        <p:nvSpPr>
          <p:cNvPr id="2" name="Rectangle 1"/>
          <p:cNvSpPr/>
          <p:nvPr/>
        </p:nvSpPr>
        <p:spPr>
          <a:xfrm>
            <a:off x="31748" y="2646953"/>
            <a:ext cx="7524751" cy="2308324"/>
          </a:xfrm>
          <a:prstGeom prst="rect">
            <a:avLst/>
          </a:prstGeom>
        </p:spPr>
        <p:txBody>
          <a:bodyPr wrap="square">
            <a:spAutoFit/>
          </a:bodyPr>
          <a:lstStyle/>
          <a:p>
            <a:r>
              <a:rPr lang="en-GB" sz="1200" b="1" dirty="0" smtClean="0">
                <a:solidFill>
                  <a:srgbClr val="FF0000"/>
                </a:solidFill>
                <a:latin typeface="Helvetica Neue"/>
                <a:cs typeface="Helvetica Neue"/>
              </a:rPr>
              <a:t>PR &amp; BROADCAST COVERAGE</a:t>
            </a:r>
            <a:endParaRPr lang="en-GB" sz="1200" dirty="0" smtClean="0">
              <a:solidFill>
                <a:srgbClr val="FF0000"/>
              </a:solidFill>
              <a:latin typeface="Helvetica Neue"/>
              <a:cs typeface="Helvetica Neue"/>
            </a:endParaRPr>
          </a:p>
          <a:p>
            <a:r>
              <a:rPr lang="en-GB" sz="1200" b="1" dirty="0" smtClean="0">
                <a:solidFill>
                  <a:srgbClr val="FFFFFF"/>
                </a:solidFill>
                <a:latin typeface="Helvetica Neue"/>
                <a:cs typeface="Helvetica Neue"/>
              </a:rPr>
              <a:t> </a:t>
            </a:r>
            <a:endParaRPr lang="en-GB" sz="1200" dirty="0" smtClean="0">
              <a:solidFill>
                <a:srgbClr val="FFFFFF"/>
              </a:solidFill>
              <a:latin typeface="Helvetica Neue"/>
              <a:cs typeface="Helvetica Neue"/>
            </a:endParaRPr>
          </a:p>
          <a:p>
            <a:r>
              <a:rPr lang="en-GB" sz="1200" b="1" dirty="0" smtClean="0">
                <a:solidFill>
                  <a:srgbClr val="FF0000"/>
                </a:solidFill>
                <a:latin typeface="Helvetica Neue"/>
                <a:cs typeface="Helvetica Neue"/>
              </a:rPr>
              <a:t>SOUTH POLE FLAG</a:t>
            </a:r>
            <a:endParaRPr lang="en-GB" sz="1200" dirty="0" smtClean="0">
              <a:solidFill>
                <a:srgbClr val="FF0000"/>
              </a:solidFill>
              <a:latin typeface="Helvetica Neue"/>
              <a:cs typeface="Helvetica Neue"/>
            </a:endParaRPr>
          </a:p>
          <a:p>
            <a:pPr lvl="0"/>
            <a:endParaRPr lang="en-GB" sz="1200" i="1" dirty="0" smtClean="0">
              <a:solidFill>
                <a:srgbClr val="FFFFFF"/>
              </a:solidFill>
              <a:latin typeface="Helvetica Neue"/>
              <a:cs typeface="Helvetica Neue"/>
            </a:endParaRPr>
          </a:p>
          <a:p>
            <a:r>
              <a:rPr lang="en-GB" sz="1200" b="1" dirty="0" smtClean="0">
                <a:solidFill>
                  <a:srgbClr val="FF0000"/>
                </a:solidFill>
                <a:latin typeface="Helvetica Neue"/>
                <a:cs typeface="Helvetica Neue"/>
              </a:rPr>
              <a:t>TEAM BRANDING</a:t>
            </a:r>
          </a:p>
          <a:p>
            <a:r>
              <a:rPr lang="en-GB" sz="1200" b="1" dirty="0" smtClean="0">
                <a:solidFill>
                  <a:srgbClr val="FF0000"/>
                </a:solidFill>
                <a:latin typeface="Helvetica Neue"/>
                <a:cs typeface="Helvetica Neue"/>
              </a:rPr>
              <a:t> </a:t>
            </a:r>
          </a:p>
          <a:p>
            <a:r>
              <a:rPr lang="en-GB" sz="1200" b="1" dirty="0" smtClean="0">
                <a:solidFill>
                  <a:srgbClr val="FF0000"/>
                </a:solidFill>
                <a:latin typeface="Helvetica Neue"/>
                <a:cs typeface="Helvetica Neue"/>
              </a:rPr>
              <a:t>SUSTAINABILITY &amp; CSR</a:t>
            </a:r>
          </a:p>
          <a:p>
            <a:r>
              <a:rPr lang="en-GB" sz="1200" b="1" dirty="0" smtClean="0">
                <a:solidFill>
                  <a:srgbClr val="FF0000"/>
                </a:solidFill>
                <a:latin typeface="Helvetica Neue"/>
                <a:cs typeface="Helvetica Neue"/>
              </a:rPr>
              <a:t> </a:t>
            </a:r>
          </a:p>
          <a:p>
            <a:r>
              <a:rPr lang="en-GB" sz="1200" b="1" dirty="0" smtClean="0">
                <a:solidFill>
                  <a:srgbClr val="FF0000"/>
                </a:solidFill>
                <a:latin typeface="Helvetica Neue"/>
                <a:cs typeface="Helvetica Neue"/>
              </a:rPr>
              <a:t>TOPICS RELEVANT TO YOUR BUSINESS </a:t>
            </a:r>
            <a:r>
              <a:rPr lang="mr-IN" sz="1200" b="1" dirty="0" smtClean="0">
                <a:solidFill>
                  <a:srgbClr val="FF0000"/>
                </a:solidFill>
                <a:latin typeface="Helvetica Neue"/>
                <a:cs typeface="Helvetica Neue"/>
              </a:rPr>
              <a:t>–</a:t>
            </a:r>
            <a:r>
              <a:rPr lang="en-GB" sz="1200" b="1" dirty="0" smtClean="0">
                <a:solidFill>
                  <a:srgbClr val="FF0000"/>
                </a:solidFill>
                <a:latin typeface="Helvetica Neue"/>
                <a:cs typeface="Helvetica Neue"/>
              </a:rPr>
              <a:t> DIVERSITY / SPORTS SCIENCE </a:t>
            </a:r>
          </a:p>
          <a:p>
            <a:pPr lvl="0"/>
            <a:endParaRPr lang="en-GB" sz="1200" dirty="0" smtClean="0">
              <a:solidFill>
                <a:srgbClr val="FFFFFF"/>
              </a:solidFill>
              <a:latin typeface="Helvetica Neue"/>
              <a:cs typeface="Helvetica Neue"/>
            </a:endParaRPr>
          </a:p>
          <a:p>
            <a:endParaRPr lang="en-GB" sz="1200" dirty="0" smtClean="0">
              <a:solidFill>
                <a:srgbClr val="FFFFFF"/>
              </a:solidFill>
              <a:latin typeface="Helvetica Neue"/>
              <a:cs typeface="Helvetica Neue"/>
            </a:endParaRPr>
          </a:p>
          <a:p>
            <a:endParaRPr lang="en-US" sz="1200" dirty="0">
              <a:solidFill>
                <a:srgbClr val="FFFFFF"/>
              </a:solidFill>
              <a:latin typeface="Helvetica Neue"/>
              <a:cs typeface="Helvetica Neue"/>
            </a:endParaRPr>
          </a:p>
        </p:txBody>
      </p:sp>
      <p:pic>
        <p:nvPicPr>
          <p:cNvPr id="5" name="Picture 4" descr="trek.jpg"/>
          <p:cNvPicPr>
            <a:picLocks noChangeAspect="1"/>
          </p:cNvPicPr>
          <p:nvPr/>
        </p:nvPicPr>
        <p:blipFill>
          <a:blip r:embed="rId2">
            <a:alphaModFix amt="54000"/>
          </a:blip>
          <a:stretch>
            <a:fillRect/>
          </a:stretch>
        </p:blipFill>
        <p:spPr>
          <a:xfrm>
            <a:off x="5647101" y="1885124"/>
            <a:ext cx="3496899" cy="3914905"/>
          </a:xfrm>
          <a:prstGeom prst="rect">
            <a:avLst/>
          </a:prstGeom>
        </p:spPr>
      </p:pic>
    </p:spTree>
    <p:extLst>
      <p:ext uri="{BB962C8B-B14F-4D97-AF65-F5344CB8AC3E}">
        <p14:creationId xmlns:p14="http://schemas.microsoft.com/office/powerpoint/2010/main" val="304395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 y="1922719"/>
            <a:ext cx="5994400" cy="400110"/>
          </a:xfrm>
          <a:prstGeom prst="rect">
            <a:avLst/>
          </a:prstGeom>
        </p:spPr>
        <p:txBody>
          <a:bodyPr wrap="square">
            <a:spAutoFit/>
          </a:bodyPr>
          <a:lstStyle/>
          <a:p>
            <a:r>
              <a:rPr lang="en-US" sz="2000" i="0" u="none" strike="noStrike" baseline="0" dirty="0" smtClean="0">
                <a:solidFill>
                  <a:srgbClr val="FFFFFF"/>
                </a:solidFill>
                <a:latin typeface="MyriadPro-Light"/>
              </a:rPr>
              <a:t>BENEFITS </a:t>
            </a:r>
            <a:r>
              <a:rPr lang="mr-IN" sz="2000" i="0" u="none" strike="noStrike" baseline="0" dirty="0" smtClean="0">
                <a:solidFill>
                  <a:srgbClr val="FFFFFF"/>
                </a:solidFill>
                <a:latin typeface="MyriadPro-Light"/>
              </a:rPr>
              <a:t>–</a:t>
            </a:r>
            <a:r>
              <a:rPr lang="en-US" sz="2000" i="0" u="none" strike="noStrike" baseline="0" dirty="0" smtClean="0">
                <a:solidFill>
                  <a:srgbClr val="FFFFFF"/>
                </a:solidFill>
                <a:latin typeface="MyriadPro-Light"/>
              </a:rPr>
              <a:t> PRE &amp; POST ANTARCTICA</a:t>
            </a:r>
            <a:endParaRPr lang="en-US" sz="2000" dirty="0">
              <a:solidFill>
                <a:srgbClr val="FFFFFF"/>
              </a:solidFill>
            </a:endParaRPr>
          </a:p>
        </p:txBody>
      </p:sp>
      <p:sp>
        <p:nvSpPr>
          <p:cNvPr id="2" name="Rectangle 1"/>
          <p:cNvSpPr/>
          <p:nvPr/>
        </p:nvSpPr>
        <p:spPr>
          <a:xfrm>
            <a:off x="28574" y="2653038"/>
            <a:ext cx="5978526" cy="3600985"/>
          </a:xfrm>
          <a:prstGeom prst="rect">
            <a:avLst/>
          </a:prstGeom>
        </p:spPr>
        <p:txBody>
          <a:bodyPr wrap="square">
            <a:spAutoFit/>
          </a:bodyPr>
          <a:lstStyle/>
          <a:p>
            <a:r>
              <a:rPr lang="en-GB" sz="1200" b="1" dirty="0" smtClean="0">
                <a:solidFill>
                  <a:srgbClr val="FF0000"/>
                </a:solidFill>
                <a:latin typeface="Helvetica Neue"/>
                <a:cs typeface="Helvetica Neue"/>
              </a:rPr>
              <a:t>PROMOTIONAL MATERIALS</a:t>
            </a:r>
          </a:p>
          <a:p>
            <a:r>
              <a:rPr lang="en-GB" sz="1200" b="1" dirty="0" smtClean="0">
                <a:solidFill>
                  <a:srgbClr val="FF0000"/>
                </a:solidFill>
                <a:latin typeface="Helvetica Neue"/>
                <a:cs typeface="Helvetica Neue"/>
              </a:rPr>
              <a:t> </a:t>
            </a:r>
          </a:p>
          <a:p>
            <a:r>
              <a:rPr lang="en-GB" sz="1200" b="1" dirty="0" smtClean="0">
                <a:solidFill>
                  <a:srgbClr val="FF0000"/>
                </a:solidFill>
                <a:latin typeface="Helvetica Neue"/>
                <a:cs typeface="Helvetica Neue"/>
              </a:rPr>
              <a:t>SPECIAL EVENTS – HOSPITALITY &amp; NETWORKING </a:t>
            </a:r>
          </a:p>
          <a:p>
            <a:r>
              <a:rPr lang="en-GB" sz="1200" b="1" dirty="0" smtClean="0">
                <a:solidFill>
                  <a:srgbClr val="FF0000"/>
                </a:solidFill>
                <a:latin typeface="Helvetica Neue"/>
                <a:cs typeface="Helvetica Neue"/>
              </a:rPr>
              <a:t> </a:t>
            </a:r>
          </a:p>
          <a:p>
            <a:r>
              <a:rPr lang="en-GB" sz="1200" b="1" dirty="0" smtClean="0">
                <a:solidFill>
                  <a:srgbClr val="FF0000"/>
                </a:solidFill>
                <a:latin typeface="Helvetica Neue"/>
                <a:cs typeface="Helvetica Neue"/>
              </a:rPr>
              <a:t>ATHLETE RIGHTS</a:t>
            </a:r>
          </a:p>
          <a:p>
            <a:endParaRPr lang="en-GB" sz="1200" b="1" dirty="0" smtClean="0">
              <a:solidFill>
                <a:srgbClr val="FF0000"/>
              </a:solidFill>
              <a:latin typeface="Helvetica Neue"/>
              <a:cs typeface="Helvetica Neue"/>
            </a:endParaRPr>
          </a:p>
          <a:p>
            <a:r>
              <a:rPr lang="en-GB" sz="1200" b="1" dirty="0" smtClean="0">
                <a:solidFill>
                  <a:srgbClr val="FF0000"/>
                </a:solidFill>
                <a:latin typeface="Helvetica Neue"/>
                <a:cs typeface="Helvetica Neue"/>
              </a:rPr>
              <a:t>TJ’S TRUE SOUTH TRAINING</a:t>
            </a:r>
          </a:p>
          <a:p>
            <a:endParaRPr lang="en-GB" sz="1200" b="1" dirty="0" smtClean="0">
              <a:solidFill>
                <a:srgbClr val="FF0000"/>
              </a:solidFill>
              <a:latin typeface="Helvetica Neue"/>
              <a:cs typeface="Helvetica Neue"/>
            </a:endParaRPr>
          </a:p>
          <a:p>
            <a:r>
              <a:rPr lang="en-GB" sz="1200" b="1" dirty="0" smtClean="0">
                <a:solidFill>
                  <a:srgbClr val="FF0000"/>
                </a:solidFill>
                <a:latin typeface="Helvetica Neue"/>
                <a:cs typeface="Helvetica Neue"/>
              </a:rPr>
              <a:t>LEADERSHIP &amp; TEAM BUILDING SEMINARS</a:t>
            </a:r>
          </a:p>
          <a:p>
            <a:r>
              <a:rPr lang="en-GB" sz="1200" b="1" dirty="0" smtClean="0">
                <a:solidFill>
                  <a:srgbClr val="FF0000"/>
                </a:solidFill>
                <a:latin typeface="Helvetica Neue"/>
                <a:cs typeface="Helvetica Neue"/>
              </a:rPr>
              <a:t> </a:t>
            </a:r>
          </a:p>
          <a:p>
            <a:r>
              <a:rPr lang="en-GB" sz="1200" b="1" dirty="0" smtClean="0">
                <a:solidFill>
                  <a:srgbClr val="FF0000"/>
                </a:solidFill>
                <a:latin typeface="Helvetica Neue"/>
                <a:cs typeface="Helvetica Neue"/>
              </a:rPr>
              <a:t>DATA CAPTURE</a:t>
            </a:r>
          </a:p>
          <a:p>
            <a:r>
              <a:rPr lang="en-GB" sz="1200" b="1" dirty="0" smtClean="0">
                <a:solidFill>
                  <a:srgbClr val="FF0000"/>
                </a:solidFill>
                <a:latin typeface="Helvetica Neue"/>
                <a:cs typeface="Helvetica Neue"/>
              </a:rPr>
              <a:t> </a:t>
            </a:r>
          </a:p>
          <a:p>
            <a:r>
              <a:rPr lang="en-GB" sz="1200" b="1" dirty="0" smtClean="0">
                <a:solidFill>
                  <a:srgbClr val="FF0000"/>
                </a:solidFill>
                <a:latin typeface="Helvetica Neue"/>
                <a:cs typeface="Helvetica Neue"/>
              </a:rPr>
              <a:t>EDUCATION PROGRAMME</a:t>
            </a:r>
          </a:p>
          <a:p>
            <a:r>
              <a:rPr lang="en-GB" sz="1200" b="1" dirty="0" smtClean="0">
                <a:solidFill>
                  <a:srgbClr val="FF0000"/>
                </a:solidFill>
                <a:latin typeface="Helvetica Neue"/>
                <a:cs typeface="Helvetica Neue"/>
              </a:rPr>
              <a:t> </a:t>
            </a:r>
          </a:p>
          <a:p>
            <a:r>
              <a:rPr lang="en-GB" sz="1200" b="1" dirty="0" smtClean="0">
                <a:solidFill>
                  <a:srgbClr val="FF0000"/>
                </a:solidFill>
                <a:latin typeface="Helvetica Neue"/>
                <a:cs typeface="Helvetica Neue"/>
              </a:rPr>
              <a:t>MERCHANDISING &amp; LICENSING RIGHTS</a:t>
            </a:r>
          </a:p>
          <a:p>
            <a:endParaRPr lang="en-US" sz="1200" dirty="0" smtClean="0">
              <a:solidFill>
                <a:srgbClr val="FFFFFF"/>
              </a:solidFill>
              <a:latin typeface="Myriad Pro"/>
              <a:cs typeface="Myriad Pro"/>
            </a:endParaRPr>
          </a:p>
          <a:p>
            <a:endParaRPr lang="en-GB" sz="1200" b="1" i="1" dirty="0" smtClean="0">
              <a:solidFill>
                <a:srgbClr val="FFFFFF"/>
              </a:solidFill>
            </a:endParaRPr>
          </a:p>
          <a:p>
            <a:endParaRPr lang="en-GB" sz="1200" dirty="0" smtClean="0">
              <a:solidFill>
                <a:srgbClr val="FFFFFF"/>
              </a:solidFill>
            </a:endParaRPr>
          </a:p>
          <a:p>
            <a:r>
              <a:rPr lang="en-GB" sz="1200" b="1" i="1" dirty="0">
                <a:solidFill>
                  <a:srgbClr val="FFFFFF"/>
                </a:solidFill>
              </a:rPr>
              <a:t> </a:t>
            </a:r>
            <a:endParaRPr lang="en-US" sz="1200" dirty="0">
              <a:solidFill>
                <a:srgbClr val="FFFFFF"/>
              </a:solidFill>
              <a:latin typeface="Myriad Pro"/>
              <a:cs typeface="Myriad Pro"/>
            </a:endParaRPr>
          </a:p>
        </p:txBody>
      </p:sp>
      <p:pic>
        <p:nvPicPr>
          <p:cNvPr id="5" name="Picture 4" descr="TrueSouth-Challenge-BootCamp.jpg"/>
          <p:cNvPicPr>
            <a:picLocks noChangeAspect="1"/>
          </p:cNvPicPr>
          <p:nvPr/>
        </p:nvPicPr>
        <p:blipFill>
          <a:blip r:embed="rId2">
            <a:alphaModFix amt="66000"/>
          </a:blip>
          <a:stretch>
            <a:fillRect/>
          </a:stretch>
        </p:blipFill>
        <p:spPr>
          <a:xfrm>
            <a:off x="3924300" y="2424429"/>
            <a:ext cx="5219699" cy="3479800"/>
          </a:xfrm>
          <a:prstGeom prst="rect">
            <a:avLst/>
          </a:prstGeom>
        </p:spPr>
      </p:pic>
    </p:spTree>
    <p:extLst>
      <p:ext uri="{BB962C8B-B14F-4D97-AF65-F5344CB8AC3E}">
        <p14:creationId xmlns:p14="http://schemas.microsoft.com/office/powerpoint/2010/main" val="28845349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975" y="2594300"/>
            <a:ext cx="3462168" cy="4524314"/>
          </a:xfrm>
          <a:prstGeom prst="rect">
            <a:avLst/>
          </a:prstGeom>
        </p:spPr>
        <p:txBody>
          <a:bodyPr wrap="square">
            <a:spAutoFit/>
          </a:bodyPr>
          <a:lstStyle/>
          <a:p>
            <a:r>
              <a:rPr lang="en-GB" sz="1200" dirty="0">
                <a:solidFill>
                  <a:srgbClr val="FFFFFF"/>
                </a:solidFill>
                <a:latin typeface="Helvetica Neue"/>
                <a:cs typeface="Helvetica Neue"/>
              </a:rPr>
              <a:t>In November 2018, the most ambitious Thai polar expedition of all time will attempt the first ever on foot crossing from the edge of Antarctica to the South Pole – TJ’s TRUE </a:t>
            </a:r>
            <a:r>
              <a:rPr lang="en-GB" sz="1200" dirty="0" smtClean="0">
                <a:solidFill>
                  <a:srgbClr val="FFFFFF"/>
                </a:solidFill>
                <a:latin typeface="Helvetica Neue"/>
                <a:cs typeface="Helvetica Neue"/>
              </a:rPr>
              <a:t>SOUTH.</a:t>
            </a:r>
          </a:p>
          <a:p>
            <a:r>
              <a:rPr lang="en-GB" sz="1200" dirty="0">
                <a:solidFill>
                  <a:srgbClr val="FFFFFF"/>
                </a:solidFill>
                <a:latin typeface="Helvetica Neue"/>
                <a:cs typeface="Helvetica Neue"/>
              </a:rPr>
              <a:t> </a:t>
            </a:r>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Opening </a:t>
            </a:r>
            <a:r>
              <a:rPr lang="en-GB" sz="1200" dirty="0">
                <a:solidFill>
                  <a:srgbClr val="FFFFFF"/>
                </a:solidFill>
                <a:latin typeface="Helvetica Neue"/>
                <a:cs typeface="Helvetica Neue"/>
              </a:rPr>
              <a:t>a new chapter in </a:t>
            </a:r>
            <a:r>
              <a:rPr lang="en-GB" sz="1200" dirty="0" smtClean="0">
                <a:solidFill>
                  <a:srgbClr val="FFFFFF"/>
                </a:solidFill>
                <a:latin typeface="Helvetica Neue"/>
                <a:cs typeface="Helvetica Neue"/>
              </a:rPr>
              <a:t>Thai </a:t>
            </a:r>
            <a:r>
              <a:rPr lang="en-GB" sz="1200" dirty="0">
                <a:solidFill>
                  <a:srgbClr val="FFFFFF"/>
                </a:solidFill>
                <a:latin typeface="Helvetica Neue"/>
                <a:cs typeface="Helvetica Neue"/>
              </a:rPr>
              <a:t>history with the expeditionary team of ten Thai nationals planting the Thai flag at the South </a:t>
            </a:r>
            <a:r>
              <a:rPr lang="en-GB" sz="1200" dirty="0" smtClean="0">
                <a:solidFill>
                  <a:srgbClr val="FFFFFF"/>
                </a:solidFill>
                <a:latin typeface="Helvetica Neue"/>
                <a:cs typeface="Helvetica Neue"/>
              </a:rPr>
              <a:t>Pole. </a:t>
            </a:r>
            <a:endParaRPr lang="en-GB" sz="1200" dirty="0">
              <a:solidFill>
                <a:srgbClr val="FFFFFF"/>
              </a:solidFill>
              <a:latin typeface="Helvetica Neue"/>
              <a:cs typeface="Helvetica Neue"/>
            </a:endParaRP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The 45-day, </a:t>
            </a:r>
            <a:r>
              <a:rPr lang="is-IS" sz="1200" dirty="0" smtClean="0">
                <a:solidFill>
                  <a:srgbClr val="FFFFFF"/>
                </a:solidFill>
                <a:latin typeface="Helvetica Neue"/>
                <a:cs typeface="Helvetica Neue"/>
              </a:rPr>
              <a:t>1200</a:t>
            </a:r>
            <a:r>
              <a:rPr lang="en-GB" sz="1200" dirty="0" smtClean="0">
                <a:solidFill>
                  <a:srgbClr val="FFFFFF"/>
                </a:solidFill>
                <a:latin typeface="Helvetica Neue"/>
                <a:cs typeface="Helvetica Neue"/>
              </a:rPr>
              <a:t> </a:t>
            </a:r>
            <a:r>
              <a:rPr lang="en-GB" sz="1200" dirty="0">
                <a:solidFill>
                  <a:srgbClr val="FFFFFF"/>
                </a:solidFill>
                <a:latin typeface="Helvetica Neue"/>
                <a:cs typeface="Helvetica Neue"/>
              </a:rPr>
              <a:t>kilometre adventure in temperatures reaching under -50°C is led by Mr. Ake - Thanathorn Juangroongruangkit (TJ</a:t>
            </a:r>
            <a:r>
              <a:rPr lang="en-GB" sz="1200" dirty="0" smtClean="0">
                <a:solidFill>
                  <a:srgbClr val="FFFFFF"/>
                </a:solidFill>
                <a:latin typeface="Helvetica Neue"/>
                <a:cs typeface="Helvetica Neue"/>
              </a:rPr>
              <a:t>). </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TJ  </a:t>
            </a:r>
            <a:r>
              <a:rPr lang="en-GB" sz="1200" dirty="0">
                <a:solidFill>
                  <a:srgbClr val="FFFFFF"/>
                </a:solidFill>
                <a:latin typeface="Helvetica Neue"/>
                <a:cs typeface="Helvetica Neue"/>
              </a:rPr>
              <a:t>is seeking nine others to join his group of ten on this great </a:t>
            </a:r>
            <a:r>
              <a:rPr lang="en-GB" sz="1200" dirty="0" smtClean="0">
                <a:solidFill>
                  <a:srgbClr val="FFFFFF"/>
                </a:solidFill>
                <a:latin typeface="Helvetica Neue"/>
                <a:cs typeface="Helvetica Neue"/>
              </a:rPr>
              <a:t>journey. </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A route that </a:t>
            </a:r>
            <a:r>
              <a:rPr lang="en-GB" sz="1200" dirty="0">
                <a:solidFill>
                  <a:srgbClr val="FFFFFF"/>
                </a:solidFill>
                <a:latin typeface="Helvetica Neue"/>
                <a:cs typeface="Helvetica Neue"/>
              </a:rPr>
              <a:t>has only been completed by a mere 19 countries</a:t>
            </a:r>
            <a:r>
              <a:rPr lang="en-GB" sz="1200" dirty="0" smtClean="0">
                <a:solidFill>
                  <a:srgbClr val="FFFFFF"/>
                </a:solidFill>
                <a:latin typeface="Helvetica Neue"/>
                <a:cs typeface="Helvetica Neue"/>
              </a:rPr>
              <a:t>! </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The team will camp, eat and live on the ice.</a:t>
            </a:r>
          </a:p>
          <a:p>
            <a:endParaRPr lang="en-GB" sz="1200" dirty="0" smtClean="0">
              <a:solidFill>
                <a:srgbClr val="FFFFFF"/>
              </a:solidFill>
              <a:latin typeface="Helvetica Neue"/>
              <a:cs typeface="Helvetica Neue"/>
            </a:endParaRPr>
          </a:p>
          <a:p>
            <a:r>
              <a:rPr lang="en-GB" sz="1200" dirty="0">
                <a:solidFill>
                  <a:srgbClr val="FFFFFF"/>
                </a:solidFill>
                <a:latin typeface="Helvetica Neue"/>
                <a:cs typeface="Helvetica Neue"/>
              </a:rPr>
              <a:t> </a:t>
            </a:r>
          </a:p>
          <a:p>
            <a:endParaRPr lang="en-US" sz="1200" u="none" strike="noStrike" baseline="0" dirty="0" smtClean="0">
              <a:solidFill>
                <a:srgbClr val="FFFFFF"/>
              </a:solidFill>
              <a:latin typeface="Helvetica Neue"/>
              <a:cs typeface="Helvetica Neue"/>
            </a:endParaRPr>
          </a:p>
        </p:txBody>
      </p:sp>
      <p:pic>
        <p:nvPicPr>
          <p:cNvPr id="5" name="Picture 4" descr="mapflag2.jp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11401" y="1481607"/>
            <a:ext cx="7198348" cy="5693893"/>
          </a:xfrm>
          <a:prstGeom prst="rect">
            <a:avLst/>
          </a:prstGeom>
        </p:spPr>
      </p:pic>
      <p:sp>
        <p:nvSpPr>
          <p:cNvPr id="4" name="Rectangle 3"/>
          <p:cNvSpPr/>
          <p:nvPr/>
        </p:nvSpPr>
        <p:spPr>
          <a:xfrm>
            <a:off x="0" y="1940920"/>
            <a:ext cx="4965700" cy="400110"/>
          </a:xfrm>
          <a:prstGeom prst="rect">
            <a:avLst/>
          </a:prstGeom>
        </p:spPr>
        <p:txBody>
          <a:bodyPr wrap="square">
            <a:spAutoFit/>
          </a:bodyPr>
          <a:lstStyle/>
          <a:p>
            <a:r>
              <a:rPr lang="en-US" sz="2000" dirty="0" smtClean="0">
                <a:solidFill>
                  <a:srgbClr val="FFFFFF"/>
                </a:solidFill>
                <a:latin typeface="MyriadPro-Light"/>
              </a:rPr>
              <a:t>INTRODUCING</a:t>
            </a:r>
            <a:endParaRPr lang="en-US" sz="2000" dirty="0">
              <a:solidFill>
                <a:srgbClr val="FFFFFF"/>
              </a:solidFill>
            </a:endParaRPr>
          </a:p>
        </p:txBody>
      </p:sp>
    </p:spTree>
    <p:extLst>
      <p:ext uri="{BB962C8B-B14F-4D97-AF65-F5344CB8AC3E}">
        <p14:creationId xmlns:p14="http://schemas.microsoft.com/office/powerpoint/2010/main" val="39443928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 y="1939865"/>
            <a:ext cx="1993900" cy="400110"/>
          </a:xfrm>
          <a:prstGeom prst="rect">
            <a:avLst/>
          </a:prstGeom>
        </p:spPr>
        <p:txBody>
          <a:bodyPr wrap="square">
            <a:spAutoFit/>
          </a:bodyPr>
          <a:lstStyle/>
          <a:p>
            <a:r>
              <a:rPr lang="en-US" sz="2000" i="0" u="none" strike="noStrike" baseline="0" dirty="0" smtClean="0">
                <a:solidFill>
                  <a:schemeClr val="bg1"/>
                </a:solidFill>
                <a:latin typeface="MyriadPro-Light"/>
              </a:rPr>
              <a:t>CONTACT</a:t>
            </a:r>
            <a:endParaRPr lang="en-US" sz="2000" dirty="0">
              <a:solidFill>
                <a:schemeClr val="bg1"/>
              </a:solidFill>
            </a:endParaRPr>
          </a:p>
        </p:txBody>
      </p:sp>
      <p:sp>
        <p:nvSpPr>
          <p:cNvPr id="2" name="Rectangle 1"/>
          <p:cNvSpPr/>
          <p:nvPr/>
        </p:nvSpPr>
        <p:spPr>
          <a:xfrm>
            <a:off x="28575" y="2637803"/>
            <a:ext cx="4483100" cy="3431709"/>
          </a:xfrm>
          <a:prstGeom prst="rect">
            <a:avLst/>
          </a:prstGeom>
        </p:spPr>
        <p:txBody>
          <a:bodyPr wrap="square">
            <a:spAutoFit/>
          </a:bodyPr>
          <a:lstStyle/>
          <a:p>
            <a:r>
              <a:rPr lang="en-US" sz="1600" b="1" i="0" u="none" strike="noStrike" baseline="0" dirty="0" smtClean="0">
                <a:solidFill>
                  <a:srgbClr val="FF0000"/>
                </a:solidFill>
                <a:latin typeface="Helvetica Neue"/>
                <a:cs typeface="Helvetica Neue"/>
              </a:rPr>
              <a:t>PAUL POOLE (SOUTH EAST ASIA) CO., LTD.</a:t>
            </a:r>
            <a:endParaRPr lang="en-US" sz="1100" b="1" dirty="0">
              <a:solidFill>
                <a:schemeClr val="bg1"/>
              </a:solidFill>
              <a:latin typeface="Helvetica Neue"/>
              <a:cs typeface="Helvetica Neue"/>
            </a:endParaRPr>
          </a:p>
          <a:p>
            <a:endParaRPr lang="en-US" sz="1100" b="1" i="0" u="none" strike="noStrike" baseline="0" dirty="0" smtClean="0">
              <a:solidFill>
                <a:schemeClr val="bg1"/>
              </a:solidFill>
              <a:latin typeface="Helvetica Neue"/>
              <a:cs typeface="Helvetica Neue"/>
            </a:endParaRPr>
          </a:p>
          <a:p>
            <a:r>
              <a:rPr lang="en-US" sz="1000" b="0" i="0" u="none" strike="noStrike" baseline="0" dirty="0" smtClean="0">
                <a:solidFill>
                  <a:schemeClr val="bg1"/>
                </a:solidFill>
                <a:latin typeface="Helvetica Neue"/>
                <a:cs typeface="Helvetica Neue"/>
              </a:rPr>
              <a:t>198 Tanou Road</a:t>
            </a:r>
          </a:p>
          <a:p>
            <a:r>
              <a:rPr lang="en-US" sz="1000" b="0" i="0" u="none" strike="noStrike" baseline="0" dirty="0" smtClean="0">
                <a:solidFill>
                  <a:schemeClr val="bg1"/>
                </a:solidFill>
                <a:latin typeface="Helvetica Neue"/>
                <a:cs typeface="Helvetica Neue"/>
              </a:rPr>
              <a:t>Bovernives</a:t>
            </a:r>
          </a:p>
          <a:p>
            <a:r>
              <a:rPr lang="en-US" sz="1000" b="0" i="0" u="none" strike="noStrike" baseline="0" dirty="0" smtClean="0">
                <a:solidFill>
                  <a:schemeClr val="bg1"/>
                </a:solidFill>
                <a:latin typeface="Helvetica Neue"/>
                <a:cs typeface="Helvetica Neue"/>
              </a:rPr>
              <a:t>Pranakorn</a:t>
            </a:r>
          </a:p>
          <a:p>
            <a:r>
              <a:rPr lang="fi-FI" sz="1000" b="0" i="0" u="none" strike="noStrike" baseline="0" dirty="0" smtClean="0">
                <a:solidFill>
                  <a:schemeClr val="bg1"/>
                </a:solidFill>
                <a:latin typeface="Helvetica Neue"/>
                <a:cs typeface="Helvetica Neue"/>
              </a:rPr>
              <a:t>Bangkok 10200</a:t>
            </a:r>
          </a:p>
          <a:p>
            <a:r>
              <a:rPr lang="fi-FI" sz="1000" b="0" i="0" u="none" strike="noStrike" baseline="0" dirty="0" smtClean="0">
                <a:solidFill>
                  <a:schemeClr val="bg1"/>
                </a:solidFill>
                <a:latin typeface="Helvetica Neue"/>
                <a:cs typeface="Helvetica Neue"/>
              </a:rPr>
              <a:t>Thailand</a:t>
            </a:r>
          </a:p>
          <a:p>
            <a:r>
              <a:rPr lang="is-IS" sz="1000" b="0" i="0" u="none" strike="noStrike" baseline="0" dirty="0" smtClean="0">
                <a:solidFill>
                  <a:schemeClr val="bg1"/>
                </a:solidFill>
                <a:latin typeface="Helvetica Neue"/>
                <a:cs typeface="Helvetica Neue"/>
              </a:rPr>
              <a:t>Tel./Fax: +66 2622 0605 - 7</a:t>
            </a:r>
          </a:p>
          <a:p>
            <a:r>
              <a:rPr lang="en-US" sz="1000" b="0" i="0" strike="noStrike" baseline="0" dirty="0" smtClean="0">
                <a:solidFill>
                  <a:schemeClr val="bg1"/>
                </a:solidFill>
                <a:latin typeface="Helvetica Neue"/>
                <a:cs typeface="Helvetica Neue"/>
              </a:rPr>
              <a:t>www.paulpoole.co.th</a:t>
            </a:r>
            <a:r>
              <a:rPr lang="en-US" sz="1000" b="0" i="0" strike="noStrike" baseline="0" dirty="0" smtClean="0">
                <a:solidFill>
                  <a:schemeClr val="bg1"/>
                </a:solidFill>
                <a:latin typeface="Helvetica Neue"/>
                <a:cs typeface="Helvetica Neue"/>
              </a:rPr>
              <a:t>/</a:t>
            </a:r>
            <a:r>
              <a:rPr lang="en-US" sz="1000" b="0" i="0" strike="noStrike" baseline="0" dirty="0" smtClean="0">
                <a:solidFill>
                  <a:schemeClr val="bg1"/>
                </a:solidFill>
                <a:latin typeface="Helvetica Neue"/>
                <a:cs typeface="Helvetica Neue"/>
              </a:rPr>
              <a:t>truesouth</a:t>
            </a:r>
            <a:r>
              <a:rPr lang="en-US" sz="1000" b="0" i="0" strike="noStrike" baseline="0" dirty="0" smtClean="0">
                <a:solidFill>
                  <a:schemeClr val="bg1"/>
                </a:solidFill>
                <a:latin typeface="Helvetica Neue"/>
                <a:cs typeface="Helvetica Neue"/>
              </a:rPr>
              <a:t> </a:t>
            </a:r>
          </a:p>
          <a:p>
            <a:endParaRPr lang="en-US" sz="1000" b="0" i="0" u="none" strike="noStrike" baseline="0" dirty="0" smtClean="0">
              <a:solidFill>
                <a:schemeClr val="bg1"/>
              </a:solidFill>
              <a:latin typeface="Helvetica Neue"/>
              <a:cs typeface="Helvetica Neue"/>
            </a:endParaRPr>
          </a:p>
          <a:p>
            <a:r>
              <a:rPr lang="en-US" sz="1000" b="1" i="0" u="none" strike="noStrike" baseline="0" dirty="0" smtClean="0">
                <a:solidFill>
                  <a:schemeClr val="bg1"/>
                </a:solidFill>
                <a:latin typeface="Helvetica Neue"/>
                <a:cs typeface="Helvetica Neue"/>
              </a:rPr>
              <a:t>PAUL POOLE </a:t>
            </a:r>
            <a:endParaRPr lang="en-US" sz="1000" b="1" dirty="0">
              <a:solidFill>
                <a:schemeClr val="bg1"/>
              </a:solidFill>
              <a:latin typeface="Helvetica Neue"/>
              <a:cs typeface="Helvetica Neue"/>
            </a:endParaRPr>
          </a:p>
          <a:p>
            <a:r>
              <a:rPr lang="en-US" sz="1000" b="1" i="0" u="none" strike="noStrike" baseline="0" dirty="0" smtClean="0">
                <a:solidFill>
                  <a:schemeClr val="bg1"/>
                </a:solidFill>
                <a:latin typeface="Helvetica Neue"/>
                <a:cs typeface="Helvetica Neue"/>
              </a:rPr>
              <a:t>MANAGING DIRECTOR</a:t>
            </a:r>
            <a:r>
              <a:rPr lang="en-US" sz="1000" b="1" i="0" u="none" strike="noStrike" dirty="0" smtClean="0">
                <a:solidFill>
                  <a:schemeClr val="bg1"/>
                </a:solidFill>
                <a:latin typeface="Helvetica Neue"/>
                <a:cs typeface="Helvetica Neue"/>
              </a:rPr>
              <a:t> </a:t>
            </a:r>
          </a:p>
          <a:p>
            <a:r>
              <a:rPr lang="en-US" sz="1000" b="1" i="0" u="none" strike="noStrike" baseline="0" dirty="0" smtClean="0">
                <a:solidFill>
                  <a:schemeClr val="bg1"/>
                </a:solidFill>
                <a:latin typeface="Helvetica Neue"/>
                <a:cs typeface="Helvetica Neue"/>
              </a:rPr>
              <a:t>(ENGLISH SPEAKING)</a:t>
            </a:r>
          </a:p>
          <a:p>
            <a:r>
              <a:rPr lang="en-US" sz="1000" b="0" i="0" u="none" strike="noStrike" baseline="0" dirty="0" smtClean="0">
                <a:solidFill>
                  <a:schemeClr val="bg1"/>
                </a:solidFill>
                <a:latin typeface="Helvetica Neue"/>
                <a:cs typeface="Helvetica Neue"/>
              </a:rPr>
              <a:t>Email: paul@paulpoole.co.th</a:t>
            </a:r>
          </a:p>
          <a:p>
            <a:r>
              <a:rPr lang="pt-BR" sz="1000" b="0" i="0" u="none" strike="noStrike" baseline="0" dirty="0" smtClean="0">
                <a:solidFill>
                  <a:schemeClr val="bg1"/>
                </a:solidFill>
                <a:latin typeface="Helvetica Neue"/>
                <a:cs typeface="Helvetica Neue"/>
              </a:rPr>
              <a:t>Tel. +66 8 6563 3196</a:t>
            </a:r>
          </a:p>
          <a:p>
            <a:endParaRPr lang="pt-BR" sz="1000" b="0" i="0" u="none" strike="noStrike" baseline="0" dirty="0" smtClean="0">
              <a:solidFill>
                <a:schemeClr val="bg1"/>
              </a:solidFill>
              <a:latin typeface="Helvetica Neue"/>
              <a:cs typeface="Helvetica Neue"/>
            </a:endParaRPr>
          </a:p>
          <a:p>
            <a:r>
              <a:rPr lang="pt-BR" sz="1000" b="1" i="0" u="none" strike="noStrike" baseline="0" dirty="0" smtClean="0">
                <a:solidFill>
                  <a:schemeClr val="bg1"/>
                </a:solidFill>
                <a:latin typeface="Helvetica Neue"/>
                <a:cs typeface="Helvetica Neue"/>
              </a:rPr>
              <a:t>UDOMPORN PHANJINDAWAN </a:t>
            </a:r>
          </a:p>
          <a:p>
            <a:r>
              <a:rPr lang="pt-BR" sz="1000" b="1" i="0" u="none" strike="noStrike" baseline="0" dirty="0" smtClean="0">
                <a:solidFill>
                  <a:schemeClr val="bg1"/>
                </a:solidFill>
                <a:latin typeface="Helvetica Neue"/>
                <a:cs typeface="Helvetica Neue"/>
              </a:rPr>
              <a:t>PERSONAL ASSISTANT</a:t>
            </a:r>
          </a:p>
          <a:p>
            <a:r>
              <a:rPr lang="pt-BR" sz="1000" b="1" i="0" u="none" strike="noStrike" baseline="0" dirty="0" smtClean="0">
                <a:solidFill>
                  <a:schemeClr val="bg1"/>
                </a:solidFill>
                <a:latin typeface="Helvetica Neue"/>
                <a:cs typeface="Helvetica Neue"/>
              </a:rPr>
              <a:t>(THAI/ENGLISH SPEAKING)</a:t>
            </a:r>
          </a:p>
          <a:p>
            <a:r>
              <a:rPr lang="pt-BR" sz="1000" b="0" i="0" u="none" strike="noStrike" baseline="0" dirty="0" smtClean="0">
                <a:solidFill>
                  <a:schemeClr val="bg1"/>
                </a:solidFill>
                <a:latin typeface="Helvetica Neue"/>
                <a:cs typeface="Helvetica Neue"/>
              </a:rPr>
              <a:t>Email: udomporn@paulpoole.co.th</a:t>
            </a:r>
          </a:p>
          <a:p>
            <a:r>
              <a:rPr lang="pt-BR" sz="1000" b="0" i="0" u="none" strike="noStrike" baseline="0" dirty="0" smtClean="0">
                <a:solidFill>
                  <a:schemeClr val="bg1"/>
                </a:solidFill>
                <a:latin typeface="Helvetica Neue"/>
                <a:cs typeface="Helvetica Neue"/>
              </a:rPr>
              <a:t>Tel. +66 8 6382 9949</a:t>
            </a:r>
          </a:p>
        </p:txBody>
      </p:sp>
      <p:sp>
        <p:nvSpPr>
          <p:cNvPr id="3" name="Rectangle 2"/>
          <p:cNvSpPr/>
          <p:nvPr/>
        </p:nvSpPr>
        <p:spPr>
          <a:xfrm>
            <a:off x="5184775" y="2637803"/>
            <a:ext cx="3746500" cy="2970044"/>
          </a:xfrm>
          <a:prstGeom prst="rect">
            <a:avLst/>
          </a:prstGeom>
        </p:spPr>
        <p:txBody>
          <a:bodyPr wrap="square">
            <a:spAutoFit/>
          </a:bodyPr>
          <a:lstStyle/>
          <a:p>
            <a:pPr lvl="0"/>
            <a:r>
              <a:rPr lang="pt-BR" sz="1600" b="1" dirty="0">
                <a:solidFill>
                  <a:srgbClr val="FF0000"/>
                </a:solidFill>
                <a:latin typeface="Helvetica Neue"/>
                <a:cs typeface="Helvetica Neue"/>
              </a:rPr>
              <a:t>TJ’S TRUE </a:t>
            </a:r>
            <a:r>
              <a:rPr lang="pt-BR" sz="1600" b="1" dirty="0" smtClean="0">
                <a:solidFill>
                  <a:srgbClr val="FF0000"/>
                </a:solidFill>
                <a:latin typeface="Helvetica Neue"/>
                <a:cs typeface="Helvetica Neue"/>
              </a:rPr>
              <a:t>SOUTH</a:t>
            </a:r>
          </a:p>
          <a:p>
            <a:pPr lvl="0"/>
            <a:endParaRPr lang="pt-BR" sz="1100" b="1" dirty="0">
              <a:solidFill>
                <a:schemeClr val="bg1"/>
              </a:solidFill>
              <a:latin typeface="Helvetica Neue"/>
              <a:cs typeface="Helvetica Neue"/>
            </a:endParaRPr>
          </a:p>
          <a:p>
            <a:pPr lvl="0"/>
            <a:r>
              <a:rPr lang="en-GB" sz="1000" dirty="0">
                <a:solidFill>
                  <a:schemeClr val="bg1"/>
                </a:solidFill>
                <a:latin typeface="Helvetica Neue"/>
                <a:cs typeface="Helvetica Neue"/>
              </a:rPr>
              <a:t>4/3 Moo 1 Bangna-Trad HWY</a:t>
            </a:r>
          </a:p>
          <a:p>
            <a:pPr lvl="0"/>
            <a:r>
              <a:rPr lang="en-GB" sz="1000" dirty="0">
                <a:solidFill>
                  <a:schemeClr val="bg1"/>
                </a:solidFill>
                <a:latin typeface="Helvetica Neue"/>
                <a:cs typeface="Helvetica Neue"/>
              </a:rPr>
              <a:t>KM.16 Bangchalong</a:t>
            </a:r>
          </a:p>
          <a:p>
            <a:pPr lvl="0"/>
            <a:r>
              <a:rPr lang="en-GB" sz="1000" dirty="0">
                <a:solidFill>
                  <a:schemeClr val="bg1"/>
                </a:solidFill>
                <a:latin typeface="Helvetica Neue"/>
                <a:cs typeface="Helvetica Neue"/>
              </a:rPr>
              <a:t>Bangpree District</a:t>
            </a:r>
          </a:p>
          <a:p>
            <a:pPr lvl="0"/>
            <a:r>
              <a:rPr lang="en-GB" sz="1000" dirty="0">
                <a:solidFill>
                  <a:schemeClr val="bg1"/>
                </a:solidFill>
                <a:latin typeface="Helvetica Neue"/>
                <a:cs typeface="Helvetica Neue"/>
              </a:rPr>
              <a:t>Samuthprakarn  10540</a:t>
            </a:r>
          </a:p>
          <a:p>
            <a:pPr lvl="0"/>
            <a:r>
              <a:rPr lang="en-GB" sz="1000" dirty="0">
                <a:solidFill>
                  <a:schemeClr val="bg1"/>
                </a:solidFill>
                <a:latin typeface="Helvetica Neue"/>
                <a:cs typeface="Helvetica Neue"/>
              </a:rPr>
              <a:t>Thailand</a:t>
            </a:r>
          </a:p>
          <a:p>
            <a:pPr lvl="0"/>
            <a:r>
              <a:rPr lang="en-GB" sz="1000" dirty="0">
                <a:solidFill>
                  <a:schemeClr val="bg1"/>
                </a:solidFill>
                <a:latin typeface="Helvetica Neue"/>
                <a:cs typeface="Helvetica Neue"/>
              </a:rPr>
              <a:t>Tel. +66 (0) 9 5982 9615</a:t>
            </a:r>
          </a:p>
          <a:p>
            <a:pPr lvl="0"/>
            <a:r>
              <a:rPr lang="en-GB" sz="1000" u="sng" dirty="0" smtClean="0">
                <a:solidFill>
                  <a:schemeClr val="bg1"/>
                </a:solidFill>
                <a:latin typeface="Helvetica Neue"/>
                <a:cs typeface="Helvetica Neue"/>
              </a:rPr>
              <a:t>www.truesouth.org</a:t>
            </a:r>
            <a:endParaRPr lang="en-GB" sz="1000" u="sng" dirty="0">
              <a:solidFill>
                <a:schemeClr val="bg1"/>
              </a:solidFill>
              <a:latin typeface="Helvetica Neue"/>
              <a:cs typeface="Helvetica Neue"/>
            </a:endParaRPr>
          </a:p>
          <a:p>
            <a:pPr lvl="0"/>
            <a:r>
              <a:rPr lang="en-GB" sz="1000" dirty="0">
                <a:solidFill>
                  <a:schemeClr val="bg1"/>
                </a:solidFill>
                <a:latin typeface="Helvetica Neue"/>
                <a:cs typeface="Helvetica Neue"/>
              </a:rPr>
              <a:t> </a:t>
            </a:r>
          </a:p>
          <a:p>
            <a:pPr lvl="0"/>
            <a:r>
              <a:rPr lang="en-GB" sz="1000" b="1" dirty="0" smtClean="0">
                <a:solidFill>
                  <a:schemeClr val="bg1"/>
                </a:solidFill>
                <a:latin typeface="Helvetica Neue"/>
                <a:cs typeface="Helvetica Neue"/>
              </a:rPr>
              <a:t>RATTIGORN NOISIRI</a:t>
            </a:r>
          </a:p>
          <a:p>
            <a:pPr lvl="0"/>
            <a:r>
              <a:rPr lang="en-GB" sz="1000" b="1" dirty="0" smtClean="0">
                <a:solidFill>
                  <a:schemeClr val="bg1"/>
                </a:solidFill>
                <a:latin typeface="Helvetica Neue"/>
                <a:cs typeface="Helvetica Neue"/>
              </a:rPr>
              <a:t>MARKETING MANAGER</a:t>
            </a:r>
            <a:endParaRPr lang="en-GB" sz="1000" dirty="0" smtClean="0">
              <a:solidFill>
                <a:schemeClr val="bg1"/>
              </a:solidFill>
              <a:latin typeface="Helvetica Neue"/>
              <a:cs typeface="Helvetica Neue"/>
            </a:endParaRPr>
          </a:p>
          <a:p>
            <a:pPr lvl="0"/>
            <a:r>
              <a:rPr lang="en-GB" sz="1000" dirty="0" smtClean="0">
                <a:solidFill>
                  <a:schemeClr val="bg1"/>
                </a:solidFill>
                <a:latin typeface="Helvetica Neue"/>
                <a:cs typeface="Helvetica Neue"/>
              </a:rPr>
              <a:t>Email </a:t>
            </a:r>
            <a:r>
              <a:rPr lang="en-GB" sz="1000" dirty="0">
                <a:solidFill>
                  <a:schemeClr val="bg1"/>
                </a:solidFill>
                <a:latin typeface="Helvetica Neue"/>
                <a:cs typeface="Helvetica Neue"/>
              </a:rPr>
              <a:t>: Rattigorn.Noisiri@</a:t>
            </a:r>
            <a:r>
              <a:rPr lang="en-GB" sz="1000" dirty="0" smtClean="0">
                <a:solidFill>
                  <a:schemeClr val="bg1"/>
                </a:solidFill>
                <a:latin typeface="Helvetica Neue"/>
                <a:cs typeface="Helvetica Neue"/>
              </a:rPr>
              <a:t>gmail.com</a:t>
            </a:r>
          </a:p>
          <a:p>
            <a:pPr lvl="0"/>
            <a:r>
              <a:rPr lang="en-GB" sz="1000" dirty="0" smtClean="0">
                <a:solidFill>
                  <a:schemeClr val="bg1"/>
                </a:solidFill>
                <a:latin typeface="Helvetica Neue"/>
                <a:cs typeface="Helvetica Neue"/>
              </a:rPr>
              <a:t>Tel</a:t>
            </a:r>
            <a:r>
              <a:rPr lang="en-GB" sz="1000" dirty="0">
                <a:solidFill>
                  <a:schemeClr val="bg1"/>
                </a:solidFill>
                <a:latin typeface="Helvetica Neue"/>
                <a:cs typeface="Helvetica Neue"/>
              </a:rPr>
              <a:t>. +66 (0) 9 5982 9615</a:t>
            </a:r>
          </a:p>
          <a:p>
            <a:pPr lvl="0"/>
            <a:r>
              <a:rPr lang="en-GB" sz="1000" dirty="0">
                <a:solidFill>
                  <a:schemeClr val="bg1"/>
                </a:solidFill>
                <a:latin typeface="Helvetica Neue"/>
                <a:cs typeface="Helvetica Neue"/>
              </a:rPr>
              <a:t> </a:t>
            </a:r>
          </a:p>
          <a:p>
            <a:pPr lvl="0"/>
            <a:r>
              <a:rPr lang="en-GB" sz="1000" dirty="0">
                <a:solidFill>
                  <a:schemeClr val="bg1"/>
                </a:solidFill>
                <a:latin typeface="Helvetica Neue"/>
                <a:cs typeface="Helvetica Neue"/>
              </a:rPr>
              <a:t>Facebook - </a:t>
            </a:r>
            <a:r>
              <a:rPr lang="en-GB" sz="1000" u="sng" dirty="0">
                <a:solidFill>
                  <a:schemeClr val="bg1"/>
                </a:solidFill>
                <a:latin typeface="Helvetica Neue"/>
                <a:cs typeface="Helvetica Neue"/>
              </a:rPr>
              <a:t>https://www.facebook.com/</a:t>
            </a:r>
            <a:r>
              <a:rPr lang="en-GB" sz="1000" u="sng" dirty="0" smtClean="0">
                <a:solidFill>
                  <a:schemeClr val="bg1"/>
                </a:solidFill>
                <a:latin typeface="Helvetica Neue"/>
                <a:cs typeface="Helvetica Neue"/>
              </a:rPr>
              <a:t>truesouththailand</a:t>
            </a:r>
            <a:endParaRPr lang="en-GB" sz="1000" dirty="0">
              <a:solidFill>
                <a:schemeClr val="bg1"/>
              </a:solidFill>
              <a:latin typeface="Helvetica Neue"/>
              <a:cs typeface="Helvetica Neue"/>
            </a:endParaRPr>
          </a:p>
          <a:p>
            <a:pPr lvl="0"/>
            <a:r>
              <a:rPr lang="en-GB" sz="1000" dirty="0">
                <a:solidFill>
                  <a:schemeClr val="bg1"/>
                </a:solidFill>
                <a:latin typeface="Helvetica Neue"/>
                <a:cs typeface="Helvetica Neue"/>
              </a:rPr>
              <a:t>Twitter - </a:t>
            </a:r>
            <a:r>
              <a:rPr lang="en-GB" sz="1000" u="sng" dirty="0">
                <a:solidFill>
                  <a:schemeClr val="bg1"/>
                </a:solidFill>
                <a:latin typeface="Helvetica Neue"/>
                <a:cs typeface="Helvetica Neue"/>
              </a:rPr>
              <a:t>https://twitter.com/TrueSouthThailand</a:t>
            </a:r>
            <a:endParaRPr lang="en-GB" sz="1000" dirty="0">
              <a:solidFill>
                <a:schemeClr val="bg1"/>
              </a:solidFill>
              <a:latin typeface="Helvetica Neue"/>
              <a:cs typeface="Helvetica Neue"/>
            </a:endParaRPr>
          </a:p>
          <a:p>
            <a:pPr lvl="0"/>
            <a:r>
              <a:rPr lang="en-GB" sz="1000" dirty="0">
                <a:solidFill>
                  <a:schemeClr val="bg1"/>
                </a:solidFill>
                <a:latin typeface="Helvetica Neue"/>
                <a:cs typeface="Helvetica Neue"/>
              </a:rPr>
              <a:t>Instagram - </a:t>
            </a:r>
            <a:r>
              <a:rPr lang="en-GB" sz="1000" u="sng" dirty="0">
                <a:solidFill>
                  <a:schemeClr val="bg1"/>
                </a:solidFill>
                <a:latin typeface="Helvetica Neue"/>
                <a:cs typeface="Helvetica Neue"/>
              </a:rPr>
              <a:t>https://www.instagram.com/</a:t>
            </a:r>
            <a:r>
              <a:rPr lang="en-GB" sz="1000" u="sng" dirty="0" smtClean="0">
                <a:solidFill>
                  <a:schemeClr val="bg1"/>
                </a:solidFill>
                <a:latin typeface="Helvetica Neue"/>
                <a:cs typeface="Helvetica Neue"/>
              </a:rPr>
              <a:t>truesouththailand</a:t>
            </a:r>
            <a:endParaRPr lang="pt-BR" sz="1000" dirty="0">
              <a:solidFill>
                <a:schemeClr val="bg1"/>
              </a:solidFill>
              <a:latin typeface="Helvetica Neue"/>
              <a:cs typeface="Helvetica Neue"/>
            </a:endParaRPr>
          </a:p>
        </p:txBody>
      </p:sp>
    </p:spTree>
    <p:extLst>
      <p:ext uri="{BB962C8B-B14F-4D97-AF65-F5344CB8AC3E}">
        <p14:creationId xmlns:p14="http://schemas.microsoft.com/office/powerpoint/2010/main" val="34423558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 y="1929414"/>
            <a:ext cx="5994400" cy="400110"/>
          </a:xfrm>
          <a:prstGeom prst="rect">
            <a:avLst/>
          </a:prstGeom>
        </p:spPr>
        <p:txBody>
          <a:bodyPr wrap="square">
            <a:spAutoFit/>
          </a:bodyPr>
          <a:lstStyle/>
          <a:p>
            <a:r>
              <a:rPr lang="en-GB" sz="2000" i="0" u="none" strike="noStrike" baseline="0" dirty="0" smtClean="0">
                <a:solidFill>
                  <a:srgbClr val="FFFFFF"/>
                </a:solidFill>
                <a:latin typeface="MyriadPro-Light"/>
              </a:rPr>
              <a:t>APPENDICIES - ABOUT </a:t>
            </a:r>
            <a:r>
              <a:rPr lang="en-US" sz="2000" i="0" u="none" strike="noStrike" baseline="0" dirty="0" smtClean="0">
                <a:solidFill>
                  <a:srgbClr val="FFFFFF"/>
                </a:solidFill>
                <a:latin typeface="MyriadPro-Light"/>
              </a:rPr>
              <a:t>ANTARCTICA</a:t>
            </a:r>
            <a:endParaRPr lang="en-US" sz="2000" dirty="0">
              <a:solidFill>
                <a:srgbClr val="FFFFFF"/>
              </a:solidFill>
            </a:endParaRPr>
          </a:p>
        </p:txBody>
      </p:sp>
      <p:sp>
        <p:nvSpPr>
          <p:cNvPr id="2" name="Rectangle 1"/>
          <p:cNvSpPr/>
          <p:nvPr/>
        </p:nvSpPr>
        <p:spPr>
          <a:xfrm>
            <a:off x="28574" y="2437129"/>
            <a:ext cx="8709026" cy="3785651"/>
          </a:xfrm>
          <a:prstGeom prst="rect">
            <a:avLst/>
          </a:prstGeom>
        </p:spPr>
        <p:txBody>
          <a:bodyPr wrap="square">
            <a:spAutoFit/>
          </a:bodyPr>
          <a:lstStyle/>
          <a:p>
            <a:r>
              <a:rPr lang="en-GB" sz="1200" dirty="0">
                <a:solidFill>
                  <a:srgbClr val="FFFFFF"/>
                </a:solidFill>
                <a:latin typeface="Helvetica Neue"/>
                <a:cs typeface="Helvetica Neue"/>
              </a:rPr>
              <a:t>Antarctica is the fifth-largest continent in area - nearly twice the size of Australia. About 98% of Antarctica is covered by ice that averages at least 1.9 kilometres (1.2 mi) in thickness, which extends to all but the northernmost reaches of the Antarctic Peninsula.</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Antarctica, on average, is the coldest, driest, and windiest continent, and has the highest average elevation of all the continents.</a:t>
            </a:r>
            <a:r>
              <a:rPr lang="en-GB" sz="1200" baseline="30000" dirty="0">
                <a:solidFill>
                  <a:srgbClr val="FFFFFF"/>
                </a:solidFill>
                <a:latin typeface="Helvetica Neue"/>
                <a:cs typeface="Helvetica Neue"/>
              </a:rPr>
              <a:t> </a:t>
            </a:r>
            <a:r>
              <a:rPr lang="en-GB" sz="1200" dirty="0">
                <a:solidFill>
                  <a:srgbClr val="FFFFFF"/>
                </a:solidFill>
                <a:latin typeface="Helvetica Neue"/>
                <a:cs typeface="Helvetica Neue"/>
              </a:rPr>
              <a:t>The temperature in Antarctica has reached −89 °C (−129 °F). There are no permanent human residents, but anywhere from 1,000 to 5,000 people reside throughout the year at the research stations scattered across the continent. Only certain animals survive, such as mites, nematodes, penguins, seals and tardigrades. </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The Antarctic Treaty was signed in 1959 by 12 countries; to date, 49 countries have signed the treaty, which: prohibits military activities and mineral mining, nuclear explosions and nuclear waste disposal; supports scientific research; and protects the continent's ecozone. </a:t>
            </a:r>
          </a:p>
          <a:p>
            <a:r>
              <a:rPr lang="en-GB" sz="1200" b="1" dirty="0">
                <a:solidFill>
                  <a:srgbClr val="FFFFFF"/>
                </a:solidFill>
                <a:latin typeface="Helvetica Neue"/>
                <a:cs typeface="Helvetica Neue"/>
              </a:rPr>
              <a:t> </a:t>
            </a:r>
            <a:endParaRPr lang="en-GB" sz="1200" dirty="0">
              <a:solidFill>
                <a:srgbClr val="FFFFFF"/>
              </a:solidFill>
              <a:latin typeface="Helvetica Neue"/>
              <a:cs typeface="Helvetica Neue"/>
            </a:endParaRPr>
          </a:p>
          <a:p>
            <a:r>
              <a:rPr lang="en-GB" sz="1200" dirty="0">
                <a:solidFill>
                  <a:srgbClr val="FFFFFF"/>
                </a:solidFill>
                <a:latin typeface="Helvetica Neue"/>
                <a:cs typeface="Helvetica Neue"/>
              </a:rPr>
              <a:t>The continent of Antarctica is a very harsh, unforgiving land – covered in ice and at the southern most tip of the world very little life can survive in the sub zero temperatures, but surprisingly </a:t>
            </a:r>
            <a:r>
              <a:rPr lang="en-GB" sz="1200" dirty="0" smtClean="0">
                <a:solidFill>
                  <a:srgbClr val="FFFFFF"/>
                </a:solidFill>
                <a:latin typeface="Helvetica Neue"/>
                <a:cs typeface="Helvetica Neue"/>
              </a:rPr>
              <a:t>so </a:t>
            </a:r>
            <a:r>
              <a:rPr lang="en-GB" sz="1200" dirty="0">
                <a:solidFill>
                  <a:srgbClr val="FFFFFF"/>
                </a:solidFill>
                <a:latin typeface="Helvetica Neue"/>
                <a:cs typeface="Helvetica Neue"/>
              </a:rPr>
              <a:t>there are still many arctic species found inhabiting it’s surrounds. </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After it’s known discovery in the late 1700’s and early 1800’s – the Heroic Age of Antarctic Exploration began at the end of the 19th century and closed with Ernest Shackleton's Imperial Trans-Antarctic Expedition in 1917. </a:t>
            </a:r>
          </a:p>
          <a:p>
            <a:r>
              <a:rPr lang="en-GB" sz="1200" dirty="0">
                <a:solidFill>
                  <a:srgbClr val="FFFFFF"/>
                </a:solidFill>
                <a:latin typeface="Helvetica Neue"/>
                <a:cs typeface="Helvetica Neue"/>
              </a:rPr>
              <a:t> </a:t>
            </a:r>
          </a:p>
        </p:txBody>
      </p:sp>
    </p:spTree>
    <p:extLst>
      <p:ext uri="{BB962C8B-B14F-4D97-AF65-F5344CB8AC3E}">
        <p14:creationId xmlns:p14="http://schemas.microsoft.com/office/powerpoint/2010/main" val="38765989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1942114"/>
            <a:ext cx="5994400" cy="400110"/>
          </a:xfrm>
          <a:prstGeom prst="rect">
            <a:avLst/>
          </a:prstGeom>
        </p:spPr>
        <p:txBody>
          <a:bodyPr wrap="square">
            <a:spAutoFit/>
          </a:bodyPr>
          <a:lstStyle/>
          <a:p>
            <a:r>
              <a:rPr lang="en-GB" sz="2000" i="0" u="none" strike="noStrike" baseline="0" dirty="0" smtClean="0">
                <a:solidFill>
                  <a:srgbClr val="FFFFFF"/>
                </a:solidFill>
                <a:latin typeface="MyriadPro-Light"/>
              </a:rPr>
              <a:t>APPENDICIES</a:t>
            </a:r>
            <a:r>
              <a:rPr lang="en-GB" sz="2000" i="0" u="none" strike="noStrike" dirty="0" smtClean="0">
                <a:solidFill>
                  <a:srgbClr val="FFFFFF"/>
                </a:solidFill>
                <a:latin typeface="MyriadPro-Light"/>
              </a:rPr>
              <a:t> - </a:t>
            </a:r>
            <a:r>
              <a:rPr lang="en-GB" sz="2000" i="0" u="none" strike="noStrike" baseline="0" dirty="0" smtClean="0">
                <a:solidFill>
                  <a:srgbClr val="FFFFFF"/>
                </a:solidFill>
                <a:latin typeface="MyriadPro-Light"/>
              </a:rPr>
              <a:t>ABOUT </a:t>
            </a:r>
            <a:r>
              <a:rPr lang="en-US" sz="2000" i="0" u="none" strike="noStrike" baseline="0" dirty="0" smtClean="0">
                <a:solidFill>
                  <a:srgbClr val="FFFFFF"/>
                </a:solidFill>
                <a:latin typeface="MyriadPro-Light"/>
              </a:rPr>
              <a:t>ANTARCTICA</a:t>
            </a:r>
            <a:endParaRPr lang="en-US" sz="2000" dirty="0">
              <a:solidFill>
                <a:srgbClr val="FFFFFF"/>
              </a:solidFill>
            </a:endParaRPr>
          </a:p>
        </p:txBody>
      </p:sp>
      <p:sp>
        <p:nvSpPr>
          <p:cNvPr id="2" name="Rectangle 1"/>
          <p:cNvSpPr/>
          <p:nvPr/>
        </p:nvSpPr>
        <p:spPr>
          <a:xfrm>
            <a:off x="16934" y="2437125"/>
            <a:ext cx="8699500" cy="2862322"/>
          </a:xfrm>
          <a:prstGeom prst="rect">
            <a:avLst/>
          </a:prstGeom>
        </p:spPr>
        <p:txBody>
          <a:bodyPr wrap="square">
            <a:spAutoFit/>
          </a:bodyPr>
          <a:lstStyle/>
          <a:p>
            <a:r>
              <a:rPr lang="en-GB" sz="1200" dirty="0" smtClean="0">
                <a:solidFill>
                  <a:srgbClr val="FFFFFF"/>
                </a:solidFill>
                <a:latin typeface="Helvetica Neue"/>
                <a:cs typeface="Helvetica Neue"/>
              </a:rPr>
              <a:t>The </a:t>
            </a:r>
            <a:r>
              <a:rPr lang="en-GB" sz="1200" dirty="0">
                <a:solidFill>
                  <a:srgbClr val="FFFFFF"/>
                </a:solidFill>
                <a:latin typeface="Helvetica Neue"/>
                <a:cs typeface="Helvetica Neue"/>
              </a:rPr>
              <a:t>history of Antarctica emerges from early Western theories of a vast continent, known as Terra Australis, believed to exist in the far south of the globe. The term Antarctic, referring to the opposite of the Arctic Circle, was coined by Marinus of Tyre in the 2nd century AD. </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Several expeditions attempted to reach the South Pole in the early 20th century, during the 'Heroic Age of Antarctic Exploration'. </a:t>
            </a:r>
          </a:p>
          <a:p>
            <a:r>
              <a:rPr lang="en-GB" sz="1200" dirty="0">
                <a:solidFill>
                  <a:srgbClr val="FFFFFF"/>
                </a:solidFill>
                <a:latin typeface="Helvetica Neue"/>
                <a:cs typeface="Helvetica Neue"/>
              </a:rPr>
              <a:t> </a:t>
            </a:r>
          </a:p>
          <a:p>
            <a:r>
              <a:rPr lang="en-GB" sz="1200" dirty="0" smtClean="0">
                <a:solidFill>
                  <a:srgbClr val="FFFFFF"/>
                </a:solidFill>
                <a:latin typeface="Helvetica Neue"/>
                <a:cs typeface="Helvetica Neue"/>
              </a:rPr>
              <a:t>The first </a:t>
            </a:r>
            <a:r>
              <a:rPr lang="en-GB" sz="1200" dirty="0">
                <a:solidFill>
                  <a:srgbClr val="FFFFFF"/>
                </a:solidFill>
                <a:latin typeface="Helvetica Neue"/>
                <a:cs typeface="Helvetica Neue"/>
              </a:rPr>
              <a:t>successful trip to the South Pole was by Norwegian Roald Amundsen and his party on December 14, 1911. However, unaware </a:t>
            </a:r>
            <a:r>
              <a:rPr lang="en-GB" sz="1200" dirty="0" smtClean="0">
                <a:solidFill>
                  <a:srgbClr val="FFFFFF"/>
                </a:solidFill>
                <a:latin typeface="Helvetica Neue"/>
                <a:cs typeface="Helvetica Neue"/>
              </a:rPr>
              <a:t>of </a:t>
            </a:r>
            <a:r>
              <a:rPr lang="en-GB" sz="1200" dirty="0">
                <a:solidFill>
                  <a:srgbClr val="FFFFFF"/>
                </a:solidFill>
                <a:latin typeface="Helvetica Neue"/>
                <a:cs typeface="Helvetica Neue"/>
              </a:rPr>
              <a:t>this trip, the British party </a:t>
            </a:r>
            <a:r>
              <a:rPr lang="en-GB" sz="1200" dirty="0" smtClean="0">
                <a:solidFill>
                  <a:srgbClr val="FFFFFF"/>
                </a:solidFill>
                <a:latin typeface="Helvetica Neue"/>
                <a:cs typeface="Helvetica Neue"/>
              </a:rPr>
              <a:t>of Robert </a:t>
            </a:r>
            <a:r>
              <a:rPr lang="en-GB" sz="1200" dirty="0">
                <a:solidFill>
                  <a:srgbClr val="FFFFFF"/>
                </a:solidFill>
                <a:latin typeface="Helvetica Neue"/>
                <a:cs typeface="Helvetica Neue"/>
              </a:rPr>
              <a:t>Falcon Scott &amp; 4 men reached the South Pole on January 17, 1912, thirty-four days after </a:t>
            </a:r>
            <a:r>
              <a:rPr lang="en-GB" sz="1200" dirty="0" smtClean="0">
                <a:solidFill>
                  <a:srgbClr val="FFFFFF"/>
                </a:solidFill>
                <a:latin typeface="Helvetica Neue"/>
                <a:cs typeface="Helvetica Neue"/>
              </a:rPr>
              <a:t>Amundsen - </a:t>
            </a:r>
            <a:r>
              <a:rPr lang="en-GB" sz="1200" dirty="0">
                <a:solidFill>
                  <a:srgbClr val="FFFFFF"/>
                </a:solidFill>
                <a:latin typeface="Helvetica Neue"/>
                <a:cs typeface="Helvetica Neue"/>
              </a:rPr>
              <a:t>however all sadly died on the return trip. </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The next successful trip was by New Zealander Edmund Hillary (January 4, 1958) and Vivian Fuchs (January 19, 1958) and their respective parties, during the Commonwealth Trans-Antarctic Expedition. </a:t>
            </a:r>
          </a:p>
          <a:p>
            <a:r>
              <a:rPr lang="en-GB" sz="1200" b="1" dirty="0">
                <a:solidFill>
                  <a:srgbClr val="FFFFFF"/>
                </a:solidFill>
                <a:latin typeface="Helvetica Neue"/>
                <a:cs typeface="Helvetica Neue"/>
              </a:rPr>
              <a:t> </a:t>
            </a:r>
          </a:p>
          <a:p>
            <a:endParaRPr lang="en-US" sz="1200" dirty="0">
              <a:solidFill>
                <a:srgbClr val="FFFFFF"/>
              </a:solidFill>
              <a:latin typeface="Helvetica Neue"/>
              <a:cs typeface="Helvetica Neue"/>
            </a:endParaRPr>
          </a:p>
        </p:txBody>
      </p:sp>
    </p:spTree>
    <p:extLst>
      <p:ext uri="{BB962C8B-B14F-4D97-AF65-F5344CB8AC3E}">
        <p14:creationId xmlns:p14="http://schemas.microsoft.com/office/powerpoint/2010/main" val="8416417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 y="1929414"/>
            <a:ext cx="5994400" cy="400110"/>
          </a:xfrm>
          <a:prstGeom prst="rect">
            <a:avLst/>
          </a:prstGeom>
        </p:spPr>
        <p:txBody>
          <a:bodyPr wrap="square">
            <a:spAutoFit/>
          </a:bodyPr>
          <a:lstStyle/>
          <a:p>
            <a:r>
              <a:rPr lang="en-GB" sz="2000" i="0" u="none" strike="noStrike" baseline="0" dirty="0" smtClean="0">
                <a:solidFill>
                  <a:srgbClr val="FFFFFF"/>
                </a:solidFill>
                <a:latin typeface="MyriadPro-Light"/>
              </a:rPr>
              <a:t>APPENDICIES - ABOUT </a:t>
            </a:r>
            <a:r>
              <a:rPr lang="en-US" sz="2000" i="0" u="none" strike="noStrike" baseline="0" dirty="0" smtClean="0">
                <a:solidFill>
                  <a:srgbClr val="FFFFFF"/>
                </a:solidFill>
                <a:latin typeface="MyriadPro-Light"/>
              </a:rPr>
              <a:t>ANTARCTICA</a:t>
            </a:r>
            <a:endParaRPr lang="en-US" sz="2000" dirty="0">
              <a:solidFill>
                <a:srgbClr val="FFFFFF"/>
              </a:solidFill>
            </a:endParaRPr>
          </a:p>
        </p:txBody>
      </p:sp>
      <p:sp>
        <p:nvSpPr>
          <p:cNvPr id="2" name="Rectangle 1"/>
          <p:cNvSpPr/>
          <p:nvPr/>
        </p:nvSpPr>
        <p:spPr>
          <a:xfrm>
            <a:off x="29633" y="2437125"/>
            <a:ext cx="8839200" cy="3600985"/>
          </a:xfrm>
          <a:prstGeom prst="rect">
            <a:avLst/>
          </a:prstGeom>
        </p:spPr>
        <p:txBody>
          <a:bodyPr wrap="square">
            <a:spAutoFit/>
          </a:bodyPr>
          <a:lstStyle/>
          <a:p>
            <a:r>
              <a:rPr lang="en-GB" sz="1200" b="1" dirty="0">
                <a:solidFill>
                  <a:srgbClr val="FF0000"/>
                </a:solidFill>
                <a:latin typeface="Helvetica Neue"/>
                <a:cs typeface="Helvetica Neue"/>
              </a:rPr>
              <a:t>SHORT FACTS</a:t>
            </a:r>
          </a:p>
          <a:p>
            <a:pPr lvl="0"/>
            <a:r>
              <a:rPr lang="en-GB" sz="1200" dirty="0">
                <a:solidFill>
                  <a:srgbClr val="FFFFFF"/>
                </a:solidFill>
                <a:latin typeface="Helvetica Neue"/>
                <a:cs typeface="Helvetica Neue"/>
              </a:rPr>
              <a:t>The 19 countries which have successfully reached the South Pole on foot include: Australia, Canada, Denmark, Finland, France, Germany, Lebanon, New Zealand, Norway, Poland, Russia, South Africa, South Korea, Spain, Sweden, Switzerland, UK and USA.</a:t>
            </a:r>
          </a:p>
          <a:p>
            <a:pPr lvl="0"/>
            <a:r>
              <a:rPr lang="en-GB" sz="1200" dirty="0">
                <a:solidFill>
                  <a:srgbClr val="FFFFFF"/>
                </a:solidFill>
                <a:latin typeface="Helvetica Neue"/>
                <a:cs typeface="Helvetica Neue"/>
              </a:rPr>
              <a:t>Expected December temperatures - average high -26.5ºC / Average low -</a:t>
            </a:r>
            <a:r>
              <a:rPr lang="en-GB" sz="1200" dirty="0" smtClean="0">
                <a:solidFill>
                  <a:srgbClr val="FFFFFF"/>
                </a:solidFill>
                <a:latin typeface="Helvetica Neue"/>
                <a:cs typeface="Helvetica Neue"/>
              </a:rPr>
              <a:t>29.3ºC. </a:t>
            </a:r>
            <a:endParaRPr lang="en-GB" sz="1200" dirty="0">
              <a:solidFill>
                <a:srgbClr val="FFFFFF"/>
              </a:solidFill>
              <a:latin typeface="Helvetica Neue"/>
              <a:cs typeface="Helvetica Neue"/>
            </a:endParaRPr>
          </a:p>
          <a:p>
            <a:pPr lvl="0"/>
            <a:r>
              <a:rPr lang="en-GB" sz="1200" dirty="0">
                <a:solidFill>
                  <a:srgbClr val="FFFFFF"/>
                </a:solidFill>
                <a:latin typeface="Helvetica Neue"/>
                <a:cs typeface="Helvetica Neue"/>
              </a:rPr>
              <a:t>No native flora or fauna occur naturally in </a:t>
            </a:r>
            <a:r>
              <a:rPr lang="en-GB" sz="1200" dirty="0" smtClean="0">
                <a:solidFill>
                  <a:srgbClr val="FFFFFF"/>
                </a:solidFill>
                <a:latin typeface="Helvetica Neue"/>
                <a:cs typeface="Helvetica Neue"/>
              </a:rPr>
              <a:t>Antarctica.</a:t>
            </a:r>
          </a:p>
          <a:p>
            <a:pPr lvl="0"/>
            <a:r>
              <a:rPr lang="en-GB" sz="1200" dirty="0">
                <a:solidFill>
                  <a:srgbClr val="FFFFFF"/>
                </a:solidFill>
                <a:latin typeface="Helvetica Neue"/>
                <a:cs typeface="Helvetica Neue"/>
              </a:rPr>
              <a:t>There have been 118 of 123 successful unsupported </a:t>
            </a:r>
            <a:r>
              <a:rPr lang="en-GB" sz="1200" dirty="0" smtClean="0">
                <a:solidFill>
                  <a:srgbClr val="FFFFFF"/>
                </a:solidFill>
                <a:latin typeface="Helvetica Neue"/>
                <a:cs typeface="Helvetica Neue"/>
              </a:rPr>
              <a:t>attempts.</a:t>
            </a:r>
          </a:p>
          <a:p>
            <a:pPr lvl="0"/>
            <a:r>
              <a:rPr lang="en-GB" sz="1200" dirty="0">
                <a:solidFill>
                  <a:srgbClr val="FFFFFF"/>
                </a:solidFill>
                <a:latin typeface="Helvetica Neue"/>
                <a:cs typeface="Helvetica Neue"/>
              </a:rPr>
              <a:t>22 of these attempts were solo, with the last completed in 13/01/</a:t>
            </a:r>
            <a:r>
              <a:rPr lang="en-GB" sz="1200" dirty="0" smtClean="0">
                <a:solidFill>
                  <a:srgbClr val="FFFFFF"/>
                </a:solidFill>
                <a:latin typeface="Helvetica Neue"/>
                <a:cs typeface="Helvetica Neue"/>
              </a:rPr>
              <a:t>2015.</a:t>
            </a:r>
          </a:p>
          <a:p>
            <a:pPr lvl="0"/>
            <a:r>
              <a:rPr lang="en-GB" sz="1200" dirty="0">
                <a:solidFill>
                  <a:srgbClr val="FFFFFF"/>
                </a:solidFill>
                <a:latin typeface="Helvetica Neue"/>
                <a:cs typeface="Helvetica Neue"/>
              </a:rPr>
              <a:t>13 successful unsupported North &amp; South Pole </a:t>
            </a:r>
            <a:r>
              <a:rPr lang="en-GB" sz="1200" dirty="0" smtClean="0">
                <a:solidFill>
                  <a:srgbClr val="FFFFFF"/>
                </a:solidFill>
                <a:latin typeface="Helvetica Neue"/>
                <a:cs typeface="Helvetica Neue"/>
              </a:rPr>
              <a:t>attempts.</a:t>
            </a:r>
          </a:p>
          <a:p>
            <a:pPr lvl="0"/>
            <a:r>
              <a:rPr lang="en-GB" sz="1200" dirty="0">
                <a:solidFill>
                  <a:srgbClr val="FFFFFF"/>
                </a:solidFill>
                <a:latin typeface="Helvetica Neue"/>
                <a:cs typeface="Helvetica Neue"/>
              </a:rPr>
              <a:t>The fastest South Pole attempt on foot was 23 days 5 </a:t>
            </a:r>
            <a:r>
              <a:rPr lang="en-GB" sz="1200" dirty="0" smtClean="0">
                <a:solidFill>
                  <a:srgbClr val="FFFFFF"/>
                </a:solidFill>
                <a:latin typeface="Helvetica Neue"/>
                <a:cs typeface="Helvetica Neue"/>
              </a:rPr>
              <a:t>hours.</a:t>
            </a:r>
          </a:p>
          <a:p>
            <a:r>
              <a:rPr lang="en-GB" sz="1200" b="1" dirty="0">
                <a:solidFill>
                  <a:srgbClr val="FFFFFF"/>
                </a:solidFill>
                <a:latin typeface="Helvetica Neue"/>
                <a:cs typeface="Helvetica Neue"/>
              </a:rPr>
              <a:t> </a:t>
            </a:r>
            <a:endParaRPr lang="en-GB" sz="1200" dirty="0">
              <a:solidFill>
                <a:srgbClr val="FFFFFF"/>
              </a:solidFill>
              <a:latin typeface="Helvetica Neue"/>
              <a:cs typeface="Helvetica Neue"/>
            </a:endParaRPr>
          </a:p>
          <a:p>
            <a:r>
              <a:rPr lang="en-GB" sz="1200" b="1" dirty="0">
                <a:solidFill>
                  <a:srgbClr val="FF0000"/>
                </a:solidFill>
                <a:latin typeface="Helvetica Neue"/>
                <a:cs typeface="Helvetica Neue"/>
              </a:rPr>
              <a:t>ATTEMPTS TO THE SOUTH POLE IN RECENT YEARS</a:t>
            </a:r>
          </a:p>
          <a:p>
            <a:r>
              <a:rPr lang="en-GB" sz="1200" dirty="0">
                <a:solidFill>
                  <a:srgbClr val="FFFFFF"/>
                </a:solidFill>
                <a:latin typeface="Helvetica Neue"/>
                <a:cs typeface="Helvetica Neue"/>
              </a:rPr>
              <a:t>2006 - Christian Eide, Norwegian holds the fastest unsupported trip of 24 days from near ‘Hercules Inlet</a:t>
            </a:r>
            <a:r>
              <a:rPr lang="en-GB" sz="1200" dirty="0" smtClean="0">
                <a:solidFill>
                  <a:srgbClr val="FFFFFF"/>
                </a:solidFill>
                <a:latin typeface="Helvetica Neue"/>
                <a:cs typeface="Helvetica Neue"/>
              </a:rPr>
              <a:t>’.</a:t>
            </a:r>
          </a:p>
          <a:p>
            <a:r>
              <a:rPr lang="en-GB" sz="1200" dirty="0">
                <a:solidFill>
                  <a:srgbClr val="FFFFFF"/>
                </a:solidFill>
                <a:latin typeface="Helvetica Neue"/>
                <a:cs typeface="Helvetica Neue"/>
              </a:rPr>
              <a:t>2012 - Norwegian Aleksander Gamme (solo) and Australians James Castrission and Justin </a:t>
            </a:r>
            <a:r>
              <a:rPr lang="en-GB" sz="1200" dirty="0" smtClean="0">
                <a:solidFill>
                  <a:srgbClr val="FFFFFF"/>
                </a:solidFill>
                <a:latin typeface="Helvetica Neue"/>
                <a:cs typeface="Helvetica Neue"/>
              </a:rPr>
              <a:t>Jones</a:t>
            </a:r>
            <a:r>
              <a:rPr lang="en-GB" sz="1200" dirty="0">
                <a:solidFill>
                  <a:srgbClr val="FFFFFF"/>
                </a:solidFill>
                <a:latin typeface="Helvetica Neue"/>
                <a:cs typeface="Helvetica Neue"/>
              </a:rPr>
              <a:t> </a:t>
            </a:r>
            <a:r>
              <a:rPr lang="en-GB" sz="1200" dirty="0" smtClean="0">
                <a:solidFill>
                  <a:srgbClr val="FFFFFF"/>
                </a:solidFill>
                <a:latin typeface="Helvetica Neue"/>
                <a:cs typeface="Helvetica Neue"/>
              </a:rPr>
              <a:t>achieved </a:t>
            </a:r>
            <a:r>
              <a:rPr lang="en-GB" sz="1200" dirty="0">
                <a:solidFill>
                  <a:srgbClr val="FFFFFF"/>
                </a:solidFill>
                <a:latin typeface="Helvetica Neue"/>
                <a:cs typeface="Helvetica Neue"/>
              </a:rPr>
              <a:t>the first</a:t>
            </a:r>
            <a:r>
              <a:rPr lang="en-GB" sz="1200" dirty="0" smtClean="0">
                <a:solidFill>
                  <a:srgbClr val="FFFFFF"/>
                </a:solidFill>
                <a:latin typeface="Helvetica Neue"/>
                <a:cs typeface="Helvetica Neue"/>
              </a:rPr>
              <a:t> 	 	 unsupported </a:t>
            </a:r>
            <a:r>
              <a:rPr lang="en-GB" sz="1200" dirty="0">
                <a:solidFill>
                  <a:srgbClr val="FFFFFF"/>
                </a:solidFill>
                <a:latin typeface="Helvetica Neue"/>
                <a:cs typeface="Helvetica Neue"/>
              </a:rPr>
              <a:t>trip and </a:t>
            </a:r>
            <a:r>
              <a:rPr lang="en-GB" sz="1200" dirty="0" smtClean="0">
                <a:solidFill>
                  <a:srgbClr val="FFFFFF"/>
                </a:solidFill>
                <a:latin typeface="Helvetica Neue"/>
                <a:cs typeface="Helvetica Neue"/>
              </a:rPr>
              <a:t>back.</a:t>
            </a:r>
          </a:p>
          <a:p>
            <a:r>
              <a:rPr lang="en-GB" sz="1200" dirty="0">
                <a:solidFill>
                  <a:srgbClr val="FFFFFF"/>
                </a:solidFill>
                <a:latin typeface="Helvetica Neue"/>
                <a:cs typeface="Helvetica Neue"/>
              </a:rPr>
              <a:t>2013 - Maria Leijerstam completed the first tricycle ride from coast to South </a:t>
            </a:r>
            <a:r>
              <a:rPr lang="en-GB" sz="1200" dirty="0" smtClean="0">
                <a:solidFill>
                  <a:srgbClr val="FFFFFF"/>
                </a:solidFill>
                <a:latin typeface="Helvetica Neue"/>
                <a:cs typeface="Helvetica Neue"/>
              </a:rPr>
              <a:t>Pole.</a:t>
            </a:r>
          </a:p>
          <a:p>
            <a:r>
              <a:rPr lang="en-GB" sz="1200" dirty="0">
                <a:solidFill>
                  <a:srgbClr val="FFFFFF"/>
                </a:solidFill>
                <a:latin typeface="Helvetica Neue"/>
                <a:cs typeface="Helvetica Neue"/>
              </a:rPr>
              <a:t>2014 - Daniel P. Burton completed the first bicycle ride from coast to the South </a:t>
            </a:r>
            <a:r>
              <a:rPr lang="en-GB" sz="1200" dirty="0" smtClean="0">
                <a:solidFill>
                  <a:srgbClr val="FFFFFF"/>
                </a:solidFill>
                <a:latin typeface="Helvetica Neue"/>
                <a:cs typeface="Helvetica Neue"/>
              </a:rPr>
              <a:t>Pole.</a:t>
            </a:r>
          </a:p>
          <a:p>
            <a:r>
              <a:rPr lang="en-GB" sz="1200" dirty="0">
                <a:solidFill>
                  <a:srgbClr val="FFFFFF"/>
                </a:solidFill>
                <a:latin typeface="Helvetica Neue"/>
                <a:cs typeface="Helvetica Neue"/>
              </a:rPr>
              <a:t>2016 - British Henry Worsley died while attempting to complete the 70 day first solo and unaided </a:t>
            </a:r>
            <a:r>
              <a:rPr lang="en-GB" sz="1200" dirty="0" smtClean="0">
                <a:solidFill>
                  <a:srgbClr val="FFFFFF"/>
                </a:solidFill>
                <a:latin typeface="Helvetica Neue"/>
                <a:cs typeface="Helvetica Neue"/>
              </a:rPr>
              <a:t>crossing </a:t>
            </a:r>
            <a:r>
              <a:rPr lang="en-GB" sz="1200" dirty="0">
                <a:solidFill>
                  <a:srgbClr val="FFFFFF"/>
                </a:solidFill>
                <a:latin typeface="Helvetica Neue"/>
                <a:cs typeface="Helvetica Neue"/>
              </a:rPr>
              <a:t>of the </a:t>
            </a:r>
            <a:r>
              <a:rPr lang="en-GB" sz="1200" dirty="0" smtClean="0">
                <a:solidFill>
                  <a:srgbClr val="FFFFFF"/>
                </a:solidFill>
                <a:latin typeface="Helvetica Neue"/>
                <a:cs typeface="Helvetica Neue"/>
              </a:rPr>
              <a:t>Antarctic.</a:t>
            </a:r>
          </a:p>
          <a:p>
            <a:endParaRPr lang="en-US" sz="1200" dirty="0">
              <a:solidFill>
                <a:srgbClr val="FFFFFF"/>
              </a:solidFill>
              <a:latin typeface="Helvetica Neue"/>
              <a:cs typeface="Helvetica Neue"/>
            </a:endParaRPr>
          </a:p>
        </p:txBody>
      </p:sp>
    </p:spTree>
    <p:extLst>
      <p:ext uri="{BB962C8B-B14F-4D97-AF65-F5344CB8AC3E}">
        <p14:creationId xmlns:p14="http://schemas.microsoft.com/office/powerpoint/2010/main" val="631935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 y="1929414"/>
            <a:ext cx="5994400" cy="400110"/>
          </a:xfrm>
          <a:prstGeom prst="rect">
            <a:avLst/>
          </a:prstGeom>
        </p:spPr>
        <p:txBody>
          <a:bodyPr wrap="square">
            <a:spAutoFit/>
          </a:bodyPr>
          <a:lstStyle/>
          <a:p>
            <a:r>
              <a:rPr lang="en-GB" sz="2000" i="0" u="none" strike="noStrike" baseline="0" dirty="0" smtClean="0">
                <a:solidFill>
                  <a:srgbClr val="FFFFFF"/>
                </a:solidFill>
                <a:latin typeface="MyriadPro-Light"/>
              </a:rPr>
              <a:t>APPENDICIES - ABOUT </a:t>
            </a:r>
            <a:r>
              <a:rPr lang="en-US" sz="2000" i="0" u="none" strike="noStrike" baseline="0" dirty="0" smtClean="0">
                <a:solidFill>
                  <a:srgbClr val="FFFFFF"/>
                </a:solidFill>
                <a:latin typeface="MyriadPro-Light"/>
              </a:rPr>
              <a:t>TJ</a:t>
            </a:r>
            <a:endParaRPr lang="en-US" sz="2000" dirty="0">
              <a:solidFill>
                <a:srgbClr val="FFFFFF"/>
              </a:solidFill>
            </a:endParaRPr>
          </a:p>
        </p:txBody>
      </p:sp>
      <p:sp>
        <p:nvSpPr>
          <p:cNvPr id="2" name="Rectangle 1"/>
          <p:cNvSpPr/>
          <p:nvPr/>
        </p:nvSpPr>
        <p:spPr>
          <a:xfrm>
            <a:off x="25400" y="2445592"/>
            <a:ext cx="9042400" cy="1754327"/>
          </a:xfrm>
          <a:prstGeom prst="rect">
            <a:avLst/>
          </a:prstGeom>
        </p:spPr>
        <p:txBody>
          <a:bodyPr wrap="square">
            <a:spAutoFit/>
          </a:bodyPr>
          <a:lstStyle/>
          <a:p>
            <a:r>
              <a:rPr lang="en-GB" sz="1200" dirty="0">
                <a:solidFill>
                  <a:srgbClr val="FFFFFF"/>
                </a:solidFill>
                <a:latin typeface="Helvetica Neue"/>
                <a:cs typeface="Helvetica Neue"/>
              </a:rPr>
              <a:t>Mr. Thanathorn Juangroongruangkit is Executive Vice President of Thai Summit Group and founder of ‘TJ’S TRUE SOUTH.</a:t>
            </a:r>
          </a:p>
          <a:p>
            <a:r>
              <a:rPr lang="en-GB" sz="1200" b="1" dirty="0">
                <a:solidFill>
                  <a:srgbClr val="FFFFFF"/>
                </a:solidFill>
                <a:latin typeface="Helvetica Neue"/>
                <a:cs typeface="Helvetica Neue"/>
              </a:rPr>
              <a:t> </a:t>
            </a:r>
            <a:endParaRPr lang="en-GB" sz="1200" dirty="0">
              <a:solidFill>
                <a:srgbClr val="FFFFFF"/>
              </a:solidFill>
              <a:latin typeface="Helvetica Neue"/>
              <a:cs typeface="Helvetica Neue"/>
            </a:endParaRPr>
          </a:p>
          <a:p>
            <a:r>
              <a:rPr lang="en-GB" sz="1200" dirty="0">
                <a:solidFill>
                  <a:srgbClr val="FFFFFF"/>
                </a:solidFill>
                <a:latin typeface="Helvetica Neue"/>
                <a:cs typeface="Helvetica Neue"/>
              </a:rPr>
              <a:t>TJ loves outdoor active lifestyle. He runs ultra marathons, kayaks open water, dives with his advance PADI degree, skis and snowboards, rock climbs, hikes and mountaineers peaks and trails around the world. </a:t>
            </a:r>
          </a:p>
          <a:p>
            <a:r>
              <a:rPr lang="en-GB" sz="1200" dirty="0">
                <a:solidFill>
                  <a:srgbClr val="FFFFFF"/>
                </a:solidFill>
                <a:latin typeface="Helvetica Neue"/>
                <a:cs typeface="Helvetica Neue"/>
              </a:rPr>
              <a:t> </a:t>
            </a:r>
          </a:p>
          <a:p>
            <a:r>
              <a:rPr lang="en-GB" sz="1200" dirty="0">
                <a:solidFill>
                  <a:srgbClr val="FFFFFF"/>
                </a:solidFill>
                <a:latin typeface="Helvetica Neue"/>
                <a:cs typeface="Helvetica Neue"/>
              </a:rPr>
              <a:t>He ran 250KM across the Gobi and Sahara deserts and was the first Asian to complete the 560KM self-supported foot race above the Arctic Circle as well as kayaking along the Ping and Chaopraya rivers for 600KM from Chiang Mai to Signburi!</a:t>
            </a:r>
          </a:p>
          <a:p>
            <a:r>
              <a:rPr lang="en-GB" sz="1200" dirty="0">
                <a:solidFill>
                  <a:srgbClr val="FFFFFF"/>
                </a:solidFill>
                <a:latin typeface="Helvetica Neue"/>
                <a:cs typeface="Helvetica Neue"/>
              </a:rPr>
              <a:t> </a:t>
            </a:r>
          </a:p>
          <a:p>
            <a:endParaRPr lang="en-US" sz="1200" dirty="0">
              <a:solidFill>
                <a:srgbClr val="FFFFFF"/>
              </a:solidFill>
              <a:latin typeface="Helvetica Neue"/>
              <a:cs typeface="Helvetica Neue"/>
            </a:endParaRPr>
          </a:p>
        </p:txBody>
      </p:sp>
    </p:spTree>
    <p:extLst>
      <p:ext uri="{BB962C8B-B14F-4D97-AF65-F5344CB8AC3E}">
        <p14:creationId xmlns:p14="http://schemas.microsoft.com/office/powerpoint/2010/main" val="1718807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86600" y="1850965"/>
            <a:ext cx="1905000" cy="400110"/>
          </a:xfrm>
          <a:prstGeom prst="rect">
            <a:avLst/>
          </a:prstGeom>
        </p:spPr>
        <p:txBody>
          <a:bodyPr wrap="square">
            <a:spAutoFit/>
          </a:bodyPr>
          <a:lstStyle/>
          <a:p>
            <a:r>
              <a:rPr lang="en-US" sz="2000" i="0" u="none" strike="noStrike" baseline="0" dirty="0" smtClean="0">
                <a:solidFill>
                  <a:srgbClr val="FFFFFF"/>
                </a:solidFill>
                <a:latin typeface="MyriadPro-Light"/>
              </a:rPr>
              <a:t>QUICK FACTS</a:t>
            </a:r>
            <a:endParaRPr lang="en-US" sz="2000" dirty="0">
              <a:solidFill>
                <a:srgbClr val="FFFFFF"/>
              </a:solidFill>
            </a:endParaRPr>
          </a:p>
        </p:txBody>
      </p:sp>
      <p:sp>
        <p:nvSpPr>
          <p:cNvPr id="9" name="Rectangle 8"/>
          <p:cNvSpPr/>
          <p:nvPr/>
        </p:nvSpPr>
        <p:spPr>
          <a:xfrm>
            <a:off x="25400" y="1953587"/>
            <a:ext cx="5880100" cy="3231653"/>
          </a:xfrm>
          <a:prstGeom prst="rect">
            <a:avLst/>
          </a:prstGeom>
        </p:spPr>
        <p:txBody>
          <a:bodyPr wrap="square">
            <a:spAutoFit/>
          </a:bodyPr>
          <a:lstStyle/>
          <a:p>
            <a:pPr lvl="0"/>
            <a:r>
              <a:rPr lang="en-GB" sz="1200" dirty="0">
                <a:solidFill>
                  <a:srgbClr val="FFFFFF"/>
                </a:solidFill>
                <a:latin typeface="Helvetica Neue"/>
                <a:cs typeface="Helvetica Neue"/>
              </a:rPr>
              <a:t>Applications to be part of the team close in March 2017 at </a:t>
            </a:r>
            <a:r>
              <a:rPr lang="en-GB" sz="1200" u="sng" dirty="0" smtClean="0">
                <a:solidFill>
                  <a:srgbClr val="FFFFFF"/>
                </a:solidFill>
                <a:latin typeface="Helvetica Neue"/>
                <a:cs typeface="Helvetica Neue"/>
              </a:rPr>
              <a:t>www.TrueSouth.org</a:t>
            </a:r>
            <a:r>
              <a:rPr lang="en-GB" sz="1200" u="sng" dirty="0">
                <a:solidFill>
                  <a:srgbClr val="FFFFFF"/>
                </a:solidFill>
                <a:latin typeface="Helvetica Neue"/>
                <a:cs typeface="Helvetica Neue"/>
              </a:rPr>
              <a:t> </a:t>
            </a:r>
            <a:r>
              <a:rPr lang="en-GB" sz="1200" u="sng" dirty="0" smtClean="0">
                <a:solidFill>
                  <a:srgbClr val="FFFFFF"/>
                </a:solidFill>
                <a:latin typeface="Helvetica Neue"/>
                <a:cs typeface="Helvetica Neue"/>
              </a:rPr>
              <a:t>  </a:t>
            </a:r>
          </a:p>
          <a:p>
            <a:pPr lvl="0"/>
            <a:endParaRPr lang="en-GB" sz="1200" dirty="0" smtClean="0">
              <a:solidFill>
                <a:srgbClr val="FFFFFF"/>
              </a:solidFill>
              <a:latin typeface="Helvetica Neue"/>
              <a:cs typeface="Helvetica Neue"/>
            </a:endParaRPr>
          </a:p>
          <a:p>
            <a:pPr lvl="0"/>
            <a:r>
              <a:rPr lang="en-GB" sz="1200" dirty="0" smtClean="0">
                <a:solidFill>
                  <a:srgbClr val="FFFFFF"/>
                </a:solidFill>
                <a:latin typeface="Helvetica Neue"/>
                <a:cs typeface="Helvetica Neue"/>
              </a:rPr>
              <a:t>Applicants </a:t>
            </a:r>
            <a:r>
              <a:rPr lang="en-GB" sz="1200" dirty="0">
                <a:solidFill>
                  <a:srgbClr val="FFFFFF"/>
                </a:solidFill>
                <a:latin typeface="Helvetica Neue"/>
                <a:cs typeface="Helvetica Neue"/>
              </a:rPr>
              <a:t>will be put through arduous tests</a:t>
            </a:r>
            <a:r>
              <a:rPr lang="en-GB" sz="1200" dirty="0" smtClean="0">
                <a:solidFill>
                  <a:srgbClr val="FFFFFF"/>
                </a:solidFill>
                <a:latin typeface="Helvetica Neue"/>
                <a:cs typeface="Helvetica Neue"/>
              </a:rPr>
              <a:t> &amp; challenges </a:t>
            </a:r>
            <a:r>
              <a:rPr lang="en-GB" sz="1200" dirty="0">
                <a:solidFill>
                  <a:srgbClr val="FFFFFF"/>
                </a:solidFill>
                <a:latin typeface="Helvetica Neue"/>
                <a:cs typeface="Helvetica Neue"/>
              </a:rPr>
              <a:t>over a 20-month </a:t>
            </a:r>
            <a:r>
              <a:rPr lang="en-GB" sz="1200" dirty="0" smtClean="0">
                <a:solidFill>
                  <a:srgbClr val="FFFFFF"/>
                </a:solidFill>
                <a:latin typeface="Helvetica Neue"/>
                <a:cs typeface="Helvetica Neue"/>
              </a:rPr>
              <a:t>period.</a:t>
            </a:r>
          </a:p>
          <a:p>
            <a:pPr lvl="0"/>
            <a:endParaRPr lang="en-GB" sz="1200" dirty="0">
              <a:solidFill>
                <a:srgbClr val="FFFFFF"/>
              </a:solidFill>
              <a:latin typeface="Helvetica Neue"/>
              <a:cs typeface="Helvetica Neue"/>
            </a:endParaRPr>
          </a:p>
          <a:p>
            <a:pPr lvl="0"/>
            <a:r>
              <a:rPr lang="en-GB" sz="1200" dirty="0">
                <a:solidFill>
                  <a:srgbClr val="FFFFFF"/>
                </a:solidFill>
                <a:latin typeface="Helvetica Neue"/>
                <a:cs typeface="Helvetica Neue"/>
              </a:rPr>
              <a:t>Selection process will be aired on Thai </a:t>
            </a:r>
            <a:r>
              <a:rPr lang="en-GB" sz="1200" dirty="0" smtClean="0">
                <a:solidFill>
                  <a:srgbClr val="FFFFFF"/>
                </a:solidFill>
                <a:latin typeface="Helvetica Neue"/>
                <a:cs typeface="Helvetica Neue"/>
              </a:rPr>
              <a:t>TV.</a:t>
            </a:r>
          </a:p>
          <a:p>
            <a:pPr lvl="0"/>
            <a:endParaRPr lang="en-GB" sz="1200" dirty="0">
              <a:solidFill>
                <a:srgbClr val="FFFFFF"/>
              </a:solidFill>
              <a:latin typeface="Helvetica Neue"/>
              <a:cs typeface="Helvetica Neue"/>
            </a:endParaRPr>
          </a:p>
          <a:p>
            <a:pPr lvl="0"/>
            <a:r>
              <a:rPr lang="en-GB" sz="1200" dirty="0">
                <a:solidFill>
                  <a:srgbClr val="FFFFFF"/>
                </a:solidFill>
                <a:latin typeface="Helvetica Neue"/>
                <a:cs typeface="Helvetica Neue"/>
              </a:rPr>
              <a:t>Nine finalists will be chosen to join </a:t>
            </a:r>
            <a:r>
              <a:rPr lang="en-GB" sz="1200" dirty="0" smtClean="0">
                <a:solidFill>
                  <a:srgbClr val="FFFFFF"/>
                </a:solidFill>
                <a:latin typeface="Helvetica Neue"/>
                <a:cs typeface="Helvetica Neue"/>
              </a:rPr>
              <a:t>TJ </a:t>
            </a:r>
            <a:r>
              <a:rPr lang="mr-IN" sz="1200" dirty="0" smtClean="0">
                <a:solidFill>
                  <a:srgbClr val="FFFFFF"/>
                </a:solidFill>
                <a:latin typeface="Helvetica Neue"/>
                <a:cs typeface="Helvetica Neue"/>
              </a:rPr>
              <a:t>–</a:t>
            </a:r>
            <a:r>
              <a:rPr lang="en-GB" sz="1200" dirty="0" smtClean="0">
                <a:solidFill>
                  <a:srgbClr val="FFFFFF"/>
                </a:solidFill>
                <a:latin typeface="Helvetica Neue"/>
                <a:cs typeface="Helvetica Neue"/>
              </a:rPr>
              <a:t> for the </a:t>
            </a:r>
          </a:p>
          <a:p>
            <a:pPr lvl="0"/>
            <a:r>
              <a:rPr lang="is-IS" sz="1200" dirty="0" smtClean="0">
                <a:solidFill>
                  <a:srgbClr val="FFFFFF"/>
                </a:solidFill>
                <a:latin typeface="Helvetica Neue"/>
                <a:cs typeface="Helvetica Neue"/>
              </a:rPr>
              <a:t>1200</a:t>
            </a:r>
            <a:r>
              <a:rPr lang="en-GB" sz="1200" dirty="0" smtClean="0">
                <a:solidFill>
                  <a:srgbClr val="FFFFFF"/>
                </a:solidFill>
                <a:latin typeface="Helvetica Neue"/>
                <a:cs typeface="Helvetica Neue"/>
              </a:rPr>
              <a:t> </a:t>
            </a:r>
            <a:r>
              <a:rPr lang="en-GB" sz="1200" dirty="0">
                <a:solidFill>
                  <a:srgbClr val="FFFFFF"/>
                </a:solidFill>
                <a:latin typeface="Helvetica Neue"/>
                <a:cs typeface="Helvetica Neue"/>
              </a:rPr>
              <a:t>Kilometre, 45-day adventure </a:t>
            </a:r>
            <a:r>
              <a:rPr lang="en-GB" sz="1200" dirty="0" smtClean="0">
                <a:solidFill>
                  <a:srgbClr val="FFFFFF"/>
                </a:solidFill>
                <a:latin typeface="Helvetica Neue"/>
                <a:cs typeface="Helvetica Neue"/>
              </a:rPr>
              <a:t>which will begin</a:t>
            </a:r>
          </a:p>
          <a:p>
            <a:pPr lvl="0"/>
            <a:r>
              <a:rPr lang="en-GB" sz="1200" dirty="0" smtClean="0">
                <a:solidFill>
                  <a:srgbClr val="FFFFFF"/>
                </a:solidFill>
                <a:latin typeface="Helvetica Neue"/>
                <a:cs typeface="Helvetica Neue"/>
              </a:rPr>
              <a:t>In the </a:t>
            </a:r>
            <a:r>
              <a:rPr lang="en-GB" sz="1200" dirty="0">
                <a:solidFill>
                  <a:srgbClr val="FFFFFF"/>
                </a:solidFill>
                <a:latin typeface="Helvetica Neue"/>
                <a:cs typeface="Helvetica Neue"/>
              </a:rPr>
              <a:t>last quarter of </a:t>
            </a:r>
            <a:r>
              <a:rPr lang="en-GB" sz="1200" dirty="0" smtClean="0">
                <a:solidFill>
                  <a:srgbClr val="FFFFFF"/>
                </a:solidFill>
                <a:latin typeface="Helvetica Neue"/>
                <a:cs typeface="Helvetica Neue"/>
              </a:rPr>
              <a:t>2018.</a:t>
            </a:r>
          </a:p>
          <a:p>
            <a:pPr lvl="0"/>
            <a:endParaRPr lang="en-GB" sz="1200" dirty="0">
              <a:solidFill>
                <a:srgbClr val="FFFFFF"/>
              </a:solidFill>
              <a:latin typeface="Helvetica Neue"/>
              <a:cs typeface="Helvetica Neue"/>
            </a:endParaRPr>
          </a:p>
          <a:p>
            <a:pPr lvl="0"/>
            <a:r>
              <a:rPr lang="en-GB" sz="1200" dirty="0">
                <a:solidFill>
                  <a:srgbClr val="FFFFFF"/>
                </a:solidFill>
                <a:latin typeface="Helvetica Neue"/>
                <a:cs typeface="Helvetica Neue"/>
              </a:rPr>
              <a:t>The journey will start from Union Glacier in </a:t>
            </a:r>
            <a:endParaRPr lang="en-GB" sz="1200" dirty="0" smtClean="0">
              <a:solidFill>
                <a:srgbClr val="FFFFFF"/>
              </a:solidFill>
              <a:latin typeface="Helvetica Neue"/>
              <a:cs typeface="Helvetica Neue"/>
            </a:endParaRPr>
          </a:p>
          <a:p>
            <a:pPr lvl="0"/>
            <a:r>
              <a:rPr lang="en-GB" sz="1200" dirty="0" smtClean="0">
                <a:solidFill>
                  <a:srgbClr val="FFFFFF"/>
                </a:solidFill>
                <a:latin typeface="Helvetica Neue"/>
                <a:cs typeface="Helvetica Neue"/>
              </a:rPr>
              <a:t>Antarctica - the </a:t>
            </a:r>
            <a:r>
              <a:rPr lang="en-GB" sz="1200" dirty="0">
                <a:solidFill>
                  <a:srgbClr val="FFFFFF"/>
                </a:solidFill>
                <a:latin typeface="Helvetica Neue"/>
                <a:cs typeface="Helvetica Neue"/>
              </a:rPr>
              <a:t>team will reach the South Pole </a:t>
            </a:r>
            <a:r>
              <a:rPr lang="en-GB" sz="1200" dirty="0" smtClean="0">
                <a:solidFill>
                  <a:srgbClr val="FFFFFF"/>
                </a:solidFill>
                <a:latin typeface="Helvetica Neue"/>
                <a:cs typeface="Helvetica Neue"/>
              </a:rPr>
              <a:t>in</a:t>
            </a:r>
          </a:p>
          <a:p>
            <a:pPr lvl="0"/>
            <a:r>
              <a:rPr lang="en-GB" sz="1200" dirty="0" smtClean="0">
                <a:solidFill>
                  <a:srgbClr val="FFFFFF"/>
                </a:solidFill>
                <a:latin typeface="Helvetica Neue"/>
                <a:cs typeface="Helvetica Neue"/>
              </a:rPr>
              <a:t>January 2019.</a:t>
            </a:r>
          </a:p>
          <a:p>
            <a:pPr lvl="0"/>
            <a:endParaRPr lang="en-GB" sz="1200" dirty="0">
              <a:solidFill>
                <a:srgbClr val="FFFFFF"/>
              </a:solidFill>
              <a:latin typeface="Helvetica Neue"/>
              <a:cs typeface="Helvetica Neue"/>
            </a:endParaRPr>
          </a:p>
          <a:p>
            <a:pPr lvl="0"/>
            <a:r>
              <a:rPr lang="en-GB" sz="1200" dirty="0">
                <a:solidFill>
                  <a:srgbClr val="FFFFFF"/>
                </a:solidFill>
                <a:latin typeface="Helvetica Neue"/>
                <a:cs typeface="Helvetica Neue"/>
              </a:rPr>
              <a:t>Each of the ten team members reaching the South </a:t>
            </a:r>
            <a:endParaRPr lang="en-GB" sz="1200" dirty="0" smtClean="0">
              <a:solidFill>
                <a:srgbClr val="FFFFFF"/>
              </a:solidFill>
              <a:latin typeface="Helvetica Neue"/>
              <a:cs typeface="Helvetica Neue"/>
            </a:endParaRPr>
          </a:p>
          <a:p>
            <a:pPr lvl="0"/>
            <a:r>
              <a:rPr lang="en-GB" sz="1200" dirty="0" smtClean="0">
                <a:solidFill>
                  <a:srgbClr val="FFFFFF"/>
                </a:solidFill>
                <a:latin typeface="Helvetica Neue"/>
                <a:cs typeface="Helvetica Neue"/>
              </a:rPr>
              <a:t>Pole </a:t>
            </a:r>
            <a:r>
              <a:rPr lang="en-GB" sz="1200" dirty="0">
                <a:solidFill>
                  <a:srgbClr val="FFFFFF"/>
                </a:solidFill>
                <a:latin typeface="Helvetica Neue"/>
                <a:cs typeface="Helvetica Neue"/>
              </a:rPr>
              <a:t>will receive </a:t>
            </a:r>
            <a:r>
              <a:rPr lang="en-GB" sz="1200" dirty="0" smtClean="0">
                <a:solidFill>
                  <a:srgbClr val="FFFFFF"/>
                </a:solidFill>
                <a:latin typeface="Helvetica Neue"/>
                <a:cs typeface="Helvetica Neue"/>
              </a:rPr>
              <a:t>THB1 Million </a:t>
            </a:r>
            <a:r>
              <a:rPr lang="en-GB" sz="1200" dirty="0">
                <a:solidFill>
                  <a:srgbClr val="FFFFFF"/>
                </a:solidFill>
                <a:latin typeface="Helvetica Neue"/>
                <a:cs typeface="Helvetica Neue"/>
              </a:rPr>
              <a:t>to donate to the charity </a:t>
            </a:r>
            <a:endParaRPr lang="en-GB" sz="1200" dirty="0" smtClean="0">
              <a:solidFill>
                <a:srgbClr val="FFFFFF"/>
              </a:solidFill>
              <a:latin typeface="Helvetica Neue"/>
              <a:cs typeface="Helvetica Neue"/>
            </a:endParaRPr>
          </a:p>
          <a:p>
            <a:pPr lvl="0"/>
            <a:r>
              <a:rPr lang="en-GB" sz="1200" dirty="0" smtClean="0">
                <a:solidFill>
                  <a:srgbClr val="FFFFFF"/>
                </a:solidFill>
                <a:latin typeface="Helvetica Neue"/>
                <a:cs typeface="Helvetica Neue"/>
              </a:rPr>
              <a:t>of </a:t>
            </a:r>
            <a:r>
              <a:rPr lang="en-GB" sz="1200" dirty="0">
                <a:solidFill>
                  <a:srgbClr val="FFFFFF"/>
                </a:solidFill>
                <a:latin typeface="Helvetica Neue"/>
                <a:cs typeface="Helvetica Neue"/>
              </a:rPr>
              <a:t>their </a:t>
            </a:r>
            <a:r>
              <a:rPr lang="en-GB" sz="1200" dirty="0" smtClean="0">
                <a:solidFill>
                  <a:srgbClr val="FFFFFF"/>
                </a:solidFill>
                <a:latin typeface="Helvetica Neue"/>
                <a:cs typeface="Helvetica Neue"/>
              </a:rPr>
              <a:t>choice.</a:t>
            </a:r>
            <a:endParaRPr lang="en-GB" sz="1200" dirty="0">
              <a:solidFill>
                <a:srgbClr val="FFFFFF"/>
              </a:solidFill>
              <a:latin typeface="Helvetica Neue"/>
              <a:cs typeface="Helvetica Neue"/>
            </a:endParaRPr>
          </a:p>
        </p:txBody>
      </p:sp>
      <p:pic>
        <p:nvPicPr>
          <p:cNvPr id="2" name="Picture 1" descr="snow birds penguins 1366x768 wallpaper_www.wallpaperhi.com_79.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811" y="1727200"/>
            <a:ext cx="9145811" cy="5130800"/>
          </a:xfrm>
          <a:prstGeom prst="rect">
            <a:avLst/>
          </a:prstGeom>
        </p:spPr>
      </p:pic>
    </p:spTree>
    <p:extLst>
      <p:ext uri="{BB962C8B-B14F-4D97-AF65-F5344CB8AC3E}">
        <p14:creationId xmlns:p14="http://schemas.microsoft.com/office/powerpoint/2010/main" val="29636692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40920"/>
            <a:ext cx="4965700" cy="400110"/>
          </a:xfrm>
          <a:prstGeom prst="rect">
            <a:avLst/>
          </a:prstGeom>
        </p:spPr>
        <p:txBody>
          <a:bodyPr wrap="square">
            <a:spAutoFit/>
          </a:bodyPr>
          <a:lstStyle/>
          <a:p>
            <a:r>
              <a:rPr lang="en-US" sz="2000" i="0" u="none" strike="noStrike" baseline="0" dirty="0" smtClean="0">
                <a:solidFill>
                  <a:srgbClr val="FFFFFF"/>
                </a:solidFill>
                <a:latin typeface="MyriadPro-Light"/>
              </a:rPr>
              <a:t>EXPEDITION MISSION</a:t>
            </a:r>
            <a:endParaRPr lang="en-US" sz="2000" dirty="0">
              <a:solidFill>
                <a:srgbClr val="FFFFFF"/>
              </a:solidFill>
            </a:endParaRPr>
          </a:p>
        </p:txBody>
      </p:sp>
      <p:sp>
        <p:nvSpPr>
          <p:cNvPr id="9" name="Rectangle 8"/>
          <p:cNvSpPr/>
          <p:nvPr/>
        </p:nvSpPr>
        <p:spPr>
          <a:xfrm>
            <a:off x="0" y="2623572"/>
            <a:ext cx="4597399" cy="1938992"/>
          </a:xfrm>
          <a:prstGeom prst="rect">
            <a:avLst/>
          </a:prstGeom>
        </p:spPr>
        <p:txBody>
          <a:bodyPr wrap="square">
            <a:spAutoFit/>
          </a:bodyPr>
          <a:lstStyle/>
          <a:p>
            <a:r>
              <a:rPr lang="en-GB" sz="1200" dirty="0">
                <a:solidFill>
                  <a:srgbClr val="FFFFFF"/>
                </a:solidFill>
                <a:latin typeface="Helvetica"/>
                <a:cs typeface="Helvetica"/>
              </a:rPr>
              <a:t>TJ’S TRUE SOUTH will inspire Thai people to achieve their </a:t>
            </a:r>
            <a:r>
              <a:rPr lang="en-GB" sz="1200" dirty="0" smtClean="0">
                <a:solidFill>
                  <a:srgbClr val="FFFFFF"/>
                </a:solidFill>
                <a:latin typeface="Helvetica"/>
                <a:cs typeface="Helvetica"/>
              </a:rPr>
              <a:t>dreams. </a:t>
            </a:r>
            <a:endParaRPr lang="en-GB" sz="1200" dirty="0">
              <a:solidFill>
                <a:srgbClr val="FFFFFF"/>
              </a:solidFill>
              <a:latin typeface="Helvetica"/>
              <a:cs typeface="Helvetica"/>
            </a:endParaRPr>
          </a:p>
          <a:p>
            <a:r>
              <a:rPr lang="en-GB" sz="1200" dirty="0">
                <a:solidFill>
                  <a:srgbClr val="FFFFFF"/>
                </a:solidFill>
                <a:latin typeface="Helvetica"/>
                <a:cs typeface="Helvetica"/>
              </a:rPr>
              <a:t> </a:t>
            </a:r>
          </a:p>
          <a:p>
            <a:r>
              <a:rPr lang="en-GB" sz="1200" dirty="0">
                <a:solidFill>
                  <a:srgbClr val="FFFFFF"/>
                </a:solidFill>
                <a:latin typeface="Helvetica"/>
                <a:cs typeface="Helvetica"/>
              </a:rPr>
              <a:t>The charity Thai Inspire, will invest in people’s dreams &amp; reward those that contribute so people can have a chance to achieve their </a:t>
            </a:r>
            <a:r>
              <a:rPr lang="en-GB" sz="1200" dirty="0" smtClean="0">
                <a:solidFill>
                  <a:srgbClr val="FFFFFF"/>
                </a:solidFill>
                <a:latin typeface="Helvetica"/>
                <a:cs typeface="Helvetica"/>
              </a:rPr>
              <a:t>own.</a:t>
            </a:r>
          </a:p>
          <a:p>
            <a:r>
              <a:rPr lang="en-GB" sz="1200" dirty="0">
                <a:solidFill>
                  <a:srgbClr val="FFFFFF"/>
                </a:solidFill>
                <a:latin typeface="Helvetica"/>
                <a:cs typeface="Helvetica"/>
              </a:rPr>
              <a:t> </a:t>
            </a:r>
          </a:p>
          <a:p>
            <a:r>
              <a:rPr lang="en-GB" sz="1200" dirty="0">
                <a:solidFill>
                  <a:srgbClr val="FFFFFF"/>
                </a:solidFill>
                <a:latin typeface="Helvetica"/>
                <a:cs typeface="Helvetica"/>
              </a:rPr>
              <a:t>TJ’S TRUE SOUTH will invest in the future of Thailand, by seeking out those who want to make a difference in the beautiful Kingdom of </a:t>
            </a:r>
            <a:r>
              <a:rPr lang="en-GB" sz="1200" dirty="0" smtClean="0">
                <a:solidFill>
                  <a:srgbClr val="FFFFFF"/>
                </a:solidFill>
                <a:latin typeface="Helvetica"/>
                <a:cs typeface="Helvetica"/>
              </a:rPr>
              <a:t>Thailand. </a:t>
            </a:r>
            <a:endParaRPr lang="en-GB" sz="1200" dirty="0">
              <a:solidFill>
                <a:srgbClr val="FFFFFF"/>
              </a:solidFill>
              <a:latin typeface="Helvetica"/>
              <a:cs typeface="Helvetica"/>
            </a:endParaRPr>
          </a:p>
        </p:txBody>
      </p:sp>
      <p:pic>
        <p:nvPicPr>
          <p:cNvPr id="7" name="Picture 6" descr="climber.jpg"/>
          <p:cNvPicPr>
            <a:picLocks noChangeAspect="1"/>
          </p:cNvPicPr>
          <p:nvPr/>
        </p:nvPicPr>
        <p:blipFill>
          <a:blip r:embed="rId2">
            <a:alphaModFix amt="59000"/>
            <a:extLst>
              <a:ext uri="{28A0092B-C50C-407E-A947-70E740481C1C}">
                <a14:useLocalDpi xmlns:a14="http://schemas.microsoft.com/office/drawing/2010/main" val="0"/>
              </a:ext>
            </a:extLst>
          </a:blip>
          <a:stretch>
            <a:fillRect/>
          </a:stretch>
        </p:blipFill>
        <p:spPr>
          <a:xfrm>
            <a:off x="5227675" y="1625599"/>
            <a:ext cx="3916325" cy="4247981"/>
          </a:xfrm>
          <a:prstGeom prst="rect">
            <a:avLst/>
          </a:prstGeom>
        </p:spPr>
      </p:pic>
    </p:spTree>
    <p:extLst>
      <p:ext uri="{BB962C8B-B14F-4D97-AF65-F5344CB8AC3E}">
        <p14:creationId xmlns:p14="http://schemas.microsoft.com/office/powerpoint/2010/main" val="3755413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8300" y="1665575"/>
            <a:ext cx="4965700" cy="400110"/>
          </a:xfrm>
          <a:prstGeom prst="rect">
            <a:avLst/>
          </a:prstGeom>
        </p:spPr>
        <p:txBody>
          <a:bodyPr wrap="square">
            <a:spAutoFit/>
          </a:bodyPr>
          <a:lstStyle/>
          <a:p>
            <a:pPr algn="r"/>
            <a:r>
              <a:rPr lang="en-US" sz="2000" i="0" u="none" strike="noStrike" baseline="0" dirty="0" smtClean="0">
                <a:solidFill>
                  <a:srgbClr val="FFFFFF"/>
                </a:solidFill>
                <a:latin typeface="MyriadPro-Light"/>
              </a:rPr>
              <a:t>SPONSORSHIP PACKAGES</a:t>
            </a:r>
            <a:endParaRPr lang="en-US" sz="2000" dirty="0">
              <a:solidFill>
                <a:srgbClr val="FFFFFF"/>
              </a:solidFill>
            </a:endParaRPr>
          </a:p>
        </p:txBody>
      </p:sp>
      <p:sp>
        <p:nvSpPr>
          <p:cNvPr id="2" name="Rectangle 1"/>
          <p:cNvSpPr/>
          <p:nvPr/>
        </p:nvSpPr>
        <p:spPr>
          <a:xfrm>
            <a:off x="3174" y="2111375"/>
            <a:ext cx="8086726" cy="4585870"/>
          </a:xfrm>
          <a:prstGeom prst="rect">
            <a:avLst/>
          </a:prstGeom>
        </p:spPr>
        <p:txBody>
          <a:bodyPr wrap="square">
            <a:spAutoFit/>
          </a:bodyPr>
          <a:lstStyle/>
          <a:p>
            <a:r>
              <a:rPr lang="en-GB" sz="1400" b="1" dirty="0" smtClean="0">
                <a:solidFill>
                  <a:srgbClr val="FF0000"/>
                </a:solidFill>
                <a:latin typeface="Helvetica Neue"/>
                <a:cs typeface="Helvetica Neue"/>
              </a:rPr>
              <a:t>TITLE &amp; PRESENTING SPONSORS</a:t>
            </a:r>
            <a:endParaRPr lang="en-GB" sz="1400" dirty="0" smtClean="0">
              <a:solidFill>
                <a:srgbClr val="FF0000"/>
              </a:solidFill>
              <a:latin typeface="Helvetica Neue"/>
              <a:cs typeface="Helvetica Neue"/>
            </a:endParaRPr>
          </a:p>
          <a:p>
            <a:r>
              <a:rPr lang="en-GB" sz="1200" dirty="0" smtClean="0">
                <a:solidFill>
                  <a:srgbClr val="FFFFFF"/>
                </a:solidFill>
                <a:latin typeface="Helvetica Neue"/>
                <a:cs typeface="Helvetica Neue"/>
              </a:rPr>
              <a:t>One </a:t>
            </a:r>
            <a:r>
              <a:rPr lang="en-GB" sz="1200" dirty="0">
                <a:solidFill>
                  <a:srgbClr val="FFFFFF"/>
                </a:solidFill>
                <a:latin typeface="Helvetica Neue"/>
                <a:cs typeface="Helvetica Neue"/>
              </a:rPr>
              <a:t>Title Sponsor and one Presenting Sponsor with naming rights to TJ’S TRUE SOUTH </a:t>
            </a:r>
          </a:p>
          <a:p>
            <a:r>
              <a:rPr lang="en-GB" sz="1200" dirty="0">
                <a:solidFill>
                  <a:srgbClr val="FFFFFF"/>
                </a:solidFill>
                <a:latin typeface="Helvetica Neue"/>
                <a:cs typeface="Helvetica Neue"/>
              </a:rPr>
              <a:t>Main branding on expedition promotional literature, athletes and </a:t>
            </a:r>
            <a:r>
              <a:rPr lang="en-GB" sz="1200" dirty="0" smtClean="0">
                <a:solidFill>
                  <a:srgbClr val="FFFFFF"/>
                </a:solidFill>
                <a:latin typeface="Helvetica Neue"/>
                <a:cs typeface="Helvetica Neue"/>
              </a:rPr>
              <a:t>equipment.</a:t>
            </a:r>
          </a:p>
          <a:p>
            <a:r>
              <a:rPr lang="en-GB" sz="1200" b="1" dirty="0">
                <a:solidFill>
                  <a:srgbClr val="FFFFFF"/>
                </a:solidFill>
                <a:latin typeface="Helvetica Neue"/>
                <a:cs typeface="Helvetica Neue"/>
              </a:rPr>
              <a:t> </a:t>
            </a:r>
            <a:endParaRPr lang="en-GB" sz="1200" dirty="0" smtClean="0">
              <a:solidFill>
                <a:srgbClr val="FFFFFF"/>
              </a:solidFill>
              <a:latin typeface="Helvetica Neue"/>
              <a:cs typeface="Helvetica Neue"/>
            </a:endParaRPr>
          </a:p>
          <a:p>
            <a:r>
              <a:rPr lang="en-GB" sz="1400" b="1" dirty="0" smtClean="0">
                <a:solidFill>
                  <a:srgbClr val="FF0000"/>
                </a:solidFill>
                <a:latin typeface="Helvetica Neue"/>
                <a:cs typeface="Helvetica Neue"/>
              </a:rPr>
              <a:t>CO-SPONSORS – TRUE SOUTH CLUB</a:t>
            </a:r>
            <a:endParaRPr lang="en-GB" sz="1400" dirty="0" smtClean="0">
              <a:solidFill>
                <a:srgbClr val="FF0000"/>
              </a:solidFill>
              <a:latin typeface="Helvetica Neue"/>
              <a:cs typeface="Helvetica Neue"/>
            </a:endParaRPr>
          </a:p>
          <a:p>
            <a:r>
              <a:rPr lang="en-GB" sz="1200" dirty="0" smtClean="0">
                <a:solidFill>
                  <a:srgbClr val="FFFFFF"/>
                </a:solidFill>
                <a:latin typeface="Helvetica Neue"/>
                <a:cs typeface="Helvetica Neue"/>
              </a:rPr>
              <a:t>Up </a:t>
            </a:r>
            <a:r>
              <a:rPr lang="en-GB" sz="1200" dirty="0">
                <a:solidFill>
                  <a:srgbClr val="FFFFFF"/>
                </a:solidFill>
                <a:latin typeface="Helvetica Neue"/>
                <a:cs typeface="Helvetica Neue"/>
              </a:rPr>
              <a:t>to six Co-sponsors from non-competing categories. Branding on promotional literature, athletes and equipment and naming rights to an Award for special achievers in areas </a:t>
            </a:r>
            <a:r>
              <a:rPr lang="en-GB" sz="1200" dirty="0" smtClean="0">
                <a:solidFill>
                  <a:srgbClr val="FFFFFF"/>
                </a:solidFill>
                <a:latin typeface="Helvetica Neue"/>
                <a:cs typeface="Helvetica Neue"/>
              </a:rPr>
              <a:t>of:</a:t>
            </a:r>
          </a:p>
          <a:p>
            <a:r>
              <a:rPr lang="en-GB" sz="1200" dirty="0">
                <a:solidFill>
                  <a:schemeClr val="tx2">
                    <a:lumMod val="40000"/>
                    <a:lumOff val="60000"/>
                  </a:schemeClr>
                </a:solidFill>
                <a:latin typeface="Helvetica Neue"/>
                <a:cs typeface="Helvetica Neue"/>
              </a:rPr>
              <a:t>‘Arts &amp; Culture</a:t>
            </a:r>
            <a:r>
              <a:rPr lang="en-GB" sz="1200" dirty="0" smtClean="0">
                <a:solidFill>
                  <a:schemeClr val="tx2">
                    <a:lumMod val="40000"/>
                    <a:lumOff val="60000"/>
                  </a:schemeClr>
                </a:solidFill>
                <a:latin typeface="Helvetica Neue"/>
                <a:cs typeface="Helvetica Neue"/>
              </a:rPr>
              <a:t>’	‘</a:t>
            </a:r>
            <a:r>
              <a:rPr lang="en-GB" sz="1200" dirty="0">
                <a:solidFill>
                  <a:schemeClr val="tx2">
                    <a:lumMod val="40000"/>
                    <a:lumOff val="60000"/>
                  </a:schemeClr>
                </a:solidFill>
                <a:latin typeface="Helvetica Neue"/>
                <a:cs typeface="Helvetica Neue"/>
              </a:rPr>
              <a:t>Environmental Conservation</a:t>
            </a:r>
            <a:r>
              <a:rPr lang="en-GB" sz="1200" dirty="0" smtClean="0">
                <a:solidFill>
                  <a:schemeClr val="tx2">
                    <a:lumMod val="40000"/>
                    <a:lumOff val="60000"/>
                  </a:schemeClr>
                </a:solidFill>
                <a:latin typeface="Helvetica Neue"/>
                <a:cs typeface="Helvetica Neue"/>
              </a:rPr>
              <a:t>’</a:t>
            </a:r>
            <a:r>
              <a:rPr lang="en-GB" sz="1200" dirty="0">
                <a:solidFill>
                  <a:schemeClr val="tx2">
                    <a:lumMod val="40000"/>
                    <a:lumOff val="60000"/>
                  </a:schemeClr>
                </a:solidFill>
                <a:latin typeface="Helvetica Neue"/>
                <a:cs typeface="Helvetica Neue"/>
              </a:rPr>
              <a:t> </a:t>
            </a:r>
            <a:r>
              <a:rPr lang="en-GB" sz="1200" dirty="0" smtClean="0">
                <a:solidFill>
                  <a:schemeClr val="tx2">
                    <a:lumMod val="40000"/>
                    <a:lumOff val="60000"/>
                  </a:schemeClr>
                </a:solidFill>
                <a:latin typeface="Helvetica Neue"/>
                <a:cs typeface="Helvetica Neue"/>
              </a:rPr>
              <a:t>	‘</a:t>
            </a:r>
            <a:r>
              <a:rPr lang="en-GB" sz="1200" dirty="0">
                <a:solidFill>
                  <a:schemeClr val="tx2">
                    <a:lumMod val="40000"/>
                    <a:lumOff val="60000"/>
                  </a:schemeClr>
                </a:solidFill>
                <a:latin typeface="Helvetica Neue"/>
                <a:cs typeface="Helvetica Neue"/>
              </a:rPr>
              <a:t>Rights &amp; Equality’</a:t>
            </a:r>
          </a:p>
          <a:p>
            <a:r>
              <a:rPr lang="en-GB" sz="1200" dirty="0" smtClean="0">
                <a:solidFill>
                  <a:schemeClr val="tx2">
                    <a:lumMod val="40000"/>
                    <a:lumOff val="60000"/>
                  </a:schemeClr>
                </a:solidFill>
                <a:latin typeface="Helvetica Neue"/>
                <a:cs typeface="Helvetica Neue"/>
              </a:rPr>
              <a:t>‘</a:t>
            </a:r>
            <a:r>
              <a:rPr lang="en-GB" sz="1200" dirty="0">
                <a:solidFill>
                  <a:schemeClr val="tx2">
                    <a:lumMod val="40000"/>
                    <a:lumOff val="60000"/>
                  </a:schemeClr>
                </a:solidFill>
                <a:latin typeface="Helvetica Neue"/>
                <a:cs typeface="Helvetica Neue"/>
              </a:rPr>
              <a:t>Bravery &amp; Valour</a:t>
            </a:r>
            <a:r>
              <a:rPr lang="en-GB" sz="1200" dirty="0" smtClean="0">
                <a:solidFill>
                  <a:schemeClr val="tx2">
                    <a:lumMod val="40000"/>
                    <a:lumOff val="60000"/>
                  </a:schemeClr>
                </a:solidFill>
                <a:latin typeface="Helvetica Neue"/>
                <a:cs typeface="Helvetica Neue"/>
              </a:rPr>
              <a:t>’	‘</a:t>
            </a:r>
            <a:r>
              <a:rPr lang="en-GB" sz="1200" dirty="0">
                <a:solidFill>
                  <a:schemeClr val="tx2">
                    <a:lumMod val="40000"/>
                    <a:lumOff val="60000"/>
                  </a:schemeClr>
                </a:solidFill>
                <a:latin typeface="Helvetica Neue"/>
                <a:cs typeface="Helvetica Neue"/>
              </a:rPr>
              <a:t>Innovation &amp; Development’ </a:t>
            </a:r>
            <a:r>
              <a:rPr lang="en-GB" sz="1200" dirty="0" smtClean="0">
                <a:solidFill>
                  <a:schemeClr val="tx2">
                    <a:lumMod val="40000"/>
                    <a:lumOff val="60000"/>
                  </a:schemeClr>
                </a:solidFill>
                <a:latin typeface="Helvetica Neue"/>
                <a:cs typeface="Helvetica Neue"/>
              </a:rPr>
              <a:t>	‘</a:t>
            </a:r>
            <a:r>
              <a:rPr lang="en-GB" sz="1200" dirty="0">
                <a:solidFill>
                  <a:schemeClr val="tx2">
                    <a:lumMod val="40000"/>
                    <a:lumOff val="60000"/>
                  </a:schemeClr>
                </a:solidFill>
                <a:latin typeface="Helvetica Neue"/>
                <a:cs typeface="Helvetica Neue"/>
              </a:rPr>
              <a:t>Social Impact’</a:t>
            </a:r>
          </a:p>
          <a:p>
            <a:r>
              <a:rPr lang="en-GB" sz="1200" dirty="0">
                <a:solidFill>
                  <a:srgbClr val="FFFFFF"/>
                </a:solidFill>
                <a:latin typeface="Helvetica Neue"/>
                <a:cs typeface="Helvetica Neue"/>
              </a:rPr>
              <a:t> </a:t>
            </a:r>
            <a:endParaRPr lang="en-GB" sz="1200" dirty="0" smtClean="0">
              <a:solidFill>
                <a:srgbClr val="FFFFFF"/>
              </a:solidFill>
              <a:latin typeface="Helvetica Neue"/>
              <a:cs typeface="Helvetica Neue"/>
            </a:endParaRPr>
          </a:p>
          <a:p>
            <a:r>
              <a:rPr lang="en-GB" sz="1400" b="1" dirty="0" smtClean="0">
                <a:solidFill>
                  <a:srgbClr val="FF0000"/>
                </a:solidFill>
                <a:latin typeface="Helvetica Neue"/>
                <a:cs typeface="Helvetica Neue"/>
              </a:rPr>
              <a:t>OFFICIAL SUPPLIERS</a:t>
            </a:r>
            <a:endParaRPr lang="en-GB" sz="1400" dirty="0" smtClean="0">
              <a:solidFill>
                <a:srgbClr val="FF0000"/>
              </a:solidFill>
              <a:latin typeface="Helvetica Neue"/>
              <a:cs typeface="Helvetica Neue"/>
            </a:endParaRPr>
          </a:p>
          <a:p>
            <a:r>
              <a:rPr lang="en-GB" sz="1200" dirty="0" smtClean="0">
                <a:solidFill>
                  <a:srgbClr val="FFFFFF"/>
                </a:solidFill>
                <a:latin typeface="Helvetica Neue"/>
                <a:cs typeface="Helvetica Neue"/>
              </a:rPr>
              <a:t>Providing </a:t>
            </a:r>
            <a:r>
              <a:rPr lang="en-GB" sz="1200" dirty="0">
                <a:solidFill>
                  <a:srgbClr val="FFFFFF"/>
                </a:solidFill>
                <a:latin typeface="Helvetica Neue"/>
                <a:cs typeface="Helvetica Neue"/>
              </a:rPr>
              <a:t>goods &amp; services essential to the success of TJ’s TRUE SOUTH. Major categories include</a:t>
            </a:r>
            <a:r>
              <a:rPr lang="en-GB" sz="1200" dirty="0" smtClean="0">
                <a:solidFill>
                  <a:srgbClr val="FFFFFF"/>
                </a:solidFill>
                <a:latin typeface="Helvetica Neue"/>
                <a:cs typeface="Helvetica Neue"/>
              </a:rPr>
              <a:t>:</a:t>
            </a:r>
            <a:endParaRPr lang="en-GB" sz="1200" dirty="0">
              <a:solidFill>
                <a:srgbClr val="FFFFFF"/>
              </a:solidFill>
              <a:latin typeface="Helvetica Neue"/>
              <a:cs typeface="Helvetica Neue"/>
            </a:endParaRPr>
          </a:p>
          <a:p>
            <a:r>
              <a:rPr lang="en-GB" sz="1200" dirty="0" smtClean="0">
                <a:solidFill>
                  <a:srgbClr val="8EB4E3"/>
                </a:solidFill>
                <a:latin typeface="Helvetica Neue"/>
                <a:cs typeface="Helvetica Neue"/>
              </a:rPr>
              <a:t>Adventure 		Auto			Health &amp; Beauty	Medical</a:t>
            </a:r>
          </a:p>
          <a:p>
            <a:r>
              <a:rPr lang="en-GB" sz="1200" dirty="0" smtClean="0">
                <a:solidFill>
                  <a:srgbClr val="8EB4E3"/>
                </a:solidFill>
                <a:latin typeface="Helvetica Neue"/>
                <a:cs typeface="Helvetica Neue"/>
              </a:rPr>
              <a:t>Airline 		Banks &amp; Financial	Hotel			Mobile Communication </a:t>
            </a:r>
          </a:p>
          <a:p>
            <a:r>
              <a:rPr lang="en-GB" sz="1200" dirty="0" smtClean="0">
                <a:solidFill>
                  <a:srgbClr val="8EB4E3"/>
                </a:solidFill>
                <a:latin typeface="Helvetica Neue"/>
                <a:cs typeface="Helvetica Neue"/>
              </a:rPr>
              <a:t>Alcohol		Electronics		</a:t>
            </a:r>
            <a:r>
              <a:rPr lang="en-GB" sz="1200" dirty="0">
                <a:solidFill>
                  <a:srgbClr val="8EB4E3"/>
                </a:solidFill>
                <a:latin typeface="Helvetica Neue"/>
                <a:cs typeface="Helvetica Neue"/>
              </a:rPr>
              <a:t>Insurance</a:t>
            </a:r>
            <a:r>
              <a:rPr lang="en-GB" sz="1200" dirty="0" smtClean="0">
                <a:solidFill>
                  <a:srgbClr val="8EB4E3"/>
                </a:solidFill>
                <a:latin typeface="Helvetica Neue"/>
                <a:cs typeface="Helvetica Neue"/>
              </a:rPr>
              <a:t>		Technology </a:t>
            </a:r>
          </a:p>
          <a:p>
            <a:r>
              <a:rPr lang="en-GB" sz="1200" dirty="0" smtClean="0">
                <a:solidFill>
                  <a:srgbClr val="8EB4E3"/>
                </a:solidFill>
                <a:latin typeface="Helvetica Neue"/>
                <a:cs typeface="Helvetica Neue"/>
              </a:rPr>
              <a:t>Apparel		Food &amp; Beverage	Logistics		Timing</a:t>
            </a:r>
          </a:p>
          <a:p>
            <a:endParaRPr lang="en-GB" sz="1200" dirty="0" smtClean="0">
              <a:solidFill>
                <a:srgbClr val="FFFFFF"/>
              </a:solidFill>
              <a:latin typeface="Helvetica Neue"/>
              <a:cs typeface="Helvetica Neue"/>
            </a:endParaRPr>
          </a:p>
          <a:p>
            <a:r>
              <a:rPr lang="en-GB" sz="1400" b="1" dirty="0" smtClean="0">
                <a:solidFill>
                  <a:srgbClr val="FF0000"/>
                </a:solidFill>
                <a:latin typeface="Helvetica Neue"/>
                <a:cs typeface="Helvetica Neue"/>
              </a:rPr>
              <a:t>OFFICIAL MEDIA PARTNERS</a:t>
            </a:r>
            <a:endParaRPr lang="en-GB" sz="1400" dirty="0" smtClean="0">
              <a:solidFill>
                <a:srgbClr val="FF0000"/>
              </a:solidFill>
              <a:latin typeface="Helvetica Neue"/>
              <a:cs typeface="Helvetica Neue"/>
            </a:endParaRPr>
          </a:p>
          <a:p>
            <a:r>
              <a:rPr lang="en-GB" sz="1200" dirty="0" smtClean="0">
                <a:solidFill>
                  <a:srgbClr val="FFFFFF"/>
                </a:solidFill>
                <a:latin typeface="Helvetica Neue"/>
                <a:cs typeface="Helvetica Neue"/>
              </a:rPr>
              <a:t>Up </a:t>
            </a:r>
            <a:r>
              <a:rPr lang="en-GB" sz="1200" dirty="0">
                <a:solidFill>
                  <a:srgbClr val="FFFFFF"/>
                </a:solidFill>
                <a:latin typeface="Helvetica Neue"/>
                <a:cs typeface="Helvetica Neue"/>
              </a:rPr>
              <a:t>to 10 Official Media Partners providing advertising and editorial </a:t>
            </a:r>
            <a:r>
              <a:rPr lang="en-GB" sz="1200" dirty="0" smtClean="0">
                <a:solidFill>
                  <a:srgbClr val="FFFFFF"/>
                </a:solidFill>
                <a:latin typeface="Helvetica Neue"/>
                <a:cs typeface="Helvetica Neue"/>
              </a:rPr>
              <a:t>support.</a:t>
            </a:r>
          </a:p>
          <a:p>
            <a:r>
              <a:rPr lang="en-GB" sz="1200" b="1" dirty="0">
                <a:solidFill>
                  <a:srgbClr val="FFFFFF"/>
                </a:solidFill>
                <a:latin typeface="Helvetica Neue"/>
                <a:cs typeface="Helvetica Neue"/>
              </a:rPr>
              <a:t> </a:t>
            </a:r>
            <a:endParaRPr lang="en-GB" sz="1200" dirty="0" smtClean="0">
              <a:solidFill>
                <a:srgbClr val="FFFFFF"/>
              </a:solidFill>
              <a:latin typeface="Helvetica Neue"/>
              <a:cs typeface="Helvetica Neue"/>
            </a:endParaRPr>
          </a:p>
          <a:p>
            <a:r>
              <a:rPr lang="en-GB" sz="1400" b="1" dirty="0" smtClean="0">
                <a:solidFill>
                  <a:srgbClr val="FF0000"/>
                </a:solidFill>
                <a:latin typeface="Helvetica Neue"/>
                <a:cs typeface="Helvetica Neue"/>
              </a:rPr>
              <a:t>CHARITY PARTNERS</a:t>
            </a:r>
            <a:endParaRPr lang="en-GB" sz="1400" dirty="0" smtClean="0">
              <a:solidFill>
                <a:srgbClr val="FF0000"/>
              </a:solidFill>
              <a:latin typeface="Helvetica Neue"/>
              <a:cs typeface="Helvetica Neue"/>
            </a:endParaRPr>
          </a:p>
          <a:p>
            <a:r>
              <a:rPr lang="en-GB" sz="1200" dirty="0" smtClean="0">
                <a:solidFill>
                  <a:srgbClr val="FFFFFF"/>
                </a:solidFill>
                <a:latin typeface="Helvetica Neue"/>
                <a:cs typeface="Helvetica Neue"/>
              </a:rPr>
              <a:t>TJ’S </a:t>
            </a:r>
            <a:r>
              <a:rPr lang="en-GB" sz="1200" dirty="0">
                <a:solidFill>
                  <a:srgbClr val="FFFFFF"/>
                </a:solidFill>
                <a:latin typeface="Helvetica Neue"/>
                <a:cs typeface="Helvetica Neue"/>
              </a:rPr>
              <a:t>TRUE SOUTH is also seeking charity partnerships with organisations like: </a:t>
            </a:r>
            <a:r>
              <a:rPr lang="en-GB" sz="1200" dirty="0" smtClean="0">
                <a:solidFill>
                  <a:srgbClr val="FFFFFF"/>
                </a:solidFill>
                <a:latin typeface="Helvetica Neue"/>
                <a:cs typeface="Helvetica Neue"/>
              </a:rPr>
              <a:t>Thai Summit </a:t>
            </a:r>
            <a:r>
              <a:rPr lang="en-GB" sz="1200" dirty="0" smtClean="0">
                <a:solidFill>
                  <a:srgbClr val="FFFFFF"/>
                </a:solidFill>
                <a:latin typeface="Helvetica Neue"/>
                <a:cs typeface="Helvetica Neue"/>
              </a:rPr>
              <a:t>Pattana</a:t>
            </a:r>
            <a:r>
              <a:rPr lang="en-GB" sz="1200" dirty="0" smtClean="0">
                <a:solidFill>
                  <a:srgbClr val="FFFFFF"/>
                </a:solidFill>
                <a:latin typeface="Helvetica Neue"/>
                <a:cs typeface="Helvetica Neue"/>
              </a:rPr>
              <a:t> </a:t>
            </a:r>
            <a:r>
              <a:rPr lang="en-GB" sz="1200" dirty="0">
                <a:solidFill>
                  <a:srgbClr val="FFFFFF"/>
                </a:solidFill>
                <a:latin typeface="Helvetica Neue"/>
                <a:cs typeface="Helvetica Neue"/>
              </a:rPr>
              <a:t>Foundation; WWF (World Wildlife Fund); and United Nations </a:t>
            </a:r>
            <a:r>
              <a:rPr lang="en-GB" sz="1200" dirty="0" smtClean="0">
                <a:solidFill>
                  <a:srgbClr val="FFFFFF"/>
                </a:solidFill>
                <a:latin typeface="Helvetica Neue"/>
                <a:cs typeface="Helvetica Neue"/>
              </a:rPr>
              <a:t>Thailand.</a:t>
            </a:r>
            <a:endParaRPr lang="en-US" sz="1200" dirty="0">
              <a:solidFill>
                <a:srgbClr val="FFFFFF"/>
              </a:solidFill>
              <a:latin typeface="Helvetica Neue"/>
              <a:cs typeface="Helvetica Neue"/>
            </a:endParaRPr>
          </a:p>
        </p:txBody>
      </p:sp>
    </p:spTree>
    <p:extLst>
      <p:ext uri="{BB962C8B-B14F-4D97-AF65-F5344CB8AC3E}">
        <p14:creationId xmlns:p14="http://schemas.microsoft.com/office/powerpoint/2010/main" val="38615932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27166"/>
            <a:ext cx="9588500" cy="400110"/>
          </a:xfrm>
          <a:prstGeom prst="rect">
            <a:avLst/>
          </a:prstGeom>
        </p:spPr>
        <p:txBody>
          <a:bodyPr wrap="square">
            <a:spAutoFit/>
          </a:bodyPr>
          <a:lstStyle/>
          <a:p>
            <a:r>
              <a:rPr lang="is-IS" sz="2000" i="0" u="none" strike="noStrike" baseline="0" dirty="0" smtClean="0">
                <a:solidFill>
                  <a:srgbClr val="FFFFFF"/>
                </a:solidFill>
                <a:latin typeface="MyriadPro-Light"/>
              </a:rPr>
              <a:t>1200</a:t>
            </a:r>
            <a:r>
              <a:rPr lang="en-US" sz="2000" i="0" u="none" strike="noStrike" baseline="0" dirty="0" smtClean="0">
                <a:solidFill>
                  <a:srgbClr val="FFFFFF"/>
                </a:solidFill>
                <a:latin typeface="MyriadPro-Light"/>
              </a:rPr>
              <a:t>KM</a:t>
            </a:r>
            <a:r>
              <a:rPr lang="en-US" sz="2000" i="0" u="none" strike="noStrike" dirty="0" smtClean="0">
                <a:solidFill>
                  <a:srgbClr val="FFFFFF"/>
                </a:solidFill>
                <a:latin typeface="MyriadPro-Light"/>
              </a:rPr>
              <a:t> </a:t>
            </a:r>
            <a:r>
              <a:rPr lang="en-US" sz="2000" i="0" u="none" strike="noStrike" dirty="0" smtClean="0">
                <a:solidFill>
                  <a:srgbClr val="FFFFFF"/>
                </a:solidFill>
                <a:latin typeface="MyriadPro-Light"/>
              </a:rPr>
              <a:t>CLUB: EXPEDITION SUPPORT TEAM</a:t>
            </a:r>
            <a:endParaRPr lang="en-US" sz="2000" dirty="0">
              <a:solidFill>
                <a:srgbClr val="FFFFFF"/>
              </a:solidFill>
            </a:endParaRPr>
          </a:p>
        </p:txBody>
      </p:sp>
      <p:sp>
        <p:nvSpPr>
          <p:cNvPr id="2" name="Rectangle 1"/>
          <p:cNvSpPr/>
          <p:nvPr/>
        </p:nvSpPr>
        <p:spPr>
          <a:xfrm>
            <a:off x="0" y="2404745"/>
            <a:ext cx="4854129" cy="1754327"/>
          </a:xfrm>
          <a:prstGeom prst="rect">
            <a:avLst/>
          </a:prstGeom>
        </p:spPr>
        <p:txBody>
          <a:bodyPr wrap="square">
            <a:spAutoFit/>
          </a:bodyPr>
          <a:lstStyle/>
          <a:p>
            <a:r>
              <a:rPr lang="en-GB" sz="1200" dirty="0">
                <a:solidFill>
                  <a:srgbClr val="FFFFFF"/>
                </a:solidFill>
              </a:rPr>
              <a:t>TJ’S TRUE SOUTH has created a package for both personal supporters - individuals who would like to be an essential part of this history-making event as well as companies and institutions.</a:t>
            </a:r>
          </a:p>
          <a:p>
            <a:r>
              <a:rPr lang="en-GB" sz="1200" dirty="0">
                <a:solidFill>
                  <a:srgbClr val="FFFFFF"/>
                </a:solidFill>
              </a:rPr>
              <a:t> </a:t>
            </a:r>
          </a:p>
          <a:p>
            <a:r>
              <a:rPr lang="en-GB" sz="1200" dirty="0">
                <a:solidFill>
                  <a:srgbClr val="FFFFFF"/>
                </a:solidFill>
              </a:rPr>
              <a:t>Individuals have the opportunity to own </a:t>
            </a:r>
            <a:r>
              <a:rPr lang="is-IS" sz="1200" dirty="0" smtClean="0">
                <a:solidFill>
                  <a:srgbClr val="FFFFFF"/>
                </a:solidFill>
              </a:rPr>
              <a:t>1200</a:t>
            </a:r>
            <a:r>
              <a:rPr lang="en-GB" sz="1200" dirty="0" smtClean="0">
                <a:solidFill>
                  <a:srgbClr val="FFFFFF"/>
                </a:solidFill>
              </a:rPr>
              <a:t> </a:t>
            </a:r>
            <a:r>
              <a:rPr lang="en-GB" sz="1200" dirty="0">
                <a:solidFill>
                  <a:srgbClr val="FFFFFF"/>
                </a:solidFill>
              </a:rPr>
              <a:t>x 1 kilometre sections of this journey. </a:t>
            </a:r>
          </a:p>
          <a:p>
            <a:r>
              <a:rPr lang="en-GB" sz="1200" dirty="0">
                <a:solidFill>
                  <a:srgbClr val="FFFFFF"/>
                </a:solidFill>
              </a:rPr>
              <a:t> </a:t>
            </a:r>
          </a:p>
          <a:p>
            <a:r>
              <a:rPr lang="en-GB" sz="1200" dirty="0">
                <a:solidFill>
                  <a:srgbClr val="FFFFFF"/>
                </a:solidFill>
              </a:rPr>
              <a:t>The </a:t>
            </a:r>
            <a:r>
              <a:rPr lang="is-IS" sz="1200" dirty="0" smtClean="0">
                <a:solidFill>
                  <a:srgbClr val="FFFFFF"/>
                </a:solidFill>
              </a:rPr>
              <a:t>1200</a:t>
            </a:r>
            <a:r>
              <a:rPr lang="en-GB" sz="1200" dirty="0" smtClean="0">
                <a:solidFill>
                  <a:srgbClr val="FFFFFF"/>
                </a:solidFill>
              </a:rPr>
              <a:t>KM </a:t>
            </a:r>
            <a:r>
              <a:rPr lang="en-GB" sz="1200" dirty="0">
                <a:solidFill>
                  <a:srgbClr val="FFFFFF"/>
                </a:solidFill>
              </a:rPr>
              <a:t>Club will join an elite group of people who will be part of the Expedition Support Team – they will receive</a:t>
            </a:r>
            <a:r>
              <a:rPr lang="en-GB" sz="1200" dirty="0" smtClean="0">
                <a:solidFill>
                  <a:srgbClr val="FFFFFF"/>
                </a:solidFill>
              </a:rPr>
              <a:t>:</a:t>
            </a:r>
            <a:endParaRPr lang="en-GB" sz="1200" dirty="0">
              <a:solidFill>
                <a:srgbClr val="FFFFFF"/>
              </a:solidFill>
            </a:endParaRPr>
          </a:p>
        </p:txBody>
      </p:sp>
      <p:sp>
        <p:nvSpPr>
          <p:cNvPr id="3" name="Rectangle 2"/>
          <p:cNvSpPr/>
          <p:nvPr/>
        </p:nvSpPr>
        <p:spPr>
          <a:xfrm>
            <a:off x="41275" y="4151869"/>
            <a:ext cx="3019425" cy="2492990"/>
          </a:xfrm>
          <a:prstGeom prst="rect">
            <a:avLst/>
          </a:prstGeom>
        </p:spPr>
        <p:txBody>
          <a:bodyPr wrap="square">
            <a:spAutoFit/>
          </a:bodyPr>
          <a:lstStyle/>
          <a:p>
            <a:pPr lvl="0"/>
            <a:r>
              <a:rPr lang="en-GB" sz="1200" b="1" dirty="0">
                <a:solidFill>
                  <a:srgbClr val="FF0000"/>
                </a:solidFill>
              </a:rPr>
              <a:t>1 Kilometre</a:t>
            </a:r>
          </a:p>
          <a:p>
            <a:pPr lvl="0"/>
            <a:r>
              <a:rPr lang="en-GB" sz="1200" dirty="0">
                <a:solidFill>
                  <a:srgbClr val="FFFFFF"/>
                </a:solidFill>
              </a:rPr>
              <a:t>Rights to title </a:t>
            </a:r>
            <a:r>
              <a:rPr lang="en-GB" sz="1200" dirty="0" smtClean="0">
                <a:solidFill>
                  <a:srgbClr val="FFFFFF"/>
                </a:solidFill>
              </a:rPr>
              <a:t>“</a:t>
            </a:r>
            <a:r>
              <a:rPr lang="is-IS" sz="1200" dirty="0" smtClean="0">
                <a:solidFill>
                  <a:srgbClr val="FFFFFF"/>
                </a:solidFill>
              </a:rPr>
              <a:t>1200</a:t>
            </a:r>
            <a:r>
              <a:rPr lang="en-GB" sz="1200" dirty="0" smtClean="0">
                <a:solidFill>
                  <a:srgbClr val="FFFFFF"/>
                </a:solidFill>
              </a:rPr>
              <a:t>KM </a:t>
            </a:r>
            <a:r>
              <a:rPr lang="en-GB" sz="1200" dirty="0">
                <a:solidFill>
                  <a:srgbClr val="FFFFFF"/>
                </a:solidFill>
              </a:rPr>
              <a:t>Club Member / TJ’S True SOUTH Expedition Support Team” for </a:t>
            </a:r>
          </a:p>
          <a:p>
            <a:pPr lvl="0"/>
            <a:r>
              <a:rPr lang="en-GB" sz="1200" dirty="0">
                <a:solidFill>
                  <a:srgbClr val="FFFFFF"/>
                </a:solidFill>
              </a:rPr>
              <a:t>PR &amp; advertising </a:t>
            </a:r>
            <a:r>
              <a:rPr lang="en-GB" sz="1200" dirty="0" smtClean="0">
                <a:solidFill>
                  <a:srgbClr val="FFFFFF"/>
                </a:solidFill>
              </a:rPr>
              <a:t>use.</a:t>
            </a:r>
          </a:p>
          <a:p>
            <a:pPr lvl="0"/>
            <a:endParaRPr lang="en-GB" sz="1200" dirty="0">
              <a:solidFill>
                <a:srgbClr val="FFFFFF"/>
              </a:solidFill>
            </a:endParaRPr>
          </a:p>
          <a:p>
            <a:pPr lvl="0"/>
            <a:r>
              <a:rPr lang="en-GB" sz="1200" dirty="0">
                <a:solidFill>
                  <a:srgbClr val="FFFFFF"/>
                </a:solidFill>
              </a:rPr>
              <a:t>Name going into the history books with accreditation in the book 'TJ’S TRUE SOUTH –</a:t>
            </a:r>
          </a:p>
          <a:p>
            <a:pPr lvl="0"/>
            <a:r>
              <a:rPr lang="en-GB" sz="1200" dirty="0">
                <a:solidFill>
                  <a:srgbClr val="FFFFFF"/>
                </a:solidFill>
              </a:rPr>
              <a:t>Be Part Of Thai History</a:t>
            </a:r>
            <a:r>
              <a:rPr lang="en-GB" sz="1200" dirty="0" smtClean="0">
                <a:solidFill>
                  <a:srgbClr val="FFFFFF"/>
                </a:solidFill>
              </a:rPr>
              <a:t>!‘</a:t>
            </a:r>
          </a:p>
          <a:p>
            <a:pPr lvl="0"/>
            <a:endParaRPr lang="en-GB" sz="1200" dirty="0">
              <a:solidFill>
                <a:srgbClr val="FFFFFF"/>
              </a:solidFill>
            </a:endParaRPr>
          </a:p>
          <a:p>
            <a:pPr lvl="0"/>
            <a:r>
              <a:rPr lang="en-GB" sz="1200" dirty="0">
                <a:solidFill>
                  <a:srgbClr val="FFFFFF"/>
                </a:solidFill>
              </a:rPr>
              <a:t>Official Expedition Support Team Membership with framed </a:t>
            </a:r>
            <a:r>
              <a:rPr lang="en-GB" sz="1200" dirty="0" smtClean="0">
                <a:solidFill>
                  <a:srgbClr val="FFFFFF"/>
                </a:solidFill>
              </a:rPr>
              <a:t>Certificate. </a:t>
            </a:r>
          </a:p>
          <a:p>
            <a:pPr lvl="0"/>
            <a:endParaRPr lang="en-GB" sz="1200" dirty="0">
              <a:solidFill>
                <a:srgbClr val="FFFFFF"/>
              </a:solidFill>
            </a:endParaRPr>
          </a:p>
          <a:p>
            <a:pPr lvl="0"/>
            <a:r>
              <a:rPr lang="en-GB" sz="1200" dirty="0">
                <a:solidFill>
                  <a:srgbClr val="FFFFFF"/>
                </a:solidFill>
              </a:rPr>
              <a:t>Signed Official TJ’S TRUE SOUTH </a:t>
            </a:r>
            <a:r>
              <a:rPr lang="en-GB" sz="1200" dirty="0" smtClean="0">
                <a:solidFill>
                  <a:srgbClr val="FFFFFF"/>
                </a:solidFill>
              </a:rPr>
              <a:t>Poster.</a:t>
            </a:r>
            <a:endParaRPr lang="en-GB" sz="1200" dirty="0">
              <a:solidFill>
                <a:srgbClr val="FFFFFF"/>
              </a:solidFill>
            </a:endParaRPr>
          </a:p>
        </p:txBody>
      </p:sp>
      <p:sp>
        <p:nvSpPr>
          <p:cNvPr id="5" name="Rectangle 4"/>
          <p:cNvSpPr/>
          <p:nvPr/>
        </p:nvSpPr>
        <p:spPr>
          <a:xfrm>
            <a:off x="3238498" y="4159072"/>
            <a:ext cx="2781301" cy="1200329"/>
          </a:xfrm>
          <a:prstGeom prst="rect">
            <a:avLst/>
          </a:prstGeom>
        </p:spPr>
        <p:txBody>
          <a:bodyPr wrap="square">
            <a:spAutoFit/>
          </a:bodyPr>
          <a:lstStyle/>
          <a:p>
            <a:pPr lvl="0"/>
            <a:r>
              <a:rPr lang="en-GB" sz="1200" b="1" dirty="0">
                <a:solidFill>
                  <a:srgbClr val="FF0000"/>
                </a:solidFill>
              </a:rPr>
              <a:t>10 Kilometres or more</a:t>
            </a:r>
          </a:p>
          <a:p>
            <a:pPr lvl="0"/>
            <a:r>
              <a:rPr lang="en-GB" sz="1200" dirty="0">
                <a:solidFill>
                  <a:srgbClr val="FFFFFF"/>
                </a:solidFill>
              </a:rPr>
              <a:t>1KM benefits plus</a:t>
            </a:r>
          </a:p>
          <a:p>
            <a:pPr lvl="0"/>
            <a:r>
              <a:rPr lang="en-GB" sz="1200" dirty="0">
                <a:solidFill>
                  <a:srgbClr val="FFFFFF"/>
                </a:solidFill>
              </a:rPr>
              <a:t>Framed photograph of company </a:t>
            </a:r>
            <a:r>
              <a:rPr lang="en-GB" sz="1200" dirty="0" smtClean="0">
                <a:solidFill>
                  <a:srgbClr val="FFFFFF"/>
                </a:solidFill>
              </a:rPr>
              <a:t>branded. </a:t>
            </a:r>
            <a:r>
              <a:rPr lang="en-GB" sz="1200" dirty="0">
                <a:solidFill>
                  <a:srgbClr val="FFFFFF"/>
                </a:solidFill>
              </a:rPr>
              <a:t>flag at the South </a:t>
            </a:r>
            <a:r>
              <a:rPr lang="en-GB" sz="1200" dirty="0" smtClean="0">
                <a:solidFill>
                  <a:srgbClr val="FFFFFF"/>
                </a:solidFill>
              </a:rPr>
              <a:t>Pole. </a:t>
            </a:r>
            <a:endParaRPr lang="en-GB" sz="1200" dirty="0">
              <a:solidFill>
                <a:srgbClr val="FFFFFF"/>
              </a:solidFill>
            </a:endParaRPr>
          </a:p>
          <a:p>
            <a:pPr lvl="0"/>
            <a:r>
              <a:rPr lang="en-GB" sz="1200" dirty="0">
                <a:solidFill>
                  <a:srgbClr val="FFFFFF"/>
                </a:solidFill>
              </a:rPr>
              <a:t>Official Limited Edition TJ’S TRUE SOUTH </a:t>
            </a:r>
            <a:r>
              <a:rPr lang="en-GB" sz="1200" dirty="0" smtClean="0">
                <a:solidFill>
                  <a:srgbClr val="FFFFFF"/>
                </a:solidFill>
              </a:rPr>
              <a:t>Jacket.</a:t>
            </a:r>
            <a:endParaRPr lang="en-GB" sz="1200" dirty="0">
              <a:solidFill>
                <a:srgbClr val="FFFFFF"/>
              </a:solidFill>
            </a:endParaRPr>
          </a:p>
        </p:txBody>
      </p:sp>
      <p:sp>
        <p:nvSpPr>
          <p:cNvPr id="6" name="Rectangle 5"/>
          <p:cNvSpPr/>
          <p:nvPr/>
        </p:nvSpPr>
        <p:spPr>
          <a:xfrm>
            <a:off x="6413500" y="4159072"/>
            <a:ext cx="2730500" cy="646331"/>
          </a:xfrm>
          <a:prstGeom prst="rect">
            <a:avLst/>
          </a:prstGeom>
        </p:spPr>
        <p:txBody>
          <a:bodyPr wrap="square">
            <a:spAutoFit/>
          </a:bodyPr>
          <a:lstStyle/>
          <a:p>
            <a:pPr lvl="0"/>
            <a:r>
              <a:rPr lang="en-GB" sz="1200" b="1" dirty="0">
                <a:solidFill>
                  <a:srgbClr val="FF0000"/>
                </a:solidFill>
              </a:rPr>
              <a:t>50 Kilometres or more</a:t>
            </a:r>
          </a:p>
          <a:p>
            <a:pPr lvl="0"/>
            <a:r>
              <a:rPr lang="en-GB" sz="1200" dirty="0">
                <a:solidFill>
                  <a:srgbClr val="FFFFFF"/>
                </a:solidFill>
              </a:rPr>
              <a:t>10KM benefits plus</a:t>
            </a:r>
          </a:p>
          <a:p>
            <a:pPr lvl="0"/>
            <a:r>
              <a:rPr lang="en-GB" sz="1200" dirty="0">
                <a:solidFill>
                  <a:srgbClr val="FFFFFF"/>
                </a:solidFill>
              </a:rPr>
              <a:t>Limited Edition TJ’S TRUE SOUTH </a:t>
            </a:r>
            <a:r>
              <a:rPr lang="en-GB" sz="1200" dirty="0" smtClean="0">
                <a:solidFill>
                  <a:srgbClr val="FFFFFF"/>
                </a:solidFill>
              </a:rPr>
              <a:t>Watch.</a:t>
            </a:r>
            <a:endParaRPr lang="en-GB" sz="1200" dirty="0">
              <a:solidFill>
                <a:srgbClr val="FFFFFF"/>
              </a:solidFill>
            </a:endParaRPr>
          </a:p>
        </p:txBody>
      </p:sp>
      <p:pic>
        <p:nvPicPr>
          <p:cNvPr id="8" name="Picture 7" descr="1200 logo.png"/>
          <p:cNvPicPr>
            <a:picLocks noChangeAspect="1"/>
          </p:cNvPicPr>
          <p:nvPr/>
        </p:nvPicPr>
        <p:blipFill rotWithShape="1">
          <a:blip r:embed="rId2">
            <a:extLst>
              <a:ext uri="{28A0092B-C50C-407E-A947-70E740481C1C}">
                <a14:useLocalDpi xmlns:a14="http://schemas.microsoft.com/office/drawing/2010/main" val="0"/>
              </a:ext>
            </a:extLst>
          </a:blip>
          <a:srcRect l="-988" t="33972" b="34917"/>
          <a:stretch/>
        </p:blipFill>
        <p:spPr>
          <a:xfrm>
            <a:off x="5181599" y="2404745"/>
            <a:ext cx="3996267" cy="1231124"/>
          </a:xfrm>
          <a:prstGeom prst="rect">
            <a:avLst/>
          </a:prstGeom>
        </p:spPr>
      </p:pic>
    </p:spTree>
    <p:extLst>
      <p:ext uri="{BB962C8B-B14F-4D97-AF65-F5344CB8AC3E}">
        <p14:creationId xmlns:p14="http://schemas.microsoft.com/office/powerpoint/2010/main" val="36427755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nowwalk.jpg"/>
          <p:cNvPicPr>
            <a:picLocks noChangeAspect="1"/>
          </p:cNvPicPr>
          <p:nvPr/>
        </p:nvPicPr>
        <p:blipFill>
          <a:blip r:embed="rId2">
            <a:alphaModFix amt="56000"/>
          </a:blip>
          <a:srcRect t="56542" b="1824"/>
          <a:stretch>
            <a:fillRect/>
          </a:stretch>
        </p:blipFill>
        <p:spPr>
          <a:xfrm>
            <a:off x="0" y="2328330"/>
            <a:ext cx="9144000" cy="3567612"/>
          </a:xfrm>
          <a:prstGeom prst="rect">
            <a:avLst/>
          </a:prstGeom>
        </p:spPr>
      </p:pic>
      <p:sp>
        <p:nvSpPr>
          <p:cNvPr id="4" name="Rectangle 3"/>
          <p:cNvSpPr/>
          <p:nvPr/>
        </p:nvSpPr>
        <p:spPr>
          <a:xfrm>
            <a:off x="25400" y="1928220"/>
            <a:ext cx="4965700" cy="400110"/>
          </a:xfrm>
          <a:prstGeom prst="rect">
            <a:avLst/>
          </a:prstGeom>
        </p:spPr>
        <p:txBody>
          <a:bodyPr wrap="square">
            <a:spAutoFit/>
          </a:bodyPr>
          <a:lstStyle/>
          <a:p>
            <a:r>
              <a:rPr lang="en-US" sz="2000" i="0" u="none" strike="noStrike" baseline="0" dirty="0" smtClean="0">
                <a:solidFill>
                  <a:srgbClr val="FFFFFF"/>
                </a:solidFill>
                <a:latin typeface="MyriadPro-Light"/>
              </a:rPr>
              <a:t>WHY GET INVOLVED?</a:t>
            </a:r>
            <a:endParaRPr lang="en-US" sz="2000" dirty="0">
              <a:solidFill>
                <a:srgbClr val="FFFFFF"/>
              </a:solidFill>
            </a:endParaRPr>
          </a:p>
        </p:txBody>
      </p:sp>
      <p:sp>
        <p:nvSpPr>
          <p:cNvPr id="3" name="Rectangle 2"/>
          <p:cNvSpPr/>
          <p:nvPr/>
        </p:nvSpPr>
        <p:spPr>
          <a:xfrm>
            <a:off x="25400" y="2578100"/>
            <a:ext cx="5981701" cy="2739211"/>
          </a:xfrm>
          <a:prstGeom prst="rect">
            <a:avLst/>
          </a:prstGeom>
        </p:spPr>
        <p:txBody>
          <a:bodyPr wrap="square">
            <a:spAutoFit/>
          </a:bodyPr>
          <a:lstStyle/>
          <a:p>
            <a:r>
              <a:rPr lang="en-GB" sz="1600" dirty="0">
                <a:solidFill>
                  <a:srgbClr val="FFFFFF"/>
                </a:solidFill>
                <a:latin typeface="Helvetica"/>
                <a:cs typeface="Helvetica"/>
              </a:rPr>
              <a:t>There are many benefits of an association including:</a:t>
            </a:r>
          </a:p>
          <a:p>
            <a:r>
              <a:rPr lang="en-US" sz="1200" b="1" dirty="0">
                <a:solidFill>
                  <a:srgbClr val="FFFFFF"/>
                </a:solidFill>
                <a:latin typeface="Helvetica"/>
                <a:cs typeface="Helvetica"/>
              </a:rPr>
              <a:t> </a:t>
            </a:r>
            <a:endParaRPr lang="en-GB" sz="1200" dirty="0">
              <a:solidFill>
                <a:srgbClr val="FFFFFF"/>
              </a:solidFill>
              <a:latin typeface="Helvetica"/>
              <a:cs typeface="Helvetica"/>
            </a:endParaRPr>
          </a:p>
          <a:p>
            <a:r>
              <a:rPr lang="en-US" sz="1200" b="1" dirty="0">
                <a:solidFill>
                  <a:srgbClr val="FFFFFF"/>
                </a:solidFill>
                <a:latin typeface="Helvetica"/>
                <a:cs typeface="Helvetica"/>
              </a:rPr>
              <a:t>Be Part Of </a:t>
            </a:r>
            <a:r>
              <a:rPr lang="en-US" sz="1200" b="1" dirty="0" smtClean="0">
                <a:solidFill>
                  <a:srgbClr val="FFFFFF"/>
                </a:solidFill>
                <a:latin typeface="Helvetica"/>
                <a:cs typeface="Helvetica"/>
              </a:rPr>
              <a:t>History</a:t>
            </a:r>
            <a:endParaRPr lang="en-GB" sz="1200" dirty="0" smtClean="0">
              <a:solidFill>
                <a:srgbClr val="FFFFFF"/>
              </a:solidFill>
              <a:latin typeface="Helvetica"/>
              <a:cs typeface="Helvetica"/>
            </a:endParaRPr>
          </a:p>
          <a:p>
            <a:r>
              <a:rPr lang="en-US" sz="1200" dirty="0">
                <a:solidFill>
                  <a:srgbClr val="FFFFFF"/>
                </a:solidFill>
                <a:latin typeface="Helvetica"/>
                <a:cs typeface="Helvetica"/>
              </a:rPr>
              <a:t> </a:t>
            </a:r>
            <a:endParaRPr lang="en-GB" sz="1200" dirty="0">
              <a:solidFill>
                <a:srgbClr val="FFFFFF"/>
              </a:solidFill>
              <a:latin typeface="Helvetica"/>
              <a:cs typeface="Helvetica"/>
            </a:endParaRPr>
          </a:p>
          <a:p>
            <a:r>
              <a:rPr lang="en-US" sz="1200" b="1" dirty="0" smtClean="0">
                <a:solidFill>
                  <a:srgbClr val="FFFFFF"/>
                </a:solidFill>
                <a:latin typeface="Helvetica"/>
                <a:cs typeface="Helvetica"/>
              </a:rPr>
              <a:t>Branding</a:t>
            </a:r>
            <a:endParaRPr lang="en-GB" sz="1200" dirty="0" smtClean="0">
              <a:solidFill>
                <a:srgbClr val="FFFFFF"/>
              </a:solidFill>
              <a:latin typeface="Helvetica"/>
              <a:cs typeface="Helvetica"/>
            </a:endParaRPr>
          </a:p>
          <a:p>
            <a:r>
              <a:rPr lang="en-GB" sz="1200" b="1" dirty="0">
                <a:solidFill>
                  <a:srgbClr val="FFFFFF"/>
                </a:solidFill>
                <a:latin typeface="Helvetica"/>
                <a:cs typeface="Helvetica"/>
              </a:rPr>
              <a:t> </a:t>
            </a:r>
            <a:endParaRPr lang="en-GB" sz="1200" dirty="0">
              <a:solidFill>
                <a:srgbClr val="FFFFFF"/>
              </a:solidFill>
              <a:latin typeface="Helvetica"/>
              <a:cs typeface="Helvetica"/>
            </a:endParaRPr>
          </a:p>
          <a:p>
            <a:r>
              <a:rPr lang="en-GB" sz="1200" b="1" dirty="0">
                <a:solidFill>
                  <a:srgbClr val="FFFFFF"/>
                </a:solidFill>
                <a:latin typeface="Helvetica"/>
                <a:cs typeface="Helvetica"/>
              </a:rPr>
              <a:t>Athlete </a:t>
            </a:r>
            <a:r>
              <a:rPr lang="en-GB" sz="1200" b="1" dirty="0" smtClean="0">
                <a:solidFill>
                  <a:srgbClr val="FFFFFF"/>
                </a:solidFill>
                <a:latin typeface="Helvetica"/>
                <a:cs typeface="Helvetica"/>
              </a:rPr>
              <a:t>Endorsement</a:t>
            </a:r>
            <a:endParaRPr lang="en-GB" sz="1200" dirty="0" smtClean="0">
              <a:solidFill>
                <a:srgbClr val="FFFFFF"/>
              </a:solidFill>
              <a:latin typeface="Helvetica"/>
              <a:cs typeface="Helvetica"/>
            </a:endParaRPr>
          </a:p>
          <a:p>
            <a:r>
              <a:rPr lang="en-GB" sz="1200" dirty="0">
                <a:solidFill>
                  <a:srgbClr val="FFFFFF"/>
                </a:solidFill>
                <a:latin typeface="Helvetica"/>
                <a:cs typeface="Helvetica"/>
              </a:rPr>
              <a:t> </a:t>
            </a:r>
          </a:p>
          <a:p>
            <a:r>
              <a:rPr lang="en-GB" sz="1200" b="1" dirty="0">
                <a:solidFill>
                  <a:srgbClr val="FFFFFF"/>
                </a:solidFill>
                <a:latin typeface="Helvetica"/>
                <a:cs typeface="Helvetica"/>
              </a:rPr>
              <a:t>Personal Appearances (PAs) &amp; Leadership </a:t>
            </a:r>
            <a:r>
              <a:rPr lang="en-GB" sz="1200" b="1" dirty="0" smtClean="0">
                <a:solidFill>
                  <a:srgbClr val="FFFFFF"/>
                </a:solidFill>
                <a:latin typeface="Helvetica"/>
                <a:cs typeface="Helvetica"/>
              </a:rPr>
              <a:t>Training</a:t>
            </a:r>
            <a:endParaRPr lang="en-GB" sz="1200" dirty="0" smtClean="0">
              <a:solidFill>
                <a:srgbClr val="FFFFFF"/>
              </a:solidFill>
              <a:latin typeface="Helvetica"/>
              <a:cs typeface="Helvetica"/>
            </a:endParaRPr>
          </a:p>
          <a:p>
            <a:r>
              <a:rPr lang="en-US" sz="1200" b="1" dirty="0">
                <a:solidFill>
                  <a:srgbClr val="FFFFFF"/>
                </a:solidFill>
                <a:latin typeface="Helvetica"/>
                <a:cs typeface="Helvetica"/>
              </a:rPr>
              <a:t> </a:t>
            </a:r>
            <a:endParaRPr lang="en-GB" sz="1200" dirty="0">
              <a:solidFill>
                <a:srgbClr val="FFFFFF"/>
              </a:solidFill>
              <a:latin typeface="Helvetica"/>
              <a:cs typeface="Helvetica"/>
            </a:endParaRPr>
          </a:p>
          <a:p>
            <a:r>
              <a:rPr lang="en-US" sz="1200" b="1" dirty="0">
                <a:solidFill>
                  <a:srgbClr val="FFFFFF"/>
                </a:solidFill>
                <a:latin typeface="Helvetica"/>
                <a:cs typeface="Helvetica"/>
              </a:rPr>
              <a:t>Hot Ticket Hospitality </a:t>
            </a:r>
            <a:r>
              <a:rPr lang="en-US" sz="1200" b="1" dirty="0" smtClean="0">
                <a:solidFill>
                  <a:srgbClr val="FFFFFF"/>
                </a:solidFill>
                <a:latin typeface="Helvetica"/>
                <a:cs typeface="Helvetica"/>
              </a:rPr>
              <a:t>Events</a:t>
            </a:r>
            <a:endParaRPr lang="en-GB" sz="1200" dirty="0" smtClean="0">
              <a:solidFill>
                <a:srgbClr val="FFFFFF"/>
              </a:solidFill>
              <a:latin typeface="Helvetica"/>
              <a:cs typeface="Helvetica"/>
            </a:endParaRPr>
          </a:p>
          <a:p>
            <a:r>
              <a:rPr lang="en-GB" sz="1200" b="1" dirty="0">
                <a:solidFill>
                  <a:srgbClr val="FFFFFF"/>
                </a:solidFill>
                <a:latin typeface="Helvetica"/>
                <a:cs typeface="Helvetica"/>
              </a:rPr>
              <a:t> </a:t>
            </a:r>
            <a:endParaRPr lang="en-GB" sz="1200" dirty="0">
              <a:solidFill>
                <a:srgbClr val="FFFFFF"/>
              </a:solidFill>
              <a:latin typeface="Helvetica"/>
              <a:cs typeface="Helvetica"/>
            </a:endParaRPr>
          </a:p>
          <a:p>
            <a:r>
              <a:rPr lang="en-GB" sz="1200" b="1" dirty="0" smtClean="0">
                <a:solidFill>
                  <a:srgbClr val="FFFFFF"/>
                </a:solidFill>
                <a:latin typeface="Helvetica"/>
                <a:cs typeface="Helvetica"/>
              </a:rPr>
              <a:t>Networking</a:t>
            </a:r>
            <a:endParaRPr lang="en-GB" sz="1200" dirty="0" smtClean="0">
              <a:solidFill>
                <a:srgbClr val="FFFFFF"/>
              </a:solidFill>
              <a:latin typeface="Helvetica"/>
              <a:cs typeface="Helvetica"/>
            </a:endParaRPr>
          </a:p>
          <a:p>
            <a:r>
              <a:rPr lang="en-GB" sz="1200" b="1" dirty="0">
                <a:solidFill>
                  <a:srgbClr val="FFFFFF"/>
                </a:solidFill>
                <a:latin typeface="Helvetica"/>
                <a:cs typeface="Helvetica"/>
              </a:rPr>
              <a:t> </a:t>
            </a:r>
            <a:endParaRPr lang="en-GB" sz="1200" dirty="0">
              <a:solidFill>
                <a:srgbClr val="FFFFFF"/>
              </a:solidFill>
              <a:latin typeface="Helvetica"/>
              <a:cs typeface="Helvetica"/>
            </a:endParaRPr>
          </a:p>
        </p:txBody>
      </p:sp>
      <p:sp>
        <p:nvSpPr>
          <p:cNvPr id="5" name="Rectangle 4"/>
          <p:cNvSpPr/>
          <p:nvPr/>
        </p:nvSpPr>
        <p:spPr>
          <a:xfrm>
            <a:off x="4689476" y="2921000"/>
            <a:ext cx="1774826" cy="1754327"/>
          </a:xfrm>
          <a:prstGeom prst="rect">
            <a:avLst/>
          </a:prstGeom>
        </p:spPr>
        <p:txBody>
          <a:bodyPr wrap="square">
            <a:spAutoFit/>
          </a:bodyPr>
          <a:lstStyle/>
          <a:p>
            <a:r>
              <a:rPr lang="en-GB" sz="1200" b="1" dirty="0" smtClean="0">
                <a:solidFill>
                  <a:srgbClr val="FFFFFF"/>
                </a:solidFill>
                <a:latin typeface="Helvetica Neue"/>
                <a:cs typeface="Helvetica Neue"/>
              </a:rPr>
              <a:t>Sustainability</a:t>
            </a:r>
            <a:endParaRPr lang="en-GB" sz="1200" dirty="0" smtClean="0">
              <a:solidFill>
                <a:srgbClr val="FFFFFF"/>
              </a:solidFill>
              <a:latin typeface="Helvetica Neue"/>
              <a:cs typeface="Helvetica Neue"/>
            </a:endParaRPr>
          </a:p>
          <a:p>
            <a:r>
              <a:rPr lang="en-GB" sz="1200" dirty="0">
                <a:solidFill>
                  <a:srgbClr val="FFFFFF"/>
                </a:solidFill>
                <a:latin typeface="Helvetica Neue"/>
                <a:cs typeface="Helvetica Neue"/>
              </a:rPr>
              <a:t> </a:t>
            </a:r>
          </a:p>
          <a:p>
            <a:r>
              <a:rPr lang="en-GB" sz="1200" b="1" dirty="0">
                <a:solidFill>
                  <a:srgbClr val="FFFFFF"/>
                </a:solidFill>
                <a:latin typeface="Helvetica Neue"/>
                <a:cs typeface="Helvetica Neue"/>
              </a:rPr>
              <a:t>CSR</a:t>
            </a:r>
            <a:r>
              <a:rPr lang="en-GB" sz="1200" b="1" dirty="0" smtClean="0">
                <a:solidFill>
                  <a:srgbClr val="FFFFFF"/>
                </a:solidFill>
                <a:latin typeface="Helvetica Neue"/>
                <a:cs typeface="Helvetica Neue"/>
              </a:rPr>
              <a:t> </a:t>
            </a:r>
          </a:p>
          <a:p>
            <a:endParaRPr lang="en-GB" sz="1200" b="1" dirty="0" smtClean="0">
              <a:solidFill>
                <a:srgbClr val="FFFFFF"/>
              </a:solidFill>
              <a:latin typeface="Helvetica Neue"/>
              <a:cs typeface="Helvetica Neue"/>
            </a:endParaRPr>
          </a:p>
          <a:p>
            <a:r>
              <a:rPr lang="en-GB" sz="1200" b="1" dirty="0" smtClean="0">
                <a:solidFill>
                  <a:srgbClr val="FFFFFF"/>
                </a:solidFill>
                <a:latin typeface="Helvetica Neue"/>
                <a:cs typeface="Helvetica Neue"/>
              </a:rPr>
              <a:t>Training Programme</a:t>
            </a:r>
            <a:endParaRPr lang="en-GB" sz="1200" dirty="0" smtClean="0">
              <a:solidFill>
                <a:srgbClr val="FFFFFF"/>
              </a:solidFill>
              <a:latin typeface="Helvetica Neue"/>
              <a:cs typeface="Helvetica Neue"/>
            </a:endParaRPr>
          </a:p>
          <a:p>
            <a:r>
              <a:rPr lang="en-GB" sz="1200" dirty="0">
                <a:solidFill>
                  <a:srgbClr val="FFFFFF"/>
                </a:solidFill>
                <a:latin typeface="Helvetica Neue"/>
                <a:cs typeface="Helvetica Neue"/>
              </a:rPr>
              <a:t> </a:t>
            </a:r>
          </a:p>
          <a:p>
            <a:r>
              <a:rPr lang="en-GB" sz="1200" b="1" dirty="0">
                <a:solidFill>
                  <a:srgbClr val="FFFFFF"/>
                </a:solidFill>
                <a:latin typeface="Helvetica Neue"/>
                <a:cs typeface="Helvetica Neue"/>
              </a:rPr>
              <a:t>Merchandising</a:t>
            </a:r>
            <a:r>
              <a:rPr lang="en-GB" sz="1200" b="1" dirty="0" smtClean="0">
                <a:solidFill>
                  <a:srgbClr val="FFFFFF"/>
                </a:solidFill>
                <a:latin typeface="Helvetica Neue"/>
                <a:cs typeface="Helvetica Neue"/>
              </a:rPr>
              <a:t> </a:t>
            </a:r>
          </a:p>
          <a:p>
            <a:endParaRPr lang="en-GB" sz="1200" dirty="0" smtClean="0">
              <a:solidFill>
                <a:srgbClr val="FFFFFF"/>
              </a:solidFill>
              <a:latin typeface="Helvetica Neue"/>
              <a:cs typeface="Helvetica Neue"/>
            </a:endParaRPr>
          </a:p>
          <a:p>
            <a:r>
              <a:rPr lang="en-GB" sz="1200" b="1" dirty="0" smtClean="0">
                <a:solidFill>
                  <a:srgbClr val="FFFFFF"/>
                </a:solidFill>
                <a:latin typeface="Helvetica Neue"/>
                <a:cs typeface="Helvetica Neue"/>
              </a:rPr>
              <a:t>Engagement</a:t>
            </a:r>
            <a:endParaRPr lang="en-GB" sz="1200" dirty="0">
              <a:solidFill>
                <a:srgbClr val="FFFFFF"/>
              </a:solidFill>
              <a:latin typeface="Helvetica Neue"/>
              <a:cs typeface="Helvetica Neue"/>
            </a:endParaRPr>
          </a:p>
        </p:txBody>
      </p:sp>
    </p:spTree>
    <p:extLst>
      <p:ext uri="{BB962C8B-B14F-4D97-AF65-F5344CB8AC3E}">
        <p14:creationId xmlns:p14="http://schemas.microsoft.com/office/powerpoint/2010/main" val="10410499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ueSouth-Antarctica-02.jpg"/>
          <p:cNvPicPr>
            <a:picLocks noChangeAspect="1"/>
          </p:cNvPicPr>
          <p:nvPr/>
        </p:nvPicPr>
        <p:blipFill>
          <a:blip r:embed="rId2">
            <a:alphaModFix amt="59000"/>
          </a:blip>
          <a:srcRect t="13556" b="9790"/>
          <a:stretch>
            <a:fillRect/>
          </a:stretch>
        </p:blipFill>
        <p:spPr>
          <a:xfrm>
            <a:off x="12700" y="2314575"/>
            <a:ext cx="9144000" cy="3297840"/>
          </a:xfrm>
          <a:prstGeom prst="rect">
            <a:avLst/>
          </a:prstGeom>
        </p:spPr>
      </p:pic>
      <p:sp>
        <p:nvSpPr>
          <p:cNvPr id="4" name="Rectangle 3"/>
          <p:cNvSpPr/>
          <p:nvPr/>
        </p:nvSpPr>
        <p:spPr>
          <a:xfrm>
            <a:off x="12700" y="1914465"/>
            <a:ext cx="4965700" cy="400110"/>
          </a:xfrm>
          <a:prstGeom prst="rect">
            <a:avLst/>
          </a:prstGeom>
        </p:spPr>
        <p:txBody>
          <a:bodyPr wrap="square">
            <a:spAutoFit/>
          </a:bodyPr>
          <a:lstStyle/>
          <a:p>
            <a:r>
              <a:rPr lang="en-US" sz="2000" i="0" u="none" strike="noStrike" baseline="0" dirty="0" smtClean="0">
                <a:solidFill>
                  <a:srgbClr val="FFFFFF"/>
                </a:solidFill>
                <a:latin typeface="MyriadPro-Light"/>
              </a:rPr>
              <a:t>THE LAUNCH</a:t>
            </a:r>
            <a:endParaRPr lang="en-US" sz="2000" dirty="0">
              <a:solidFill>
                <a:srgbClr val="FFFFFF"/>
              </a:solidFill>
            </a:endParaRPr>
          </a:p>
        </p:txBody>
      </p:sp>
      <p:sp>
        <p:nvSpPr>
          <p:cNvPr id="2" name="Rectangle 1"/>
          <p:cNvSpPr/>
          <p:nvPr/>
        </p:nvSpPr>
        <p:spPr>
          <a:xfrm>
            <a:off x="12700" y="2538044"/>
            <a:ext cx="2921000" cy="2677656"/>
          </a:xfrm>
          <a:prstGeom prst="rect">
            <a:avLst/>
          </a:prstGeom>
        </p:spPr>
        <p:txBody>
          <a:bodyPr wrap="square">
            <a:spAutoFit/>
          </a:bodyPr>
          <a:lstStyle/>
          <a:p>
            <a:r>
              <a:rPr lang="en-GB" sz="1200" dirty="0">
                <a:solidFill>
                  <a:srgbClr val="FFFFFF"/>
                </a:solidFill>
                <a:latin typeface="Helvetica Neue"/>
                <a:cs typeface="Helvetica Neue"/>
              </a:rPr>
              <a:t>Registration is open from 1</a:t>
            </a:r>
            <a:r>
              <a:rPr lang="en-GB" sz="1200" baseline="30000" dirty="0">
                <a:solidFill>
                  <a:srgbClr val="FFFFFF"/>
                </a:solidFill>
                <a:latin typeface="Helvetica Neue"/>
                <a:cs typeface="Helvetica Neue"/>
              </a:rPr>
              <a:t>st</a:t>
            </a:r>
            <a:r>
              <a:rPr lang="en-GB" sz="1200" dirty="0">
                <a:solidFill>
                  <a:srgbClr val="FFFFFF"/>
                </a:solidFill>
                <a:latin typeface="Helvetica Neue"/>
                <a:cs typeface="Helvetica Neue"/>
              </a:rPr>
              <a:t> December 2016 </a:t>
            </a:r>
            <a:r>
              <a:rPr lang="en-GB" sz="1200" dirty="0" smtClean="0">
                <a:solidFill>
                  <a:srgbClr val="FFFFFF"/>
                </a:solidFill>
                <a:latin typeface="Helvetica Neue"/>
                <a:cs typeface="Helvetica Neue"/>
              </a:rPr>
              <a:t>to </a:t>
            </a:r>
            <a:r>
              <a:rPr lang="en-GB" sz="1200" dirty="0">
                <a:solidFill>
                  <a:srgbClr val="FFFFFF"/>
                </a:solidFill>
                <a:latin typeface="Helvetica Neue"/>
                <a:cs typeface="Helvetica Neue"/>
              </a:rPr>
              <a:t>March 2017.</a:t>
            </a:r>
            <a:r>
              <a:rPr lang="en-GB" sz="1200" dirty="0" smtClean="0">
                <a:solidFill>
                  <a:srgbClr val="FFFFFF"/>
                </a:solidFill>
                <a:latin typeface="Helvetica Neue"/>
                <a:cs typeface="Helvetica Neue"/>
              </a:rPr>
              <a:t> </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Everyone </a:t>
            </a:r>
            <a:r>
              <a:rPr lang="en-GB" sz="1200" dirty="0">
                <a:solidFill>
                  <a:srgbClr val="FFFFFF"/>
                </a:solidFill>
                <a:latin typeface="Helvetica Neue"/>
                <a:cs typeface="Helvetica Neue"/>
              </a:rPr>
              <a:t>is encouraged to apply and have the chance to compete in the first Survival Challenge</a:t>
            </a:r>
            <a:r>
              <a:rPr lang="en-GB" sz="1200" dirty="0" smtClean="0">
                <a:solidFill>
                  <a:srgbClr val="FFFFFF"/>
                </a:solidFill>
                <a:latin typeface="Helvetica Neue"/>
                <a:cs typeface="Helvetica Neue"/>
              </a:rPr>
              <a:t>!</a:t>
            </a:r>
          </a:p>
          <a:p>
            <a:endParaRPr lang="en-GB" sz="1200" dirty="0" smtClean="0">
              <a:solidFill>
                <a:srgbClr val="FFFFFF"/>
              </a:solidFill>
              <a:latin typeface="Helvetica Neue"/>
              <a:cs typeface="Helvetica Neue"/>
            </a:endParaRPr>
          </a:p>
          <a:p>
            <a:r>
              <a:rPr lang="en-GB" sz="1200" i="1" dirty="0">
                <a:solidFill>
                  <a:srgbClr val="FFFFFF"/>
                </a:solidFill>
                <a:latin typeface="Helvetica Neue"/>
                <a:cs typeface="Helvetica Neue"/>
              </a:rPr>
              <a:t>TJ says, “We wish to give Thai people the chance to participate in this historical journey, regardless of who they are, what they do or where they come from</a:t>
            </a:r>
            <a:r>
              <a:rPr lang="en-GB" sz="1200" i="1" dirty="0" smtClean="0">
                <a:solidFill>
                  <a:srgbClr val="FFFFFF"/>
                </a:solidFill>
                <a:latin typeface="Helvetica Neue"/>
                <a:cs typeface="Helvetica Neue"/>
              </a:rPr>
              <a:t>.”</a:t>
            </a:r>
          </a:p>
          <a:p>
            <a:endParaRPr lang="en-GB" sz="1200" i="1"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 </a:t>
            </a:r>
            <a:endParaRPr lang="en-GB" sz="1200" dirty="0">
              <a:solidFill>
                <a:srgbClr val="FFFFFF"/>
              </a:solidFill>
              <a:latin typeface="Helvetica Neue"/>
              <a:cs typeface="Helvetica Neue"/>
            </a:endParaRPr>
          </a:p>
        </p:txBody>
      </p:sp>
    </p:spTree>
    <p:extLst>
      <p:ext uri="{BB962C8B-B14F-4D97-AF65-F5344CB8AC3E}">
        <p14:creationId xmlns:p14="http://schemas.microsoft.com/office/powerpoint/2010/main" val="36593994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cean-bank-with-rock-in-Antarctica-glacier-wallpaper-Greenland-ice-burg-hd-picture-white-background-1440-x-900-Antarctica-HD-free-wallpapers-backgrounds-images-FHD-4k-download-2014-2015-2016.jpg"/>
          <p:cNvPicPr>
            <a:picLocks noChangeAspect="1"/>
          </p:cNvPicPr>
          <p:nvPr/>
        </p:nvPicPr>
        <p:blipFill>
          <a:blip r:embed="rId2">
            <a:alphaModFix amt="54000"/>
          </a:blip>
          <a:srcRect t="26794" b="3828"/>
          <a:stretch>
            <a:fillRect/>
          </a:stretch>
        </p:blipFill>
        <p:spPr>
          <a:xfrm>
            <a:off x="0" y="2315630"/>
            <a:ext cx="9144000" cy="3965035"/>
          </a:xfrm>
          <a:prstGeom prst="rect">
            <a:avLst/>
          </a:prstGeom>
        </p:spPr>
      </p:pic>
      <p:sp>
        <p:nvSpPr>
          <p:cNvPr id="4" name="Rectangle 3"/>
          <p:cNvSpPr/>
          <p:nvPr/>
        </p:nvSpPr>
        <p:spPr>
          <a:xfrm>
            <a:off x="25400" y="1915520"/>
            <a:ext cx="4965700" cy="400110"/>
          </a:xfrm>
          <a:prstGeom prst="rect">
            <a:avLst/>
          </a:prstGeom>
        </p:spPr>
        <p:txBody>
          <a:bodyPr wrap="square">
            <a:spAutoFit/>
          </a:bodyPr>
          <a:lstStyle/>
          <a:p>
            <a:r>
              <a:rPr lang="en-US" sz="2000" i="0" u="none" strike="noStrike" baseline="0" dirty="0" smtClean="0">
                <a:solidFill>
                  <a:srgbClr val="FFFFFF"/>
                </a:solidFill>
                <a:latin typeface="MyriadPro-Light"/>
              </a:rPr>
              <a:t>WHO WILL MAKE THE FINAL</a:t>
            </a:r>
            <a:r>
              <a:rPr lang="en-US" sz="2000" i="0" u="none" strike="noStrike" dirty="0" smtClean="0">
                <a:solidFill>
                  <a:srgbClr val="FFFFFF"/>
                </a:solidFill>
                <a:latin typeface="MyriadPro-Light"/>
              </a:rPr>
              <a:t> 10?</a:t>
            </a:r>
            <a:endParaRPr lang="en-US" sz="2000" dirty="0">
              <a:solidFill>
                <a:srgbClr val="FFFFFF"/>
              </a:solidFill>
            </a:endParaRPr>
          </a:p>
        </p:txBody>
      </p:sp>
      <p:sp>
        <p:nvSpPr>
          <p:cNvPr id="3" name="Rectangle 2"/>
          <p:cNvSpPr/>
          <p:nvPr/>
        </p:nvSpPr>
        <p:spPr>
          <a:xfrm>
            <a:off x="50800" y="2391830"/>
            <a:ext cx="5791200" cy="3785651"/>
          </a:xfrm>
          <a:prstGeom prst="rect">
            <a:avLst/>
          </a:prstGeom>
        </p:spPr>
        <p:txBody>
          <a:bodyPr wrap="square">
            <a:spAutoFit/>
          </a:bodyPr>
          <a:lstStyle/>
          <a:p>
            <a:r>
              <a:rPr lang="en-GB" sz="1200" dirty="0" smtClean="0">
                <a:solidFill>
                  <a:srgbClr val="FFFFFF"/>
                </a:solidFill>
                <a:latin typeface="Helvetica Neue"/>
                <a:cs typeface="Helvetica Neue"/>
              </a:rPr>
              <a:t>Thai </a:t>
            </a:r>
            <a:r>
              <a:rPr lang="en-GB" sz="1200" dirty="0">
                <a:solidFill>
                  <a:srgbClr val="FFFFFF"/>
                </a:solidFill>
                <a:latin typeface="Helvetica Neue"/>
                <a:cs typeface="Helvetica Neue"/>
              </a:rPr>
              <a:t>public 25-45 yrs Men/Women (+ followers all ages) </a:t>
            </a:r>
            <a:endParaRPr lang="en-GB" sz="1200" dirty="0" smtClean="0">
              <a:solidFill>
                <a:srgbClr val="FFFFFF"/>
              </a:solidFill>
              <a:latin typeface="Helvetica Neue"/>
              <a:cs typeface="Helvetica Neue"/>
            </a:endParaRP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Demonstrate </a:t>
            </a:r>
            <a:r>
              <a:rPr lang="en-GB" sz="1200" dirty="0">
                <a:solidFill>
                  <a:srgbClr val="FFFFFF"/>
                </a:solidFill>
                <a:latin typeface="Helvetica Neue"/>
                <a:cs typeface="Helvetica Neue"/>
              </a:rPr>
              <a:t>high level of </a:t>
            </a:r>
            <a:r>
              <a:rPr lang="en-GB" sz="1200" dirty="0" smtClean="0">
                <a:solidFill>
                  <a:srgbClr val="FFFFFF"/>
                </a:solidFill>
                <a:latin typeface="Helvetica Neue"/>
                <a:cs typeface="Helvetica Neue"/>
              </a:rPr>
              <a:t>fitness</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Strive </a:t>
            </a:r>
            <a:r>
              <a:rPr lang="en-GB" sz="1200" dirty="0">
                <a:solidFill>
                  <a:srgbClr val="FFFFFF"/>
                </a:solidFill>
                <a:latin typeface="Helvetica Neue"/>
                <a:cs typeface="Helvetica Neue"/>
              </a:rPr>
              <a:t>for this incredible </a:t>
            </a:r>
            <a:r>
              <a:rPr lang="en-GB" sz="1200" dirty="0" smtClean="0">
                <a:solidFill>
                  <a:srgbClr val="FFFFFF"/>
                </a:solidFill>
                <a:latin typeface="Helvetica Neue"/>
                <a:cs typeface="Helvetica Neue"/>
              </a:rPr>
              <a:t>opportunity</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Have </a:t>
            </a:r>
            <a:r>
              <a:rPr lang="en-GB" sz="1200" dirty="0">
                <a:solidFill>
                  <a:srgbClr val="FFFFFF"/>
                </a:solidFill>
                <a:latin typeface="Helvetica Neue"/>
                <a:cs typeface="Helvetica Neue"/>
              </a:rPr>
              <a:t>an incredibly strong mind with will power and </a:t>
            </a:r>
            <a:r>
              <a:rPr lang="en-GB" sz="1200" dirty="0" smtClean="0">
                <a:solidFill>
                  <a:srgbClr val="FFFFFF"/>
                </a:solidFill>
                <a:latin typeface="Helvetica Neue"/>
                <a:cs typeface="Helvetica Neue"/>
              </a:rPr>
              <a:t>determination</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Adventure </a:t>
            </a:r>
            <a:r>
              <a:rPr lang="en-GB" sz="1200" dirty="0">
                <a:solidFill>
                  <a:srgbClr val="FFFFFF"/>
                </a:solidFill>
                <a:latin typeface="Helvetica Neue"/>
                <a:cs typeface="Helvetica Neue"/>
              </a:rPr>
              <a:t>&amp; outdoors lifestyle - taking part in serious, extreme </a:t>
            </a:r>
            <a:r>
              <a:rPr lang="en-GB" sz="1200" dirty="0" smtClean="0">
                <a:solidFill>
                  <a:srgbClr val="FFFFFF"/>
                </a:solidFill>
                <a:latin typeface="Helvetica Neue"/>
                <a:cs typeface="Helvetica Neue"/>
              </a:rPr>
              <a:t>adventures</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Able </a:t>
            </a:r>
            <a:r>
              <a:rPr lang="en-GB" sz="1200" dirty="0">
                <a:solidFill>
                  <a:srgbClr val="FFFFFF"/>
                </a:solidFill>
                <a:latin typeface="Helvetica Neue"/>
                <a:cs typeface="Helvetica Neue"/>
              </a:rPr>
              <a:t>to dedicate the time to the training programme &amp; travel for two </a:t>
            </a:r>
            <a:r>
              <a:rPr lang="en-GB" sz="1200" dirty="0" smtClean="0">
                <a:solidFill>
                  <a:srgbClr val="FFFFFF"/>
                </a:solidFill>
                <a:latin typeface="Helvetica Neue"/>
                <a:cs typeface="Helvetica Neue"/>
              </a:rPr>
              <a:t>years</a:t>
            </a:r>
          </a:p>
          <a:p>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Interested in</a:t>
            </a:r>
            <a:r>
              <a:rPr lang="mr-IN" sz="1200" dirty="0" smtClean="0">
                <a:solidFill>
                  <a:srgbClr val="FFFFFF"/>
                </a:solidFill>
                <a:latin typeface="Helvetica Neue"/>
                <a:cs typeface="Helvetica Neue"/>
              </a:rPr>
              <a:t>…</a:t>
            </a:r>
            <a:endParaRPr lang="en-GB" sz="1200" dirty="0" smtClean="0">
              <a:solidFill>
                <a:srgbClr val="FFFFFF"/>
              </a:solidFill>
              <a:latin typeface="Helvetica Neue"/>
              <a:cs typeface="Helvetica Neue"/>
            </a:endParaRPr>
          </a:p>
          <a:p>
            <a:r>
              <a:rPr lang="en-GB" sz="1200" dirty="0" smtClean="0">
                <a:solidFill>
                  <a:srgbClr val="FFFFFF"/>
                </a:solidFill>
                <a:latin typeface="Helvetica Neue"/>
                <a:cs typeface="Helvetica Neue"/>
              </a:rPr>
              <a:t>- Sport</a:t>
            </a:r>
            <a:r>
              <a:rPr lang="en-GB" sz="1200" dirty="0">
                <a:solidFill>
                  <a:srgbClr val="FFFFFF"/>
                </a:solidFill>
                <a:latin typeface="Helvetica Neue"/>
                <a:cs typeface="Helvetica Neue"/>
              </a:rPr>
              <a:t>, </a:t>
            </a:r>
            <a:r>
              <a:rPr lang="en-GB" sz="1200" dirty="0" smtClean="0">
                <a:solidFill>
                  <a:srgbClr val="FFFFFF"/>
                </a:solidFill>
                <a:latin typeface="Helvetica Neue"/>
                <a:cs typeface="Helvetica Neue"/>
              </a:rPr>
              <a:t>Fitness &amp; Recreation</a:t>
            </a:r>
          </a:p>
          <a:p>
            <a:r>
              <a:rPr lang="en-GB" sz="1200" dirty="0" smtClean="0">
                <a:solidFill>
                  <a:srgbClr val="FFFFFF"/>
                </a:solidFill>
                <a:latin typeface="Helvetica Neue"/>
                <a:cs typeface="Helvetica Neue"/>
              </a:rPr>
              <a:t>- Extreme </a:t>
            </a:r>
            <a:r>
              <a:rPr lang="en-GB" sz="1200" dirty="0">
                <a:solidFill>
                  <a:srgbClr val="FFFFFF"/>
                </a:solidFill>
                <a:latin typeface="Helvetica Neue"/>
                <a:cs typeface="Helvetica Neue"/>
              </a:rPr>
              <a:t>A</a:t>
            </a:r>
            <a:r>
              <a:rPr lang="en-GB" sz="1200" dirty="0" smtClean="0">
                <a:solidFill>
                  <a:srgbClr val="FFFFFF"/>
                </a:solidFill>
                <a:latin typeface="Helvetica Neue"/>
                <a:cs typeface="Helvetica Neue"/>
              </a:rPr>
              <a:t>dventure </a:t>
            </a:r>
            <a:r>
              <a:rPr lang="en-GB" sz="1200" dirty="0">
                <a:solidFill>
                  <a:srgbClr val="FFFFFF"/>
                </a:solidFill>
                <a:latin typeface="Helvetica Neue"/>
                <a:cs typeface="Helvetica Neue"/>
              </a:rPr>
              <a:t>&amp; </a:t>
            </a:r>
            <a:r>
              <a:rPr lang="en-GB" sz="1200" dirty="0" smtClean="0">
                <a:solidFill>
                  <a:srgbClr val="FFFFFF"/>
                </a:solidFill>
                <a:latin typeface="Helvetica Neue"/>
                <a:cs typeface="Helvetica Neue"/>
              </a:rPr>
              <a:t>Exploration</a:t>
            </a:r>
          </a:p>
          <a:p>
            <a:r>
              <a:rPr lang="en-GB" sz="1200" dirty="0" smtClean="0">
                <a:solidFill>
                  <a:srgbClr val="FFFFFF"/>
                </a:solidFill>
                <a:latin typeface="Helvetica Neue"/>
                <a:cs typeface="Helvetica Neue"/>
              </a:rPr>
              <a:t>- Health &amp; Wellness</a:t>
            </a:r>
          </a:p>
          <a:p>
            <a:r>
              <a:rPr lang="en-GB" sz="1200" dirty="0" smtClean="0">
                <a:solidFill>
                  <a:srgbClr val="FFFFFF"/>
                </a:solidFill>
                <a:latin typeface="Helvetica Neue"/>
                <a:cs typeface="Helvetica Neue"/>
              </a:rPr>
              <a:t>- Environment </a:t>
            </a:r>
            <a:r>
              <a:rPr lang="en-GB" sz="1200" dirty="0">
                <a:solidFill>
                  <a:srgbClr val="FFFFFF"/>
                </a:solidFill>
                <a:latin typeface="Helvetica Neue"/>
                <a:cs typeface="Helvetica Neue"/>
              </a:rPr>
              <a:t>&amp; </a:t>
            </a:r>
            <a:r>
              <a:rPr lang="en-GB" sz="1200" dirty="0" smtClean="0">
                <a:solidFill>
                  <a:srgbClr val="FFFFFF"/>
                </a:solidFill>
                <a:latin typeface="Helvetica Neue"/>
                <a:cs typeface="Helvetica Neue"/>
              </a:rPr>
              <a:t>Conservation</a:t>
            </a:r>
          </a:p>
          <a:p>
            <a:r>
              <a:rPr lang="en-GB" sz="1200" dirty="0" smtClean="0">
                <a:solidFill>
                  <a:srgbClr val="FFFFFF"/>
                </a:solidFill>
                <a:latin typeface="Helvetica Neue"/>
                <a:cs typeface="Helvetica Neue"/>
              </a:rPr>
              <a:t>- Global Travel</a:t>
            </a:r>
            <a:endParaRPr lang="en-GB" sz="1200" dirty="0">
              <a:solidFill>
                <a:srgbClr val="FFFFFF"/>
              </a:solidFill>
              <a:latin typeface="Helvetica Neue"/>
              <a:cs typeface="Helvetica Neue"/>
            </a:endParaRPr>
          </a:p>
          <a:p>
            <a:endParaRPr lang="en-US" sz="1200" b="0" i="0" u="none" strike="noStrike" baseline="0" dirty="0" smtClean="0">
              <a:solidFill>
                <a:srgbClr val="FFFFFF"/>
              </a:solidFill>
              <a:latin typeface="Helvetica Neue"/>
              <a:cs typeface="Helvetica Neue"/>
            </a:endParaRPr>
          </a:p>
          <a:p>
            <a:endParaRPr lang="en-US" sz="1200" b="0" i="0" u="none" strike="noStrike" baseline="0" dirty="0" smtClean="0">
              <a:solidFill>
                <a:srgbClr val="FFFFFF"/>
              </a:solidFill>
              <a:latin typeface="Helvetica Neue"/>
              <a:cs typeface="Helvetica Neue"/>
            </a:endParaRPr>
          </a:p>
        </p:txBody>
      </p:sp>
    </p:spTree>
    <p:extLst>
      <p:ext uri="{BB962C8B-B14F-4D97-AF65-F5344CB8AC3E}">
        <p14:creationId xmlns:p14="http://schemas.microsoft.com/office/powerpoint/2010/main" val="26643852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1299</TotalTime>
  <Words>1098</Words>
  <Application>Microsoft Macintosh PowerPoint</Application>
  <PresentationFormat>On-screen Show (4:3)</PresentationFormat>
  <Paragraphs>323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TJ's TRUE SOUTH </dc:title>
  <dc:subject/>
  <dc:creator>Nigel Jones</dc:creator>
  <cp:keywords/>
  <dc:description/>
  <cp:lastModifiedBy>Nigel Jones</cp:lastModifiedBy>
  <cp:revision>171</cp:revision>
  <dcterms:created xsi:type="dcterms:W3CDTF">2017-02-14T13:20:29Z</dcterms:created>
  <dcterms:modified xsi:type="dcterms:W3CDTF">2017-02-21T10:49:07Z</dcterms:modified>
  <cp:category/>
</cp:coreProperties>
</file>