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9" r:id="rId22"/>
    <p:sldId id="277" r:id="rId23"/>
    <p:sldId id="275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17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0"/>
    <a:srgbClr val="000000"/>
    <a:srgbClr val="FF0000"/>
    <a:srgbClr val="3E6DB0"/>
    <a:srgbClr val="149890"/>
    <a:srgbClr val="15A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7" autoAdjust="0"/>
    <p:restoredTop sz="94660"/>
  </p:normalViewPr>
  <p:slideViewPr>
    <p:cSldViewPr snapToGrid="0" snapToObjects="1" showGuides="1">
      <p:cViewPr>
        <p:scale>
          <a:sx n="60" d="100"/>
          <a:sy n="60" d="100"/>
        </p:scale>
        <p:origin x="662" y="125"/>
      </p:cViewPr>
      <p:guideLst>
        <p:guide orient="horz" pos="1389"/>
        <p:guide pos="172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A9A51-FAF0-4701-9ADD-4E25BACB2AB0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66395-C7BB-4782-9C26-B9DD5EB60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6395-C7BB-4782-9C26-B9DD5EB60D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3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66395-C7BB-4782-9C26-B9DD5EB60D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6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P Kubua" panose="02000000000000000000" pitchFamily="2" charset="0"/>
                <a:cs typeface="TP Kubua" panose="02000000000000000000" pitchFamily="2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6FB95B-9A2A-1A4D-8FA1-AF96155FDFDA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355689-A0C5-EC45-9B49-0C968D7253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91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400300"/>
            <a:ext cx="64262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smtClean="0"/>
              <a:t>Click to edit Master title </a:t>
            </a:r>
            <a:r>
              <a:rPr lang="en-GB" dirty="0" err="1" smtClean="0"/>
              <a:t>sttayle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721100"/>
            <a:ext cx="6426200" cy="248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6FB95B-9A2A-1A4D-8FA1-AF96155FDFDA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355689-A0C5-EC45-9B49-0C968D7253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43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6FB95B-9A2A-1A4D-8FA1-AF96155FDFDA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355689-A0C5-EC45-9B49-0C968D7253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6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0300"/>
            <a:ext cx="64262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H Fah kwang" panose="02000506000000020004" pitchFamily="2" charset="-34"/>
                <a:ea typeface="Tahoma" panose="020B0604030504040204" pitchFamily="34" charset="0"/>
                <a:cs typeface="TH Fah kwang" panose="02000506000000020004" pitchFamily="2" charset="-34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1100"/>
            <a:ext cx="6426200" cy="2489200"/>
          </a:xfrm>
          <a:prstGeom prst="rect">
            <a:avLst/>
          </a:prstGeom>
        </p:spPr>
        <p:txBody>
          <a:bodyPr/>
          <a:lstStyle>
            <a:lvl1pPr>
              <a:defRPr>
                <a:latin typeface="TH Fah kwang" panose="02000506000000020004" pitchFamily="2" charset="-34"/>
                <a:ea typeface="Tahoma" panose="020B0604030504040204" pitchFamily="34" charset="0"/>
                <a:cs typeface="TH Fah kwang" panose="02000506000000020004" pitchFamily="2" charset="-34"/>
              </a:defRPr>
            </a:lvl1pPr>
            <a:lvl2pPr>
              <a:defRPr>
                <a:latin typeface="TH Fah kwang" panose="02000506000000020004" pitchFamily="2" charset="-34"/>
                <a:ea typeface="Tahoma" panose="020B0604030504040204" pitchFamily="34" charset="0"/>
                <a:cs typeface="TH Fah kwang" panose="02000506000000020004" pitchFamily="2" charset="-34"/>
              </a:defRPr>
            </a:lvl2pPr>
            <a:lvl3pPr>
              <a:defRPr>
                <a:latin typeface="TH Fah kwang" panose="02000506000000020004" pitchFamily="2" charset="-34"/>
                <a:ea typeface="Tahoma" panose="020B0604030504040204" pitchFamily="34" charset="0"/>
                <a:cs typeface="TH Fah kwang" panose="02000506000000020004" pitchFamily="2" charset="-34"/>
              </a:defRPr>
            </a:lvl3pPr>
            <a:lvl4pPr>
              <a:defRPr>
                <a:latin typeface="TH Fah kwang" panose="02000506000000020004" pitchFamily="2" charset="-34"/>
                <a:ea typeface="Tahoma" panose="020B0604030504040204" pitchFamily="34" charset="0"/>
                <a:cs typeface="TH Fah kwang" panose="02000506000000020004" pitchFamily="2" charset="-34"/>
              </a:defRPr>
            </a:lvl4pPr>
            <a:lvl5pPr>
              <a:defRPr>
                <a:latin typeface="TH Fah kwang" panose="02000506000000020004" pitchFamily="2" charset="-34"/>
                <a:ea typeface="Tahoma" panose="020B0604030504040204" pitchFamily="34" charset="0"/>
                <a:cs typeface="TH Fah kwang" panose="02000506000000020004" pitchFamily="2" charset="-34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6FB95B-9A2A-1A4D-8FA1-AF96155FDFDA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355689-A0C5-EC45-9B49-0C968D7253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39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TH Fah kwang" panose="02000506000000020004" pitchFamily="2" charset="-34"/>
                <a:ea typeface="Tahoma" panose="020B0604030504040204" pitchFamily="34" charset="0"/>
                <a:cs typeface="TH Fah kwang" panose="02000506000000020004" pitchFamily="2" charset="-34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6FB95B-9A2A-1A4D-8FA1-AF96155FDFDA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355689-A0C5-EC45-9B49-0C968D7253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47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0300"/>
            <a:ext cx="64262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46FB95B-9A2A-1A4D-8FA1-AF96155FDFDA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E355689-A0C5-EC45-9B49-0C968D7253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3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0300"/>
            <a:ext cx="64262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6FB95B-9A2A-1A4D-8FA1-AF96155FDFDA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355689-A0C5-EC45-9B49-0C968D7253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507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0300"/>
            <a:ext cx="64262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6FB95B-9A2A-1A4D-8FA1-AF96155FDFDA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355689-A0C5-EC45-9B49-0C968D7253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6FB95B-9A2A-1A4D-8FA1-AF96155FDFDA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355689-A0C5-EC45-9B49-0C968D7253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8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6FB95B-9A2A-1A4D-8FA1-AF96155FDFDA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355689-A0C5-EC45-9B49-0C968D7253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7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6FB95B-9A2A-1A4D-8FA1-AF96155FDFDA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355689-A0C5-EC45-9B49-0C968D7253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1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0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Galaxy BT" charset="2"/>
          <a:ea typeface="+mj-ea"/>
          <a:cs typeface="Galaxy BT" charset="2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inion Pro"/>
          <a:ea typeface="+mn-ea"/>
          <a:cs typeface="Minion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inion Pro"/>
          <a:ea typeface="+mn-ea"/>
          <a:cs typeface="Minion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inion Pro"/>
          <a:ea typeface="+mn-ea"/>
          <a:cs typeface="Minion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inion Pro"/>
          <a:ea typeface="+mn-ea"/>
          <a:cs typeface="Minion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inion Pro"/>
          <a:ea typeface="+mn-ea"/>
          <a:cs typeface="Minion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wade@thailandyachtshow.com" TargetMode="External"/><Relationship Id="rId3" Type="http://schemas.openxmlformats.org/officeDocument/2006/relationships/hyperlink" Target="http://www.paulpoole.co.th/thailandyachtshow" TargetMode="External"/><Relationship Id="rId7" Type="http://schemas.openxmlformats.org/officeDocument/2006/relationships/hyperlink" Target="http://www.thailandyachtshow.com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thailandyachtshow.com" TargetMode="External"/><Relationship Id="rId5" Type="http://schemas.openxmlformats.org/officeDocument/2006/relationships/hyperlink" Target="mailto:udomporn@paulpoole.co.th" TargetMode="External"/><Relationship Id="rId4" Type="http://schemas.openxmlformats.org/officeDocument/2006/relationships/hyperlink" Target="mailto:paul@paulpoole.co.th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phuket.co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7095" y="4303455"/>
            <a:ext cx="436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อ่าวปอแกรนด์มารีน่า จังหวัดภูเก็ต</a:t>
            </a:r>
            <a:endParaRPr lang="th-TH" sz="1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1790" y="2452123"/>
            <a:ext cx="2899410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sz="48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ไทยแลนด์</a:t>
            </a:r>
            <a:r>
              <a:rPr lang="th-TH" sz="4400" b="1" i="0" u="none" strike="noStrike" baseline="0" dirty="0" err="1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4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โชว์</a:t>
            </a:r>
            <a:r>
              <a:rPr lang="en-US" sz="4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2018</a:t>
            </a:r>
            <a:endParaRPr lang="th-TH" sz="4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pic>
        <p:nvPicPr>
          <p:cNvPr id="4" name="Picture 3" descr="page1image.jpg"/>
          <p:cNvPicPr>
            <a:picLocks noChangeAspect="1"/>
          </p:cNvPicPr>
          <p:nvPr/>
        </p:nvPicPr>
        <p:blipFill rotWithShape="1">
          <a:blip r:embed="rId2"/>
          <a:srcRect l="70" r="1"/>
          <a:stretch/>
        </p:blipFill>
        <p:spPr>
          <a:xfrm>
            <a:off x="2451100" y="4991100"/>
            <a:ext cx="66929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6" t="28978" r="8472" b="8939"/>
          <a:stretch/>
        </p:blipFill>
        <p:spPr>
          <a:xfrm>
            <a:off x="4279900" y="2070100"/>
            <a:ext cx="4089400" cy="401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5263" y="2219265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ผู้สนับสนุนงานในปี </a:t>
            </a:r>
            <a:r>
              <a:rPr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2559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348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7472" y="2226730"/>
            <a:ext cx="6270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ผู้เข้าร่วมงานในปี </a:t>
            </a:r>
            <a:r>
              <a:rPr lang="en-US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2559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5099" y="2675588"/>
            <a:ext cx="3915885" cy="371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งานไทยแลนด์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โชว์ได้รับการตอบรับเป็นอย่างดีจากบริษัทชั้นนำของโลกด้านธุรกิจเช่าเหมาลำเรือ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 ธุรกิจจำหน่ายเรือ ผลิตภัณฑ์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ไลฟ์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สไตล์สุดหรู และอุปกรณ์เสริมสำหรับเรือเดินทะเล เนื่องจากงานนี้มีการออกแบบให้ดึงดูดความสนใจของผู้ซื้อรายใหม่ เจ้าของเรือที่มีประสบการณ์</a:t>
            </a:r>
            <a:r>
              <a:rPr lang="th-TH" altLang="ja-JP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และนัก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ธุรกิจในวงการนี้ ผู้ประกอบการและบริษัทใหญ่หลายแห่งจึงให้การสนับสนุนการจัดงานในครั้งแรกเป็นอย่างดีในฐานะพันธมิตรจัดแสดงสินค้า</a:t>
            </a:r>
          </a:p>
          <a:p>
            <a:pPr>
              <a:spcAft>
                <a:spcPts val="600"/>
              </a:spcAft>
            </a:pP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แบ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สินค้ากว่า 75 แบ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ร่วมมาจัดแสดงสินค้ากับเรา ในจำนวนนี้ได้แก่ ผู้จำหน่ายอุปกรณ์และนายหน้าบริการเช่าเหมาลำ ไปจนถึงรี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สอร์ท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 และแบ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สินค้า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ไลฟ์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สไตล์หรู ผู้เข้าร่วมงานระดับเศรษฐีและมหาเศรษฐีประมาณ 2,800 คนจะได้พบกับกิจกรรมที่ดึงดูดความสนใจและสร้างความบันเทิงให้กับคนกลุ่มนี้</a:t>
            </a:r>
          </a:p>
          <a:p>
            <a:pPr>
              <a:spcAft>
                <a:spcPts val="600"/>
              </a:spcAft>
            </a:pP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ทั้งในน้ำและในซุ้มจัดงาน บริษัทนายหน้าระดับนานาชาติชั้นนำของโลกและผู้จำหน่ายชื่อดังในท้องถิ่นต่างก็ใช้โอกาสนี้จัดแสดงเรือ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และเรือลำที่ยอดเยี่ยมและน่าตื่นตาตื่นใจที่สุดของตนเพื่อจำหน่ายและให้บริการเช่าเหมาลำในภูมิภาค แบ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ต่างๆ เช่น </a:t>
            </a:r>
            <a:r>
              <a:rPr lang="en-US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Asia Marine, </a:t>
            </a:r>
            <a:r>
              <a:rPr lang="en-US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Azimut</a:t>
            </a:r>
            <a:r>
              <a:rPr lang="en-US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 Yachts, Boat Lagoon Yachting, Burgess, Lee Marine, Northrop &amp; Johnson Asia 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และ </a:t>
            </a:r>
            <a:r>
              <a:rPr lang="en-US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Simpson Marine 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สนับสนุนการจัดงานด้วยการส่งเรือกองเรือที่น่าตื่น</a:t>
            </a:r>
            <a:r>
              <a:rPr lang="th-TH" altLang="ja-JP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ตาตื่น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ใจมาร่วมในการแสดงโชว์ในงานนี้ด้วย</a:t>
            </a:r>
          </a:p>
          <a:p>
            <a:pPr>
              <a:spcAft>
                <a:spcPts val="600"/>
              </a:spcAft>
            </a:pP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แบ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อื่นๆ ที่ตบเท้าเข้าร่วมการแสดงโชว์ ได้แก่ บริษัทผ้าไหมไทย </a:t>
            </a:r>
            <a:r>
              <a:rPr lang="en-US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Jim Thompson, 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บริษัทจำหน่ายสินค้าเกี่ยวกับเรือ </a:t>
            </a:r>
            <a:r>
              <a:rPr lang="en-US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East Marine, 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รี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สอร์ทหรู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  <a:r>
              <a:rPr lang="en-US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MontAzure</a:t>
            </a:r>
            <a:r>
              <a:rPr lang="en-US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, 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ตัวแทนจำหน่ายเฟอร์นิเจอร์ร่วมสมัย </a:t>
            </a:r>
            <a:r>
              <a:rPr lang="en-US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Quattro  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นอกจากนี้ ยังมีแบ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เรือ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ร่วมสมัยอีกหลายแบ</a:t>
            </a:r>
            <a:r>
              <a:rPr lang="th-TH" altLang="ja-JP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เข้าร่วมงานตลอดทั้งสี่วันอีกด้วย ไม่ว่าจะเป็นการจัดงานปาร์ตี้ตอนกลางคืน ไปจนถึงการสนับสนุน </a:t>
            </a:r>
            <a:r>
              <a:rPr lang="en-US" altLang="ja-JP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Thailand Yachting Forum</a:t>
            </a:r>
            <a:endParaRPr lang="en-US" altLang="ja-JP" sz="105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72395" r="40278" b="5011"/>
          <a:stretch/>
        </p:blipFill>
        <p:spPr>
          <a:xfrm>
            <a:off x="2743200" y="4876800"/>
            <a:ext cx="2544225" cy="1367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44040" r="40278" b="34349"/>
          <a:stretch/>
        </p:blipFill>
        <p:spPr>
          <a:xfrm>
            <a:off x="2735263" y="3031541"/>
            <a:ext cx="2552162" cy="13118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57472" y="2689976"/>
            <a:ext cx="29194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นักท่องเที่ยวจำแนกตามภูมิภาค</a:t>
            </a:r>
            <a:endParaRPr lang="th-TH" sz="16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57472" y="4537494"/>
            <a:ext cx="29194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ผู้แสดงสินค้าจำแนกตามภูมิภาค</a:t>
            </a:r>
            <a:endParaRPr lang="th-TH" sz="16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32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7473" y="2243026"/>
            <a:ext cx="6461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ผู้แสดงสินค้าในปี </a:t>
            </a:r>
            <a:r>
              <a:rPr lang="en-US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2559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2875" y="2806700"/>
            <a:ext cx="190182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Airship Rib </a:t>
            </a:r>
          </a:p>
          <a:p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Andaman Cruises </a:t>
            </a:r>
          </a:p>
          <a:p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Asia Marine </a:t>
            </a:r>
          </a:p>
          <a:p>
            <a:r>
              <a:rPr lang="en-US" sz="12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Awlgrip</a:t>
            </a:r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 &amp; International Paint </a:t>
            </a:r>
          </a:p>
          <a:p>
            <a:r>
              <a:rPr lang="en-US" sz="12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Azimut</a:t>
            </a:r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 Yachts Thailand </a:t>
            </a:r>
          </a:p>
          <a:p>
            <a:r>
              <a:rPr lang="th-TH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บาบาบีชคลับ โดย ศรีพันวาภูเก็ต </a:t>
            </a:r>
          </a:p>
          <a:p>
            <a:r>
              <a:rPr lang="th-TH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บ้านขจรเกียรติ </a:t>
            </a:r>
          </a:p>
          <a:p>
            <a:r>
              <a:rPr lang="th-TH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บัน</a:t>
            </a:r>
            <a:r>
              <a:rPr lang="th-TH" sz="12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ยันท</a:t>
            </a:r>
            <a:r>
              <a:rPr lang="th-TH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รี รี</a:t>
            </a:r>
            <a:r>
              <a:rPr lang="th-TH" sz="12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สอร์ท</a:t>
            </a:r>
            <a:r>
              <a:rPr lang="th-TH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</a:p>
          <a:p>
            <a:r>
              <a:rPr lang="en-US" sz="12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Blu</a:t>
            </a:r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  <a:r>
              <a:rPr lang="en-US" sz="12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Inc</a:t>
            </a:r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 Media </a:t>
            </a:r>
          </a:p>
          <a:p>
            <a:r>
              <a:rPr lang="th-TH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บริษัท </a:t>
            </a:r>
            <a:r>
              <a:rPr lang="th-TH" sz="12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โบ๊ทลา</a:t>
            </a:r>
            <a:r>
              <a:rPr lang="th-TH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กูน</a:t>
            </a:r>
            <a:r>
              <a:rPr lang="th-TH" sz="12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ยอชต์ติ้ง</a:t>
            </a:r>
            <a:r>
              <a:rPr lang="th-TH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 จำกัด </a:t>
            </a:r>
          </a:p>
          <a:p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BVZ Asia </a:t>
            </a:r>
          </a:p>
          <a:p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Delta Properties</a:t>
            </a:r>
          </a:p>
          <a:p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DWP | BUZZ </a:t>
            </a:r>
          </a:p>
          <a:p>
            <a:r>
              <a:rPr lang="th-TH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บริษัท อีเอ </a:t>
            </a:r>
            <a:r>
              <a:rPr lang="th-TH" sz="1200" dirty="0" err="1" smtClean="0">
                <a:latin typeface="TH Fah kwang" panose="02000506000000020004" pitchFamily="2" charset="-34"/>
                <a:cs typeface="TH Fah kwang" panose="02000506000000020004" pitchFamily="2" charset="-34"/>
              </a:rPr>
              <a:t>เมค</a:t>
            </a:r>
            <a:r>
              <a:rPr lang="th-TH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คานิกส์ </a:t>
            </a:r>
            <a:r>
              <a:rPr lang="th-TH"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จำกัด</a:t>
            </a:r>
            <a:endParaRPr lang="th-TH" sz="12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East Marine </a:t>
            </a:r>
          </a:p>
          <a:p>
            <a:r>
              <a:rPr lang="en-US" sz="12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Farnova</a:t>
            </a:r>
            <a:r>
              <a:rPr lang="en-US" sz="1200" dirty="0">
                <a:latin typeface="TH Fah kwang" panose="02000506000000020004" pitchFamily="2" charset="-34"/>
                <a:cs typeface="TH Fah kwang" panose="02000506000000020004" pitchFamily="2" charset="-34"/>
              </a:rPr>
              <a:t> Yachts </a:t>
            </a:r>
          </a:p>
          <a:p>
            <a:r>
              <a:rPr lang="en-US"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Galileo</a:t>
            </a:r>
            <a:endParaRPr lang="th-TH" sz="12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4700" y="2806700"/>
            <a:ext cx="251776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Harcourt Yachting Crew Management 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Hong </a:t>
            </a:r>
            <a:r>
              <a:rPr lang="en-US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Seh</a:t>
            </a:r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Marine </a:t>
            </a:r>
          </a:p>
          <a:p>
            <a:pPr lvl="0"/>
            <a:r>
              <a:rPr lang="en-US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Illuzion</a:t>
            </a:r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</a:p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บริษัท 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อิตัล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ไทย มา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รีน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จำกัด 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Java Yachting </a:t>
            </a:r>
          </a:p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โรงเรียนขจรเกียรตินานาชาติ </a:t>
            </a:r>
          </a:p>
          <a:p>
            <a:pPr lvl="0"/>
            <a:r>
              <a:rPr lang="en-US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Kenkoon</a:t>
            </a:r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Lee Marine 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Leopard Catamarans </a:t>
            </a:r>
          </a:p>
          <a:p>
            <a:pPr lvl="0"/>
            <a:r>
              <a:rPr lang="en-US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Livart</a:t>
            </a:r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Marine </a:t>
            </a:r>
          </a:p>
          <a:p>
            <a:pPr lvl="0"/>
            <a:r>
              <a:rPr lang="en-US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Luxberths</a:t>
            </a:r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</a:p>
          <a:p>
            <a:pPr lvl="0"/>
            <a:r>
              <a:rPr lang="en-US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Markagain</a:t>
            </a:r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</a:p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บริษัท 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มิเนรัล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พูล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ซิสเต็มส์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จำกัด</a:t>
            </a:r>
          </a:p>
          <a:p>
            <a:pPr lvl="0"/>
            <a:r>
              <a:rPr lang="en-US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MontAzure</a:t>
            </a:r>
            <a:endParaRPr lang="en-US" sz="1200" dirty="0">
              <a:solidFill>
                <a:prstClr val="black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บริษัท 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มัล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ติ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ฮัลล์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โซลูชั่นส์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(ไทยแลนด์) จำกัด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Ocean Emerald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Ocean Yacht </a:t>
            </a:r>
            <a:r>
              <a:rPr lang="en-US" sz="1200" dirty="0" smtClean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Marina</a:t>
            </a:r>
            <a:endParaRPr lang="th-TH" sz="1200" dirty="0">
              <a:solidFill>
                <a:prstClr val="black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8424" y="2806700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หนังสือพิมพ์ </a:t>
            </a:r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Phuket Gazette</a:t>
            </a:r>
          </a:p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บริษัท ภูเก็ต มา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รีน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เอ็นจิ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เนียริ่ง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จำกัด</a:t>
            </a:r>
          </a:p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ย่านเมืองเก่าภูเก็ต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Poe Ma Insurance</a:t>
            </a:r>
          </a:p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ท่าเทียบเรือ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ตะโกลา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Pure Latex</a:t>
            </a:r>
          </a:p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นิตยสาร </a:t>
            </a:r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RL</a:t>
            </a:r>
          </a:p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แสนสิริ</a:t>
            </a:r>
          </a:p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บริษัท 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ซิมป์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สัน มา</a:t>
            </a:r>
            <a:r>
              <a:rPr lang="th-TH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รีน</a:t>
            </a:r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(ประเทศไทย) จำกัด</a:t>
            </a:r>
          </a:p>
          <a:p>
            <a:pPr lvl="0"/>
            <a:r>
              <a:rPr lang="en-US" sz="1200" dirty="0" err="1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Sunbrella</a:t>
            </a:r>
            <a:endParaRPr lang="en-US" sz="1200" dirty="0">
              <a:solidFill>
                <a:prstClr val="black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 lvl="0"/>
            <a:r>
              <a:rPr lang="th-TH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พื้นที่รับรอง </a:t>
            </a:r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TMBA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Twin Palms</a:t>
            </a:r>
            <a:endParaRPr lang="th-TH" sz="1200" dirty="0">
              <a:solidFill>
                <a:prstClr val="black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76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4297" y="1938740"/>
            <a:ext cx="4347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บุคคลชั้น</a:t>
            </a:r>
            <a:r>
              <a:rPr lang="th-TH" sz="2400" b="1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นำ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ที่มีฐานะทางการเงินมั่งคั่ง</a:t>
            </a:r>
          </a:p>
        </p:txBody>
      </p:sp>
      <p:sp>
        <p:nvSpPr>
          <p:cNvPr id="3" name="Rectangle 2"/>
          <p:cNvSpPr/>
          <p:nvPr/>
        </p:nvSpPr>
        <p:spPr>
          <a:xfrm>
            <a:off x="2654297" y="2643850"/>
            <a:ext cx="330835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หากกล่าวถึงความมั่งคั่งในทศวรรษหน้า เป็นไปไม่ได้เลยที่จะไม่กล่าวถึงประเทศอินโดนีเซีย ไทย มาเลเซีย และฟิลิปปินส์ ซึ่งเป็นประเทศที่มีจำนวนประชากรสูง มีการลงทุนจากต่างประเทศในระดับสูง และมีโครงสร้างพื้นฐานที่ทันสมัย</a:t>
            </a:r>
          </a:p>
          <a:p>
            <a:endParaRPr lang="th-TH" sz="11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ภายในปี </a:t>
            </a:r>
            <a:r>
              <a:rPr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2583 </a:t>
            </a:r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คาดว่าเอเชียจะเป็นที่อยู่อาศัยของเหล่ามหาเศรษฐีมากกว่า </a:t>
            </a:r>
            <a:r>
              <a:rPr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165,000 </a:t>
            </a:r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คน</a:t>
            </a:r>
          </a:p>
          <a:p>
            <a:endParaRPr lang="th-TH" sz="1100" b="1" i="1" u="none" strike="noStrike" baseline="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en-US" sz="1100" b="1" i="1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‘Decade of Wealth’, Wealth-X, 2015</a:t>
            </a:r>
            <a:endParaRPr lang="th-TH" sz="1100" b="1" i="1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16650" y="2384538"/>
            <a:ext cx="25124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เอเชียเป็นตลาดสำคัญของโลกและกำลังเติบโตอย่างรวดเร็วสำหรับสินค้าหรูระดับไฮเอนด์</a:t>
            </a:r>
          </a:p>
          <a:p>
            <a:endParaRPr lang="th-TH" sz="1100" b="0" i="0" u="none" strike="noStrike" baseline="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ตลาดสินค้าหรูระดับโลกมีมูลค่าประมาณ </a:t>
            </a:r>
            <a:r>
              <a:rPr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80,000 </a:t>
            </a:r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ล้านเหรียญสหรัฐฯ โดยที่ภูมิภาคเอเชียครองส่วนแบ่งตลาดมากที่สุดถึง </a:t>
            </a:r>
            <a:r>
              <a:rPr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37% </a:t>
            </a:r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รองลงมาคือตลาดยุโรปซึ่งครองส่วนแบ่งตลาด </a:t>
            </a:r>
            <a:r>
              <a:rPr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35%, </a:t>
            </a:r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สหรัฐอเมริกา </a:t>
            </a:r>
            <a:r>
              <a:rPr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24% </a:t>
            </a:r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และส่วนที่เหลือของโลกอยู่ที่ </a:t>
            </a:r>
            <a:r>
              <a:rPr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4%</a:t>
            </a:r>
            <a:endParaRPr lang="th-TH" sz="11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16650" y="1938740"/>
            <a:ext cx="3206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สินค้าระดับ</a:t>
            </a:r>
            <a:r>
              <a:rPr lang="th-TH" sz="2400" b="1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หรูตลาดเอเชีย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pic>
        <p:nvPicPr>
          <p:cNvPr id="7" name="Picture 6" descr="QUAYS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4232950"/>
            <a:ext cx="2248958" cy="19756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16650" y="3929934"/>
            <a:ext cx="2542116" cy="342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th-TH" sz="1050" dirty="0" smtClean="0">
                <a:solidFill>
                  <a:srgbClr val="01A4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ส่วน</a:t>
            </a:r>
            <a:r>
              <a:rPr lang="th-TH" sz="1050" dirty="0">
                <a:solidFill>
                  <a:srgbClr val="01A4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แบ่งตลาดแยกตามภูมิภาคของตลาดสินค้าหรูมูลค่า 80,000 ล้านเหรียญ</a:t>
            </a:r>
            <a:r>
              <a:rPr lang="th-TH" sz="1050" dirty="0" smtClean="0">
                <a:solidFill>
                  <a:srgbClr val="01A4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สหรัฐฯ</a:t>
            </a:r>
            <a:endParaRPr lang="th-TH" sz="1050" dirty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47" y="4232950"/>
            <a:ext cx="2168353" cy="20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3240" y="2231965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สิทธิประโยชน์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"/>
          <a:stretch/>
        </p:blipFill>
        <p:spPr>
          <a:xfrm>
            <a:off x="0" y="1"/>
            <a:ext cx="9144000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999" y="1928220"/>
            <a:ext cx="6286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แพ็คเกจสำหรับพันธมิตรในภูเก็ตและผู้อุปถัมภ์อุตสาหกรรมทางทะเล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2400" y="2794000"/>
            <a:ext cx="3129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b="0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พันธมิตรในภูเก็ต</a:t>
            </a:r>
          </a:p>
          <a:p>
            <a:endParaRPr lang="th-TH" sz="1400" b="0" i="0" u="none" strike="noStrike" baseline="0" dirty="0" smtClean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tabLst>
                <a:tab pos="92075" algn="l"/>
              </a:tabLst>
            </a:pP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สิทธิในการใช้ชื่อ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/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โลโก้ของรายการในการประชาสัมพันธ์ของตนเอง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 	(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เช่น 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"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พันธมิตรในพื้นที่อย่างเป็นทางการของ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...")</a:t>
            </a:r>
          </a:p>
          <a:p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โลโก้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/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ฮ็อตลิงค์ในหน้าผู้สนับสนุนรายการของเว็บไซต์</a:t>
            </a:r>
          </a:p>
          <a:p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โลโก้ 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+ 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โฆษณา 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¼ 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หน้า ในใบโปรแกรม</a:t>
            </a:r>
          </a:p>
          <a:p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โลโก้บนโปสเตอร์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/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บิลบอร์ดของรายการ 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(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ติดทั่วเกาะ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)</a:t>
            </a:r>
          </a:p>
          <a:p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บัตรผ่านวีไอพี 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5 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ใบ</a:t>
            </a:r>
          </a:p>
          <a:p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สิ่งพิมพ์ประชาสัมพันธ์ในรายการ</a:t>
            </a:r>
          </a:p>
          <a:p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โลโก้บนเวที</a:t>
            </a:r>
            <a:r>
              <a:rPr lang="en-US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/</a:t>
            </a:r>
            <a:r>
              <a:rPr lang="th-TH" sz="105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ฉากหลังของพื้นที่ให้สัมภาษณ์สื่อ</a:t>
            </a:r>
          </a:p>
        </p:txBody>
      </p:sp>
      <p:sp>
        <p:nvSpPr>
          <p:cNvPr id="3" name="Rectangle 2"/>
          <p:cNvSpPr/>
          <p:nvPr/>
        </p:nvSpPr>
        <p:spPr>
          <a:xfrm>
            <a:off x="5768340" y="2794000"/>
            <a:ext cx="3185160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140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ผู้อุปถัมภ์ในอุตสาหกรรมทางทะเล</a:t>
            </a:r>
          </a:p>
          <a:p>
            <a:pPr lvl="0"/>
            <a:endParaRPr lang="th-TH" sz="1400" dirty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 lvl="0"/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สิทธิในการใช้ชื่อ</a:t>
            </a:r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/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โลโก้ของรายการในการประชาสัมพันธ์ของตนเอง</a:t>
            </a:r>
          </a:p>
          <a:p>
            <a:pPr lvl="0"/>
            <a:r>
              <a:rPr lang="en-US" sz="105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  (</a:t>
            </a:r>
            <a:r>
              <a:rPr lang="th-TH" sz="105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เช่น </a:t>
            </a:r>
            <a:r>
              <a:rPr lang="en-US" sz="105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"</a:t>
            </a:r>
            <a:r>
              <a:rPr lang="th-TH" sz="105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ผู้อุปถัมภ์อย่างเป็นทางการของ</a:t>
            </a:r>
            <a:r>
              <a:rPr lang="en-US" sz="105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...")</a:t>
            </a:r>
          </a:p>
          <a:p>
            <a:pPr lvl="0"/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ชื่อบริษัท</a:t>
            </a:r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/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ฮ็อตลิงค์ในหน้าผู้สนับสนุนงานของเว็บไซต์</a:t>
            </a:r>
          </a:p>
          <a:p>
            <a:pPr lvl="0"/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โลโก้ในหน้าผู้สนับสนุนของใบโปรแกรม</a:t>
            </a:r>
          </a:p>
          <a:p>
            <a:pPr lvl="0"/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ชื่อบริษัทบนโปสเตอร์</a:t>
            </a:r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/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บิลบอร์ดของรายการแข่งขัน </a:t>
            </a:r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(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ติดทั่วเกาะ</a:t>
            </a:r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)</a:t>
            </a:r>
          </a:p>
          <a:p>
            <a:pPr lvl="0"/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ชื่อบริษัทในโฆษณาผ่านสื่อพันธมิตร</a:t>
            </a:r>
          </a:p>
          <a:p>
            <a:pPr lvl="0"/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บัตรผ่านวีไอพี </a:t>
            </a:r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2 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ใบ</a:t>
            </a:r>
          </a:p>
          <a:p>
            <a:pPr lvl="0"/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สิ่งพิมพ์ประชาสัมพันธ์ในรายการ</a:t>
            </a:r>
          </a:p>
          <a:p>
            <a:pPr lvl="0"/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โลโก้บนเวที</a:t>
            </a:r>
            <a:r>
              <a:rPr lang="en-US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/</a:t>
            </a:r>
            <a:r>
              <a:rPr lang="th-TH" sz="105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ฉากหลังของพื้นที่ให้สัมภาษณ์สื่อ</a:t>
            </a:r>
            <a:endParaRPr lang="th-TH" sz="2400" dirty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pic>
        <p:nvPicPr>
          <p:cNvPr id="6" name="Picture 5" descr="page10image.jpg"/>
          <p:cNvPicPr>
            <a:picLocks noChangeAspect="1"/>
          </p:cNvPicPr>
          <p:nvPr/>
        </p:nvPicPr>
        <p:blipFill>
          <a:blip r:embed="rId2"/>
          <a:srcRect l="475"/>
          <a:stretch>
            <a:fillRect/>
          </a:stretch>
        </p:blipFill>
        <p:spPr>
          <a:xfrm>
            <a:off x="2534859" y="4775200"/>
            <a:ext cx="6609141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175" y="2791937"/>
            <a:ext cx="299910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การร่วมงานไทยแลนด์ยอชต์โชว์ </a:t>
            </a:r>
            <a:r>
              <a:rPr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201</a:t>
            </a:r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8</a:t>
            </a:r>
            <a:r>
              <a:rPr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เป็นโอกาสดีที่สุดที่ท่านจะได้เข้าถึงอุตสาหกรรมแล่นเรือและเดินเรือที่เติบโตอย่างรวดเร็วในภูมิภาคเอเชียตะวันออกเฉียงใต้และภูมิภาคอื่นๆ</a:t>
            </a:r>
          </a:p>
          <a:p>
            <a:endParaRPr lang="th-TH" sz="1400" b="0" i="0" u="none" strike="noStrike" baseline="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เราเปิดโอกาสให้ผู้แสดงสินค้าได้เข้าจองพื้นที่แล้ว กรุณาดูรายละเอียดผังการจัดพื้นที่ปี </a:t>
            </a:r>
            <a:r>
              <a:rPr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256</a:t>
            </a:r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1</a:t>
            </a:r>
            <a:r>
              <a:rPr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ทางด้านขวา</a:t>
            </a:r>
            <a:endParaRPr lang="th-TH" sz="1400" b="0" i="0" u="none" strike="noStrike" baseline="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endParaRPr lang="th-TH" sz="14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40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ขอแนะนำให้จองแต่เนิ่นๆ เพื่อให้ได้พื้นที่แสดงสินค้าตามที่ท่านต้องการ</a:t>
            </a:r>
            <a:endParaRPr lang="th-TH" sz="14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15075" y="6000495"/>
            <a:ext cx="264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ผังของพาวิเลียน</a:t>
            </a:r>
            <a:endParaRPr lang="th-TH" sz="1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70175" y="2231965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ทางเลือกสำหรับผู้แสดงสินค้า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7" t="30551" b="8154"/>
          <a:stretch/>
        </p:blipFill>
        <p:spPr>
          <a:xfrm>
            <a:off x="5867400" y="2041843"/>
            <a:ext cx="3276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2875" y="2239430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ทางเลือกสำหรับผู้แสดงสินค้า</a:t>
            </a:r>
          </a:p>
        </p:txBody>
      </p:sp>
      <p:sp>
        <p:nvSpPr>
          <p:cNvPr id="3" name="Rectangle 2"/>
          <p:cNvSpPr/>
          <p:nvPr/>
        </p:nvSpPr>
        <p:spPr>
          <a:xfrm>
            <a:off x="6084150" y="5888957"/>
            <a:ext cx="21177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ผัง</a:t>
            </a:r>
            <a:r>
              <a:rPr lang="th-TH" sz="16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ของมารีน่า</a:t>
            </a:r>
            <a:endParaRPr lang="th-TH" sz="16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75" y="2815733"/>
            <a:ext cx="2751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ขอแนะนำให้จองแต่เนิ่นๆ เพื่อให้ได้พื้นที่แสดงสินค้าตามที่ท่านต้องการ</a:t>
            </a:r>
            <a:endParaRPr lang="th-TH" sz="14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78" y="2643018"/>
            <a:ext cx="3009270" cy="2282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52" y="4909951"/>
            <a:ext cx="2729122" cy="8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5947" y="2231965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กิจกรรมทางการตลาด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1713" y="2729441"/>
            <a:ext cx="6482286" cy="1486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sz="12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ข่าวเกี่ยวกับไทยแลนด์ยอชต์โชว์ได้รับการประชาสัมพันธ์ผ่านกิจกรรมการตลาดหลายวิธีด้วยกัน </a:t>
            </a:r>
            <a:endParaRPr lang="en-US" sz="1200" b="0" i="0" u="none" strike="noStrike" baseline="0" dirty="0" smtClean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sz="12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รวมถึงสื่อสิ่งพิมพ์และช่องทางออนไลน์ด้วย</a:t>
            </a:r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ประชาสัมพันธ์</a:t>
            </a:r>
            <a:r>
              <a:rPr lang="th-TH" sz="120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การจัดงานทั้งในระดับนานาชาติและระดับท้องถิ่น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sz="12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นอกเหนือจากสื่อสิ่งพิมพ์และสื่อออนไลน์แล้ว การนำเสนอข่าวผ่านโทรทัศน์และวิทยุก็น่าประทับใจไม่แพ้กัน </a:t>
            </a:r>
            <a:r>
              <a:rPr lang="th-TH"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มีการสัมภาษณ์ออกสื่อโทรทัศน์และวิทยุทั้งในระดับนานาชาติและระดับประเทศ ทำให้มั่นใจว่าการจัดงานจะได้รับความสนใจจากกลุ่มมหาเศรษฐีและเศรษฐี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นอกจากนี้แล้ว เรายังใช้ช่องทางอื่นๆ ในการเข้าถึงกลุ่มเป้าหมายเพื่อแจ้งข่าวด้วย เช่น การส่งจดหมายตรง จดหมายข่าวอิเล็กทรอนิกส์ และการประชาสัมพันธ์ข่าวการจัดงานผ่านโซเชียลมีเดีย</a:t>
            </a:r>
            <a:endParaRPr lang="th-TH" sz="12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pic>
        <p:nvPicPr>
          <p:cNvPr id="6" name="Picture 5" descr="harb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15" y="4531073"/>
            <a:ext cx="6601885" cy="170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8648" y="2231965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กิจกรรมทางการตลาด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1713" y="2619378"/>
            <a:ext cx="5986987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1200" b="1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กิจกรรม</a:t>
            </a:r>
            <a:r>
              <a:rPr lang="th-TH" sz="1200" b="1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ทางการตลาดหลักๆ ของไทยแลนด์ยอชต์โชว์ </a:t>
            </a:r>
            <a:r>
              <a:rPr lang="en-US" sz="1200" b="1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2016 </a:t>
            </a:r>
            <a:r>
              <a:rPr lang="th-TH" sz="1200" b="1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ได้แก่</a:t>
            </a:r>
            <a:r>
              <a:rPr lang="en-US" sz="1200" b="1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:</a:t>
            </a:r>
          </a:p>
          <a:p>
            <a:pPr lvl="0"/>
            <a:endParaRPr lang="th-TH" sz="1200" b="1" dirty="0" smtClean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 lvl="0">
              <a:spcAft>
                <a:spcPts val="1200"/>
              </a:spcAft>
            </a:pPr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ป้ายโฆษณาในสถานที่สำคัญรอบเกาะภูเก็ต</a:t>
            </a:r>
          </a:p>
          <a:p>
            <a:pPr lvl="0">
              <a:spcAft>
                <a:spcPts val="1200"/>
              </a:spcAft>
            </a:pPr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บริษัทพีอาร์ในกรุงเทพมหานครจัดทำโฆษณาทั่วประเทศ</a:t>
            </a:r>
          </a:p>
          <a:p>
            <a:pPr lvl="0">
              <a:spcAft>
                <a:spcPts val="1200"/>
              </a:spcAft>
            </a:pPr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ทีมการตลาดทำงานร่วมกับสื่อต่างประเทศเพื่อแจ้งข่าวการจัดงานให้แก่อุตสาหกรรมเรือยอชต์ รวมถึงกลุ่มเศรษฐี บุคคลที่มีความมั่งคั่ง ผู้ที่สนใจการแล่นเรือ และผู้ต้องการสัมผัสกับไลฟ์สไตล์หรูทั่วเอเชีย</a:t>
            </a:r>
          </a:p>
          <a:p>
            <a:pPr lvl="0">
              <a:spcAft>
                <a:spcPts val="1200"/>
              </a:spcAft>
            </a:pPr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โฆษณาสิ่งพิมพ์และดิจิตอลเชิงกลยุทธ์</a:t>
            </a:r>
          </a:p>
          <a:p>
            <a:pPr lvl="0">
              <a:spcAft>
                <a:spcPts val="1200"/>
              </a:spcAft>
            </a:pPr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การประชาสัมพันธ์ร่วมกับสื่อพันธมิตรในแวดวงไลฟ์สไตล์หรูและการแล่นเรือ </a:t>
            </a:r>
          </a:p>
          <a:p>
            <a:pPr lvl="0">
              <a:spcAft>
                <a:spcPts val="1200"/>
              </a:spcAft>
            </a:pPr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ผสานการตลาดผ่านทางพันธมิตรและสมาคมต่างๆ</a:t>
            </a:r>
            <a:r>
              <a:rPr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</a:p>
          <a:p>
            <a:pPr lvl="0">
              <a:spcAft>
                <a:spcPts val="1200"/>
              </a:spcAft>
            </a:pPr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แจกบัตรเชิญเข้าร่วมงานให้แก่โรงแรม </a:t>
            </a:r>
            <a:r>
              <a:rPr lang="en-US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5 </a:t>
            </a:r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ดาว และใบแทรกในสิ่งพิมพ์ของสื่อพันธมิตร</a:t>
            </a:r>
          </a:p>
          <a:p>
            <a:pPr lvl="0">
              <a:spcAft>
                <a:spcPts val="1200"/>
              </a:spcAft>
            </a:pPr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โฆษณาทางโซเชียลมีเดียและการผสมคอนเทนต์เป้าหมาย</a:t>
            </a:r>
            <a:endParaRPr lang="th-TH" sz="1200" dirty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23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5263" y="2218671"/>
            <a:ext cx="4824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ข้อมูลเบื้องต้น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35263" y="2814113"/>
            <a:ext cx="598579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งานไทยแลนด์</a:t>
            </a:r>
            <a:r>
              <a:rPr lang="th-TH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โชว์ครั้งที่สามจะกลับมาอีกครั้งที่อ่าวปอแก</a:t>
            </a:r>
            <a:r>
              <a:rPr lang="th-TH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มารีน่า จังหวัดภูเก็ต ระหว่างวันที่ 22-25 กุมภาพันธ์ 2561 </a:t>
            </a:r>
          </a:p>
          <a:p>
            <a:pPr>
              <a:spcAft>
                <a:spcPts val="600"/>
              </a:spcAft>
            </a:pP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คาดว่าจะสามารถดึงดูดผู้เข้าชมงาน 5,000 คนและผู้แสดงสินค้ากว่า 100 ราย ซึ่งจะทำให้ภูเก็ตเป็นจุดสนใจในฐานะที่เป็นจุดหมายปลายทางในการแล่นเรือ</a:t>
            </a:r>
            <a:r>
              <a:rPr lang="th-TH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ระดับพรีเมี่ยมข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องเอเชีย </a:t>
            </a:r>
          </a:p>
          <a:p>
            <a:pPr>
              <a:spcAft>
                <a:spcPts val="600"/>
              </a:spcAft>
            </a:pP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นำธุรกิจและผู้บริโภคมาพบปะกันในบรรยากาศที่ผ่อนคลายเป็นกันเอง โดยมีโปรแกรมที่อัดแน่นไปด้วยการ</a:t>
            </a:r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สัมมนา 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กิจกรรมสังสรรค์ การสาธิตการทำงานของผลิตภัณฑ์ การแข่ง</a:t>
            </a:r>
            <a:r>
              <a:rPr lang="th-TH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รีกัต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ตา และการจัด </a:t>
            </a:r>
            <a:r>
              <a:rPr lang="en-US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familiarisation</a:t>
            </a:r>
            <a:r>
              <a:rPr lang="en-US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 excursion</a:t>
            </a:r>
          </a:p>
          <a:p>
            <a:pPr>
              <a:spcAft>
                <a:spcPts val="600"/>
              </a:spcAft>
            </a:pP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ผู้แสดงสินค้าไม่เพียงประกอบไปด้วยธุรกิจทางด้านเรือ</a:t>
            </a:r>
            <a:r>
              <a:rPr lang="th-TH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และเรือต่างๆ เท่านั้น แต่ยังครอบคลุมผลิตภัณฑ์ระดับหรูและแบ</a:t>
            </a:r>
            <a:r>
              <a:rPr lang="th-TH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สินค้าทางด้าน</a:t>
            </a:r>
            <a:r>
              <a:rPr lang="th-TH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ไลฟ์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สไตล์ รวมทั้ง ซูเปอร์</a:t>
            </a:r>
            <a:r>
              <a:rPr lang="th-TH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คาร์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 นาฬิกา และ</a:t>
            </a:r>
            <a:r>
              <a:rPr lang="th-TH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อัญมณี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 รวมทั้งอสังหาริมทรัพย์ระดับหรูริมน้ำ</a:t>
            </a:r>
          </a:p>
          <a:p>
            <a:pPr>
              <a:spcAft>
                <a:spcPts val="600"/>
              </a:spcAft>
            </a:pP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ไทยแลนด์</a:t>
            </a:r>
            <a:r>
              <a:rPr lang="th-TH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โชว์ 2018 ยิ่งใหญ่และดีกว่าเดิมด้วยกิจกรรมการทดสอบสมรรถนะของเรือและการสาธิตอุปกรณ์ต่างๆ ในอุตสาหกรรมเรือ นอกจากนี้ยังมีการจัดกิจกรรมเสริมอีกมากมาย การจัดงานในครั้งนี้จึงกลายเป็นเทศกาลแล่นเรือที่ทุกคนไม่ควรพลาด</a:t>
            </a:r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!</a:t>
            </a:r>
            <a:endParaRPr lang="th-TH" sz="14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439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0180" y="2219265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กิจกรรมทางการตลาด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7579" y="2716573"/>
            <a:ext cx="2999321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ja-JP" sz="1100" b="1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การประชาสัมพันธ์</a:t>
            </a:r>
          </a:p>
          <a:p>
            <a:pPr>
              <a:spcAft>
                <a:spcPts val="600"/>
              </a:spcAft>
            </a:pPr>
            <a:r>
              <a:rPr lang="th-TH" altLang="ja-JP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แคมเปญประชาสัมพันธ์จะประกอบไปด้วย</a:t>
            </a:r>
            <a:r>
              <a:rPr lang="en-US" altLang="ja-JP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:</a:t>
            </a:r>
            <a:endParaRPr lang="th-TH" altLang="ja-JP" sz="110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spcAft>
                <a:spcPts val="600"/>
              </a:spcAft>
            </a:pPr>
            <a:r>
              <a:rPr lang="th-TH" altLang="ja-JP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การออกสื่อและบทความต่างๆ ในสิ่งพิมพ์ทางด้านธุรกิจรายวันหลักๆ และนิตยสารรายเดือนที่เกี่ยวข้องกับไลฟ์สไตล์ชั้นหรู</a:t>
            </a:r>
          </a:p>
          <a:p>
            <a:pPr>
              <a:spcAft>
                <a:spcPts val="600"/>
              </a:spcAft>
            </a:pPr>
            <a:r>
              <a:rPr lang="th-TH" altLang="ja-JP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บทความพิเศษเกี่ยวกับไลฟ์สไตล์การเล่นเรือยอชต์และการเปิดตัวที่งานแสดงโชว์</a:t>
            </a:r>
          </a:p>
          <a:p>
            <a:pPr>
              <a:spcAft>
                <a:spcPts val="600"/>
              </a:spcAft>
            </a:pPr>
            <a:r>
              <a:rPr lang="th-TH" altLang="ja-JP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แคมเปญออนไลน์ผ่านทางการโฆษณา บทบรรณาธิการ บล็อกกิ้ง และโซเชียลมีเดีย</a:t>
            </a:r>
          </a:p>
          <a:p>
            <a:pPr>
              <a:spcAft>
                <a:spcPts val="600"/>
              </a:spcAft>
            </a:pPr>
            <a:r>
              <a:rPr lang="th-TH" altLang="ja-JP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การสร้างสายสัมพันธ์ทางเครือข่ายกับลูกค้าเป้าหมายระดับมหาเศรษฐีและเศรษฐี</a:t>
            </a:r>
          </a:p>
          <a:p>
            <a:pPr>
              <a:spcAft>
                <a:spcPts val="600"/>
              </a:spcAft>
            </a:pPr>
            <a:r>
              <a:rPr lang="th-TH" altLang="ja-JP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งานนี้จะมีการออกอากาศผ่านทางช่องข่าวทั้งภายในและต่างประเทศ เพื่อให้ครอบคลุมการนำเสนอข่าวทั้งในช่วงระหว่างและหลังจากเสร็จสิ้นงานแสดง</a:t>
            </a:r>
          </a:p>
          <a:p>
            <a:pPr>
              <a:spcAft>
                <a:spcPts val="600"/>
              </a:spcAft>
            </a:pPr>
            <a:r>
              <a:rPr lang="th-TH" altLang="ja-JP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ไทยแลนด์ยอชต์โชว์ </a:t>
            </a:r>
            <a:r>
              <a:rPr lang="en-US" altLang="ja-JP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201</a:t>
            </a:r>
            <a:r>
              <a:rPr lang="th-TH" altLang="ja-JP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8</a:t>
            </a:r>
            <a:r>
              <a:rPr lang="en-US" altLang="ja-JP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  <a:r>
              <a:rPr lang="th-TH" altLang="ja-JP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จะถูกกล่าวถึงในรายการธุรกิจตามสถานีวิทยุภายใต้แคมเปญวิทยุที่ออกแบบให้เข้าถึงกลุ่มเป้าหมายในประเทศ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1" t="68187" r="45880" b="8238"/>
          <a:stretch/>
        </p:blipFill>
        <p:spPr>
          <a:xfrm>
            <a:off x="5900317" y="2205037"/>
            <a:ext cx="2966092" cy="2039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7" t="68187" r="16547" b="8238"/>
          <a:stretch/>
        </p:blipFill>
        <p:spPr>
          <a:xfrm>
            <a:off x="5923832" y="4105856"/>
            <a:ext cx="2909918" cy="20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0180" y="2219265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กิจกรรมทางการตลาด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1" t="57915" r="35238" b="8743"/>
          <a:stretch/>
        </p:blipFill>
        <p:spPr>
          <a:xfrm>
            <a:off x="2666998" y="2732313"/>
            <a:ext cx="4880925" cy="32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4413" y="1992839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กิจกรรมทางการตลาด</a:t>
            </a:r>
          </a:p>
        </p:txBody>
      </p:sp>
      <p:sp>
        <p:nvSpPr>
          <p:cNvPr id="2" name="Rectangle 1"/>
          <p:cNvSpPr/>
          <p:nvPr/>
        </p:nvSpPr>
        <p:spPr>
          <a:xfrm>
            <a:off x="2674412" y="2437951"/>
            <a:ext cx="3347435" cy="351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th-TH" sz="1050" spc="-4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โฆษณาสื่อสิ่งพิมพ์</a:t>
            </a:r>
          </a:p>
          <a:p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แคมเปญโฆษณาผ่านสื่อสิ่งพิมพ์จะเริ่มดำเนินการก่อนการจัดงานไม่กี่เดือน โดยเน้นเป้าหมายไปที่กลุ่มสิ่งพิมพ์เกี่ยวกับอุตสาหกรรม ข่าว 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ไลฟ์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สไตล์ และธุรกิจ ผนวกกับการกล่าวถึงในเนื้อหาของบท</a:t>
            </a:r>
            <a:r>
              <a:rPr lang="th-TH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บรรณาธิการ</a:t>
            </a:r>
          </a:p>
          <a:p>
            <a:endParaRPr lang="th-TH" sz="105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80000"/>
              </a:lnSpc>
            </a:pPr>
            <a:r>
              <a:rPr lang="th-TH" sz="1050" spc="-4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โฆษณาออนไลน์</a:t>
            </a:r>
          </a:p>
          <a:p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ทีม</a:t>
            </a:r>
            <a:r>
              <a:rPr lang="th-TH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การตลาดจะ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ทำงานร่วมกับเว็บ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พอร์ทัล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ชั้นนำระดับนานาชาติอย่างใกล้ชิดเพื่อให้เข้าถึงสมาชิกและผู้เข้าชมงาน โดยผ่านทางแคมเปญโฆษณาบนเว็บไซต์และอีเมล์ที่ส่งถึง</a:t>
            </a:r>
            <a:r>
              <a:rPr lang="th-TH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กลุ่มเป้าหมาย</a:t>
            </a:r>
          </a:p>
          <a:p>
            <a:endParaRPr lang="th-TH" sz="105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80000"/>
              </a:lnSpc>
            </a:pPr>
            <a:r>
              <a:rPr lang="th-TH" sz="1050" spc="-4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นิตยสาร </a:t>
            </a:r>
            <a:r>
              <a:rPr lang="en-GB" sz="1050" spc="-4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Preview</a:t>
            </a:r>
          </a:p>
          <a:p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นิตยสาร </a:t>
            </a:r>
            <a:r>
              <a:rPr lang="en-GB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Preview 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ฉบับ</a:t>
            </a:r>
            <a:r>
              <a:rPr lang="th-TH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พิเศษจะ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นำเสนอเฉพาะข่าวสารล่าสุดเกี่ยวกับผู้แสดงสินค้า บทสัมภาษณ์เฉพาะกลุ่มเป้าหมาย และเรือ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ที่จะจัดแสดงในงาน ทั้งนี้ ก่อนวันจัดงานประมาณ 1 เดือนล่วงหน้า นิตยสารฉบับนี้จะถูกนำส่งทางไปรษณีย์ไปยังกลุ่มเป้าหมายที่เป็นผู้อ่านระดับมหาเศรษฐีและเศรษฐีของเอเชียแปซิฟิก รวมถึงกลุ่มเป้าหมายระดับวีไอ</a:t>
            </a:r>
            <a:r>
              <a:rPr lang="th-TH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พี</a:t>
            </a:r>
          </a:p>
          <a:p>
            <a:endParaRPr lang="th-TH" sz="105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80000"/>
              </a:lnSpc>
            </a:pPr>
            <a:r>
              <a:rPr lang="th-TH" sz="1050" spc="-4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การเชิญผู้เข้าร่วมงาน</a:t>
            </a:r>
          </a:p>
          <a:p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เนื่องจากไทยแลนด์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โชว์ 2018 เป็นงานกิจกรรมพิเศษเฉพาะกลุ่ม จึงต้องดำเนินการจัดส่งบัตรเชิญและบัตรผ่านไปยังกลุ่มแขกพิเศษวีไอพี ทั้งในระดับภูมิภาคและระดับนานาชาติ ตลอดจนแจกจ่ายไปยังกลุ่มผู้สนับสนุนงาน ผู้แสดงสินค้า และสื่อ</a:t>
            </a:r>
            <a:r>
              <a:rPr lang="th-TH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พันธมิตร</a:t>
            </a:r>
            <a:endParaRPr lang="th-TH" sz="105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21848" y="2437951"/>
            <a:ext cx="2904438" cy="290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th-TH" sz="1050" spc="-4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สื่อ</a:t>
            </a:r>
            <a:r>
              <a:rPr lang="th-TH" sz="1050" spc="-40" dirty="0" err="1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โซเชียล</a:t>
            </a:r>
            <a:r>
              <a:rPr lang="th-TH" sz="1050" spc="-4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มี</a:t>
            </a:r>
            <a:r>
              <a:rPr lang="th-TH" sz="1050" spc="-40" dirty="0" err="1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เดีย</a:t>
            </a:r>
            <a:endParaRPr lang="th-TH" sz="1050" spc="-40" dirty="0">
              <a:solidFill>
                <a:srgbClr val="3E6D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กิจกรรมสื่อสารผ่านสื่อ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โซเชียลมีเดีย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หลาย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แพลท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ฟอร์ม เช่น 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เฟซบุ๊ค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, 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ทวิตเตอร์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, </a:t>
            </a:r>
            <a:r>
              <a:rPr lang="en-GB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LinkedIn, Scoop.it, 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และ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อินส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ตาแกรม จะเป็นการส่งเสริมและเผยแพร่ข่าวสารเกี่ยวกับงานและ</a:t>
            </a:r>
            <a:r>
              <a:rPr lang="th-TH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พันธมิตร</a:t>
            </a:r>
          </a:p>
          <a:p>
            <a:endParaRPr lang="th-TH" sz="105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80000"/>
              </a:lnSpc>
            </a:pPr>
            <a:r>
              <a:rPr lang="th-TH" sz="1050" spc="-4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การรับรอง</a:t>
            </a:r>
          </a:p>
          <a:p>
            <a:r>
              <a:rPr lang="th-TH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สร้าง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ความ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สําราญ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ให้แก่ลูกค้า แขกคนสำคัญ และผู้บริหารของท่าน ณ ท่าจอดเรือที่สวยงามที่สุดแห่งหนึ่งของโลก งานนี้จะมีงานเลี้ยงสังสรรค์มากมาย รวมทั้งยังสามารถรับความบันเทิงได้จากโชว์บาร์และร้านอาหารในงาน อีกทั้งยังมีบริการเรือ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ซึ่งพร้อมที่จะนำพาท่านไปพักผ่อนหย่อนใจยังจุดหมายปลายทางที่ห่างไกลจากผู้คน</a:t>
            </a:r>
          </a:p>
          <a:p>
            <a:endParaRPr lang="th-TH" sz="105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80000"/>
              </a:lnSpc>
            </a:pPr>
            <a:r>
              <a:rPr lang="th-TH" sz="1050" spc="-4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การตลาดเชิงประสบการณ์</a:t>
            </a:r>
          </a:p>
          <a:p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งานไทยแลนด์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โชว์ที่จัดขึ้นเป็นครั้งที่ 2 ในเดือนธันวาคม </a:t>
            </a:r>
            <a:r>
              <a:rPr lang="th-TH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25</a:t>
            </a:r>
            <a:r>
              <a:rPr lang="en-US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59</a:t>
            </a:r>
            <a:r>
              <a:rPr lang="th-TH" sz="10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สามารถดึงดูดผู้เข้าชมงาน 4,700 ราย ให้ได้พบปะกับผู้แสดงสินค้า 75 ราย และจะมีเรือและเรือ</a:t>
            </a:r>
            <a:r>
              <a:rPr lang="th-TH" sz="105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050" dirty="0">
                <a:latin typeface="TH Fah kwang" panose="02000506000000020004" pitchFamily="2" charset="-34"/>
                <a:cs typeface="TH Fah kwang" panose="02000506000000020004" pitchFamily="2" charset="-34"/>
              </a:rPr>
              <a:t>เข้าร่วมงานกว่า 55 ลำ</a:t>
            </a:r>
          </a:p>
        </p:txBody>
      </p:sp>
    </p:spTree>
    <p:extLst>
      <p:ext uri="{BB962C8B-B14F-4D97-AF65-F5344CB8AC3E}">
        <p14:creationId xmlns:p14="http://schemas.microsoft.com/office/powerpoint/2010/main" val="42432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881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75476" y="1972721"/>
            <a:ext cx="347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สิงคโปร์</a:t>
            </a:r>
            <a:r>
              <a:rPr lang="th-TH" sz="2400" b="1" dirty="0" err="1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2400" b="1" dirty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โชว์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5475" y="2353522"/>
            <a:ext cx="3681781" cy="375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sz="1100" b="1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12-15</a:t>
            </a:r>
            <a:r>
              <a:rPr lang="it-IT" sz="1100" b="1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  <a:r>
              <a:rPr lang="th-TH" sz="1100" b="1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เมษายน </a:t>
            </a:r>
            <a:r>
              <a:rPr lang="it-IT" sz="1100" b="1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256</a:t>
            </a:r>
            <a:r>
              <a:rPr lang="th-TH" sz="1100" b="1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1</a:t>
            </a:r>
            <a:r>
              <a:rPr lang="it-IT" sz="1100" b="1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/>
            </a:r>
            <a:br>
              <a:rPr lang="it-IT" sz="1100" b="1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</a:br>
            <a:r>
              <a:rPr lang="it-IT" sz="1100" b="1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ONE°15 Marina Club, Sentosa Cove, </a:t>
            </a:r>
            <a:r>
              <a:rPr lang="th-TH" sz="1100" b="1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สิงคโปร์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Singapore Yacht Show </a:t>
            </a:r>
            <a:r>
              <a:rPr lang="th-TH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จัดโดย </a:t>
            </a:r>
            <a:r>
              <a:rPr lang="en-US" sz="11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Verventia</a:t>
            </a:r>
            <a:r>
              <a:rPr lang="en-US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 Pte. Ltd </a:t>
            </a:r>
            <a:r>
              <a:rPr lang="th-TH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งานดังกล่าวมอบเวทีระดับโลกให้แก่ประเทศที่ได้ชื่อว่าเป็นศูนย์กลางธุรกิจและเมืองหลวงทางการเงินของเอเชียตะวันออกเฉียงใต้ เพื่อให้แขกในภูมิภาคได้พบปะกับมืออาชีพในวงการเรือ</a:t>
            </a:r>
            <a:r>
              <a:rPr lang="th-TH" sz="11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 เจ้าของเรือ ผู้คลั่งไคล้รถยนต์หรู และบุคคลที่อีกกลุ่มหนึ่งที่ได้รับเชิญมาเป็นพิเศษ เพื่อมาสำรวจบรรยากาศสุดหรูของงานแสดงเรือ</a:t>
            </a:r>
            <a:r>
              <a:rPr lang="th-TH" sz="11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endParaRPr lang="th-TH" sz="11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Singapore Yacht Show </a:t>
            </a:r>
            <a:r>
              <a:rPr lang="th-TH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จะจัดขึ้นที่ </a:t>
            </a:r>
            <a:r>
              <a:rPr lang="en-US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ONE°15 Marina Club </a:t>
            </a:r>
            <a:r>
              <a:rPr lang="th-TH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ที่เคยได้รับรางวัลมาก่อน โดยการจัดงานในครั้งนี้จะเป็นกิจกรรม</a:t>
            </a:r>
            <a:r>
              <a:rPr lang="th-TH" sz="11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ไลฟ์</a:t>
            </a:r>
            <a:r>
              <a:rPr lang="th-TH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สไตล์หรูหราสุดพิเศษ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Singapore Yacht Show </a:t>
            </a:r>
            <a:r>
              <a:rPr lang="th-TH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จะนำเรือยอ</a:t>
            </a:r>
            <a:r>
              <a:rPr lang="th-TH" sz="11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ชต์ระ</a:t>
            </a:r>
            <a:r>
              <a:rPr lang="th-TH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ดับโลก งานเลี้ยงสังสรรค์สุดสนุก ความบันเทิง</a:t>
            </a:r>
            <a:r>
              <a:rPr lang="th-TH" sz="11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ระดับไฮเอ็นด์</a:t>
            </a:r>
            <a:r>
              <a:rPr lang="th-TH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 รวมทั้งผลิตภัณฑ์และแบ</a:t>
            </a:r>
            <a:r>
              <a:rPr lang="th-TH" sz="11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ต่างๆ ที่เป็นสุดยอดปรารถนาของผู้บริโภคมารวมไว้ในที่เดียว ไม่ว่าจะเป็น ซูเปอร์</a:t>
            </a:r>
            <a:r>
              <a:rPr lang="th-TH" sz="11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คาร์</a:t>
            </a:r>
            <a:r>
              <a:rPr lang="th-TH" sz="1100" dirty="0">
                <a:latin typeface="TH Fah kwang" panose="02000506000000020004" pitchFamily="2" charset="-34"/>
                <a:cs typeface="TH Fah kwang" panose="02000506000000020004" pitchFamily="2" charset="-34"/>
              </a:rPr>
              <a:t> อาหารชั้นเลิศ นาฬิกาเรือนงาม และเครื่องประดับที่ผลิตด้วยมือ รวมทั้งเรือราคาแพง จึงมอบประสบการณ์ยอดเยี่ยมที่เต็มไปด้วยบรรยากาศหรูหรา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i="1" dirty="0">
                <a:latin typeface="TH Fah kwang" panose="02000506000000020004" pitchFamily="2" charset="-34"/>
                <a:cs typeface="TH Fah kwang" panose="02000506000000020004" pitchFamily="2" charset="-34"/>
              </a:rPr>
              <a:t>Singapore Yacht Show </a:t>
            </a:r>
            <a:r>
              <a:rPr lang="th-TH" sz="1100" i="1" dirty="0">
                <a:latin typeface="TH Fah kwang" panose="02000506000000020004" pitchFamily="2" charset="-34"/>
                <a:cs typeface="TH Fah kwang" panose="02000506000000020004" pitchFamily="2" charset="-34"/>
              </a:rPr>
              <a:t>ในปี 2017 มีผู้เช้าชมงานมากกว่า 14,000 คน ซึ่งประกอบไปด้วยผู้บริหารระดับสูงและเจ้าของธุรกิจ 35%; เรือ</a:t>
            </a:r>
            <a:r>
              <a:rPr lang="th-TH" sz="1100" i="1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100" i="1" dirty="0">
                <a:latin typeface="TH Fah kwang" panose="02000506000000020004" pitchFamily="2" charset="-34"/>
                <a:cs typeface="TH Fah kwang" panose="02000506000000020004" pitchFamily="2" charset="-34"/>
              </a:rPr>
              <a:t>และพาหนะทางน้ำ 94 ลำซึ่งรวมไปถึงเรือ</a:t>
            </a:r>
            <a:r>
              <a:rPr lang="th-TH" sz="1100" i="1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100" i="1" dirty="0">
                <a:latin typeface="TH Fah kwang" panose="02000506000000020004" pitchFamily="2" charset="-34"/>
                <a:cs typeface="TH Fah kwang" panose="02000506000000020004" pitchFamily="2" charset="-34"/>
              </a:rPr>
              <a:t> 31 ลำที่มีความยาวมากกว่า 20 เมตรมาร่วมแสดงในพื้นที่ 8,400 ตารางเมตรทั้งบนผืนน้ำและบนพื้นดิน และมีแบ</a:t>
            </a:r>
            <a:r>
              <a:rPr lang="th-TH" sz="1100" i="1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sz="1100" i="1" dirty="0">
                <a:latin typeface="TH Fah kwang" panose="02000506000000020004" pitchFamily="2" charset="-34"/>
                <a:cs typeface="TH Fah kwang" panose="02000506000000020004" pitchFamily="2" charset="-34"/>
              </a:rPr>
              <a:t>ต่างๆ เข้าร่วมงานมากกว่า 150 แบ</a:t>
            </a:r>
            <a:r>
              <a:rPr lang="th-TH" sz="1100" i="1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รนด์</a:t>
            </a:r>
            <a:r>
              <a:rPr lang="th-TH" sz="1100" i="1" dirty="0">
                <a:latin typeface="TH Fah kwang" panose="02000506000000020004" pitchFamily="2" charset="-34"/>
                <a:cs typeface="TH Fah kwang" panose="02000506000000020004" pitchFamily="2" charset="-34"/>
              </a:rPr>
              <a:t> งานนี้ได้รับคำชมและการสนับสนุนจากผู้แสดงสินค้าในภูมิภาคและระดับนานาชาติเป็นอย่างดีในแง่ของการประสบความสำเร็จอย่างต่อเนื่อง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1692" y="1981188"/>
            <a:ext cx="2725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0" u="none" strike="noStrike" baseline="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แพ็คเกจสำหรับ</a:t>
            </a:r>
            <a:br>
              <a:rPr lang="th-TH" sz="2400" b="1" i="0" u="none" strike="noStrike" baseline="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</a:br>
            <a:r>
              <a:rPr lang="th-TH" sz="2400" b="1" i="0" u="none" strike="noStrike" baseline="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การสนับสนุน</a:t>
            </a:r>
            <a:endParaRPr lang="th-TH" sz="2400" b="1" dirty="0">
              <a:solidFill>
                <a:srgbClr val="FF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1692" y="2869769"/>
            <a:ext cx="25137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i="0" u="none" strike="noStrike" baseline="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ระดับที่ </a:t>
            </a:r>
            <a:r>
              <a:rPr lang="en-US" sz="1200" b="1" i="0" u="none" strike="noStrike" baseline="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1: </a:t>
            </a:r>
            <a:r>
              <a:rPr lang="th-TH" sz="1200" b="1" i="0" u="none" strike="noStrike" baseline="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ผู้สนับสนุนหลักและผู้สนับสนุนการนำเสนอ</a:t>
            </a:r>
          </a:p>
          <a:p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ผู้สนับสนุนหลัก </a:t>
            </a:r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1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ราย และผู้สนับสนุนการนำเสนอ </a:t>
            </a:r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1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ราย จะได้สิทธิในการตั้งชื่องานนี้</a:t>
            </a:r>
          </a:p>
          <a:p>
            <a:endParaRPr lang="th-TH" sz="1200" b="0" i="0" u="none" strike="noStrike" baseline="0" dirty="0" smtClean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200" b="1" i="0" u="none" strike="noStrike" baseline="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ระดับที่ </a:t>
            </a:r>
            <a:r>
              <a:rPr lang="en-US" sz="1200" b="1" i="0" u="none" strike="noStrike" baseline="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2: </a:t>
            </a:r>
            <a:r>
              <a:rPr lang="th-TH" sz="1200" b="1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ผู้สนับสนุนร่วม</a:t>
            </a: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ผู้สนับสนุนร่วมไม่เกิน </a:t>
            </a:r>
            <a:r>
              <a:rPr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6 </a:t>
            </a:r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รายจากธุรกิจซึ่งไม่ได้เป็นคู่แข่งกัน</a:t>
            </a:r>
          </a:p>
          <a:p>
            <a:endParaRPr lang="th-TH" sz="1200" b="0" i="0" u="none" strike="noStrike" baseline="0" dirty="0" smtClean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200" b="1" i="0" u="none" strike="noStrike" spc="-7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ระดับที่ </a:t>
            </a:r>
            <a:r>
              <a:rPr lang="en-US" sz="1200" b="1" i="0" u="none" strike="noStrike" spc="-7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3: </a:t>
            </a:r>
            <a:r>
              <a:rPr lang="th-TH" sz="1200" b="1" i="0" u="none" strike="noStrike" spc="-7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พันธมิตรในพื้นที่และผู้อุปถัมภ์อุตสาหกรรมทางทะเล</a:t>
            </a:r>
          </a:p>
          <a:p>
            <a:r>
              <a:rPr lang="th-TH" sz="1100" spc="-5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แพ็คเกจสำหรับธุรกิจต่างๆ ในสิงคโปร์และอุตสาหกรรมทางทะเล</a:t>
            </a:r>
            <a:endParaRPr lang="th-TH" sz="1100" b="0" i="0" u="none" strike="noStrike" spc="-50" baseline="0" dirty="0" smtClean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endParaRPr lang="th-TH" sz="1200" b="0" i="0" u="none" strike="noStrike" baseline="0" dirty="0" smtClean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200" b="1" i="0" u="none" strike="noStrike" baseline="0" dirty="0" smtClean="0">
                <a:solidFill>
                  <a:srgbClr val="FF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แพ็คเกจเฉพาะงานแสดงสินค้า</a:t>
            </a:r>
          </a:p>
          <a:p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แพ็คเกจต่างๆ สำหรับร่วมจัดแสดงสินค้าในงานไทยแลนด์ยอชต์โชว์ </a:t>
            </a:r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201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8</a:t>
            </a:r>
            <a:endParaRPr lang="th-TH" sz="11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23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ailand Yacht Show 2016_Day 2-971 - MEDIA INTERVIEWS FOLLOWING THE OFFICIAL OPENING CEREMON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528" y="3810000"/>
            <a:ext cx="4594471" cy="30680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78647" y="2244665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ข้อมูลการติดต่อ</a:t>
            </a:r>
          </a:p>
        </p:txBody>
      </p:sp>
      <p:sp>
        <p:nvSpPr>
          <p:cNvPr id="2" name="Rectangle 1"/>
          <p:cNvSpPr/>
          <p:nvPr/>
        </p:nvSpPr>
        <p:spPr>
          <a:xfrm>
            <a:off x="2674414" y="2616376"/>
            <a:ext cx="2992460" cy="293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th-TH" sz="1600" b="1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บริษัท พอล พูล </a:t>
            </a:r>
            <a:r>
              <a:rPr lang="en-US" sz="1600" b="1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(</a:t>
            </a:r>
            <a:r>
              <a:rPr lang="th-TH" sz="1600" b="1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เซ้าท อีส เอเชีย</a:t>
            </a:r>
            <a:r>
              <a:rPr lang="en-US" sz="1600" b="1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) </a:t>
            </a:r>
            <a:r>
              <a:rPr lang="th-TH" sz="1600" b="1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จำกัด</a:t>
            </a:r>
          </a:p>
          <a:p>
            <a:pPr>
              <a:lnSpc>
                <a:spcPct val="90000"/>
              </a:lnSpc>
            </a:pPr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198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ถนนตะนาว</a:t>
            </a:r>
          </a:p>
          <a:p>
            <a:pPr>
              <a:lnSpc>
                <a:spcPct val="90000"/>
              </a:lnSpc>
            </a:pP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แขวงบวรนิเวศ</a:t>
            </a:r>
          </a:p>
          <a:p>
            <a:pPr>
              <a:lnSpc>
                <a:spcPct val="90000"/>
              </a:lnSpc>
            </a:pP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เขตพระนคร</a:t>
            </a:r>
          </a:p>
          <a:p>
            <a:pPr>
              <a:lnSpc>
                <a:spcPct val="90000"/>
              </a:lnSpc>
            </a:pP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กรุงเทพฯ </a:t>
            </a:r>
            <a:r>
              <a:rPr lang="fi-FI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10200</a:t>
            </a:r>
          </a:p>
          <a:p>
            <a:pPr>
              <a:lnSpc>
                <a:spcPct val="90000"/>
              </a:lnSpc>
            </a:pP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ประเทศไทย</a:t>
            </a:r>
          </a:p>
          <a:p>
            <a:pPr>
              <a:lnSpc>
                <a:spcPct val="90000"/>
              </a:lnSpc>
            </a:pP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โทรศัพท์</a:t>
            </a:r>
            <a:r>
              <a:rPr lang="is-I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/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โทรสาร</a:t>
            </a:r>
            <a:r>
              <a:rPr lang="is-I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: +66 2622 0605 - 7</a:t>
            </a:r>
          </a:p>
          <a:p>
            <a:pPr>
              <a:lnSpc>
                <a:spcPct val="90000"/>
              </a:lnSpc>
            </a:pPr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  <a:hlinkClick r:id="rId3"/>
              </a:rPr>
              <a:t>www.paulpoole.co.th/thailandyachtshow</a:t>
            </a:r>
            <a:endParaRPr sz="240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90000"/>
              </a:lnSpc>
            </a:pPr>
            <a:endParaRPr lang="th-TH" sz="1100" b="0" i="0" u="none" strike="noStrike" baseline="0" dirty="0" smtClean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90000"/>
              </a:lnSpc>
            </a:pPr>
            <a:r>
              <a:rPr lang="th-TH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พอล พูล </a:t>
            </a:r>
            <a:r>
              <a:rPr lang="en-US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- </a:t>
            </a:r>
            <a:r>
              <a:rPr lang="th-TH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กรรมการผู้จัดการ</a:t>
            </a:r>
            <a:r>
              <a:rPr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(</a:t>
            </a:r>
            <a:r>
              <a:rPr lang="th-TH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สำหรับการติดต่อเป็นภาษาอังกฤษ</a:t>
            </a:r>
            <a:r>
              <a:rPr lang="en-US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อีเมล์</a:t>
            </a:r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: </a:t>
            </a:r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  <a:hlinkClick r:id="rId4"/>
              </a:rPr>
              <a:t>paul@paulpoole.co.th</a:t>
            </a:r>
            <a:endParaRPr sz="240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90000"/>
              </a:lnSpc>
            </a:pP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โทรศัพท์</a:t>
            </a:r>
            <a:r>
              <a:rPr lang="pt-BR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: +66 8 6563 3196</a:t>
            </a:r>
          </a:p>
          <a:p>
            <a:pPr>
              <a:lnSpc>
                <a:spcPct val="90000"/>
              </a:lnSpc>
            </a:pPr>
            <a:endParaRPr lang="th-TH" sz="1100" b="0" i="0" u="none" strike="noStrike" baseline="0" dirty="0" smtClean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90000"/>
              </a:lnSpc>
            </a:pPr>
            <a:r>
              <a:rPr lang="th-TH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อุดมพร พันธุ์จินดาวรรณ </a:t>
            </a:r>
            <a:r>
              <a:rPr lang="pt-BR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- </a:t>
            </a:r>
            <a:r>
              <a:rPr lang="th-TH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ผู้ช่วยส่วนตัว</a:t>
            </a:r>
          </a:p>
          <a:p>
            <a:pPr>
              <a:lnSpc>
                <a:spcPct val="90000"/>
              </a:lnSpc>
            </a:pPr>
            <a:r>
              <a:rPr lang="pt-BR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(</a:t>
            </a:r>
            <a:r>
              <a:rPr lang="th-TH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สำหรับการติดต่อเป็นภาษาไทยและอังกฤษ</a:t>
            </a:r>
            <a:r>
              <a:rPr lang="pt-BR" sz="1200" b="1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อีเมล์</a:t>
            </a:r>
            <a:r>
              <a:rPr lang="pt-BR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: </a:t>
            </a:r>
            <a:r>
              <a:rPr lang="pt-BR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  <a:hlinkClick r:id="rId5"/>
              </a:rPr>
              <a:t>udomporn@paulpoole.co.th</a:t>
            </a:r>
            <a:endParaRPr sz="240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90000"/>
              </a:lnSpc>
            </a:pP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โทรศัพท์</a:t>
            </a:r>
            <a:r>
              <a:rPr lang="pt-BR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: +66 8 6382 9949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6930" y="2615143"/>
            <a:ext cx="22860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</a:pPr>
            <a:r>
              <a:rPr lang="th-TH" sz="1600" b="1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ไทยแลนด์</a:t>
            </a:r>
            <a:r>
              <a:rPr lang="th-TH" sz="1600" b="1" dirty="0" err="1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ยอชต์</a:t>
            </a:r>
            <a:r>
              <a:rPr lang="th-TH" sz="1600" b="1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โชว์</a:t>
            </a:r>
          </a:p>
          <a:p>
            <a:pPr lvl="0">
              <a:lnSpc>
                <a:spcPct val="90000"/>
              </a:lnSpc>
            </a:pPr>
            <a:r>
              <a:rPr lang="th-TH" sz="11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อีเมล์</a:t>
            </a:r>
            <a:r>
              <a:rPr lang="pt-BR" sz="11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: </a:t>
            </a:r>
            <a:r>
              <a:rPr lang="pt-BR" sz="11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  <a:hlinkClick r:id="rId6"/>
              </a:rPr>
              <a:t>info@thailandyachtshow.com</a:t>
            </a:r>
            <a:endParaRPr sz="240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 lvl="0">
              <a:lnSpc>
                <a:spcPct val="90000"/>
              </a:lnSpc>
            </a:pPr>
            <a:r>
              <a:rPr lang="pt-BR" sz="11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  <a:hlinkClick r:id="rId7"/>
              </a:rPr>
              <a:t>www.thailandyachtshow.com</a:t>
            </a:r>
            <a:endParaRPr lang="th-TH" sz="1100" dirty="0" smtClean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 lvl="0">
              <a:lnSpc>
                <a:spcPct val="90000"/>
              </a:lnSpc>
            </a:pPr>
            <a:endParaRPr lang="th-TH" sz="1100" dirty="0" smtClean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 lvl="0">
              <a:lnSpc>
                <a:spcPct val="90000"/>
              </a:lnSpc>
            </a:pPr>
            <a:r>
              <a:rPr lang="pt-BR" sz="1200" b="1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WADE PEARCE - </a:t>
            </a:r>
            <a:r>
              <a:rPr lang="th-TH" sz="1200" b="1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ผู้อำนวยการจัดงาน</a:t>
            </a:r>
          </a:p>
          <a:p>
            <a:pPr lvl="0">
              <a:lnSpc>
                <a:spcPct val="90000"/>
              </a:lnSpc>
            </a:pPr>
            <a:r>
              <a:rPr lang="th-TH" sz="11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อีเมล์</a:t>
            </a:r>
            <a:r>
              <a:rPr lang="pt-BR" sz="11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: </a:t>
            </a:r>
            <a:r>
              <a:rPr lang="pt-BR" sz="11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  <a:hlinkClick r:id="rId8"/>
              </a:rPr>
              <a:t>wade@thailandyachtshow.com</a:t>
            </a:r>
            <a:endParaRPr lang="th-TH" sz="1100" dirty="0">
              <a:solidFill>
                <a:prstClr val="black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23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5263" y="2205038"/>
            <a:ext cx="4830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ข้อมูลเบื้องต้น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8250" y="2687862"/>
            <a:ext cx="58762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ตารางโปรแกรมในช่วงต้นฤดูหนาวส่งผลให้การจัดงานในครั้งนี้ตรงกับช่วงเริ่มต้นฤดูกาลเช่าเหมาเรือประจำฤดูหนาวของนานาประเทศ และจะดึงดูดเรือยอชต์ในน่านน้ำเมดิเตอร์เรเนียนที่สนใจจะมาเยือนเอเชีย รวมถึงผู้เข้าชมงานซึ่งอยู่ในระดับมหาเศรษฐีและระดับเศรษฐี จากทั่วทั้งภูมิภาคที่ต้องการจะมาเยือนและสัมผัสไลฟ์สไตล์</a:t>
            </a:r>
          </a:p>
          <a:p>
            <a:endParaRPr lang="th-TH" sz="140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งานโชว์นี้ได้รับการสนับสนุนจากรัฐบาลไทย ร่วมกับการท่องเที่ยวแห่งประเทศไทย กระทรวงการท่องเที่ยวและกีฬา และกรมทรัพยากรทางทะเลและชายฝั่ง กระทรวงคมนาคม </a:t>
            </a:r>
          </a:p>
          <a:p>
            <a:endParaRPr lang="th-TH" sz="140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จัด</a:t>
            </a:r>
            <a:r>
              <a:rPr lang="th-TH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โดย </a:t>
            </a:r>
            <a:r>
              <a:rPr lang="en-US" sz="1400" dirty="0" err="1">
                <a:latin typeface="TH Fah kwang" panose="02000506000000020004" pitchFamily="2" charset="-34"/>
                <a:cs typeface="TH Fah kwang" panose="02000506000000020004" pitchFamily="2" charset="-34"/>
              </a:rPr>
              <a:t>Verventia</a:t>
            </a:r>
            <a:r>
              <a:rPr lang="en-US" sz="1400" dirty="0">
                <a:latin typeface="TH Fah kwang" panose="02000506000000020004" pitchFamily="2" charset="-34"/>
                <a:cs typeface="TH Fah kwang" panose="02000506000000020004" pitchFamily="2" charset="-34"/>
              </a:rPr>
              <a:t> Pte. Ltd</a:t>
            </a:r>
            <a:r>
              <a:rPr lang="en-US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.</a:t>
            </a:r>
            <a:endParaRPr lang="th-TH" sz="140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endParaRPr lang="th-TH" sz="1400" b="0" i="0" u="none" strike="noStrike" baseline="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439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5263" y="2209710"/>
            <a:ext cx="5635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ข้อมูลและตัวเลขที่น่าสนใจของการจัดงานในปี </a:t>
            </a:r>
            <a:r>
              <a:rPr lang="en-US" sz="2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25</a:t>
            </a:r>
            <a:r>
              <a:rPr lang="th-TH" sz="2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59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1" t="38802" r="2916" b="25432"/>
          <a:stretch/>
        </p:blipFill>
        <p:spPr>
          <a:xfrm>
            <a:off x="2735263" y="2705100"/>
            <a:ext cx="6142037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5263" y="2242890"/>
            <a:ext cx="5226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แพ็คเกจสำหรับการสนับสนุน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35263" y="2641352"/>
            <a:ext cx="62884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1400" b="0" i="0" u="none" strike="noStrike" baseline="0" dirty="0" smtClean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600" b="0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ระดับที่ </a:t>
            </a:r>
            <a:r>
              <a:rPr lang="en-US" sz="1600" b="0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1: </a:t>
            </a:r>
            <a:r>
              <a:rPr lang="th-TH" sz="1600" b="0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ผู้สนับสนุนหลักและผู้สนับสนุนการนำเสนอ</a:t>
            </a:r>
          </a:p>
          <a:p>
            <a:r>
              <a:rPr lang="th-TH" sz="14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ผู้สนับสนุนหลัก </a:t>
            </a:r>
            <a:r>
              <a:rPr lang="en-US" sz="14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1 </a:t>
            </a:r>
            <a:r>
              <a:rPr lang="th-TH" sz="14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ราย และผู้สนับสนุนการนำเสนอ </a:t>
            </a:r>
            <a:r>
              <a:rPr lang="en-US" sz="14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1 </a:t>
            </a:r>
            <a:r>
              <a:rPr lang="th-TH" sz="14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ราย จะได้สิทธิในการตั้งชื่องานนี้</a:t>
            </a:r>
          </a:p>
          <a:p>
            <a:endParaRPr lang="th-TH" sz="1400" b="0" i="0" u="none" strike="noStrike" baseline="0" dirty="0" smtClean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60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ระดับที่ </a:t>
            </a:r>
            <a:r>
              <a:rPr lang="en-US" sz="160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2: </a:t>
            </a:r>
            <a:r>
              <a:rPr lang="th-TH" sz="160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ผู้สนับสนุน</a:t>
            </a:r>
            <a:r>
              <a:rPr lang="th-TH" sz="160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ร่วม</a:t>
            </a:r>
            <a:endParaRPr lang="th-TH" sz="1600" dirty="0">
              <a:solidFill>
                <a:srgbClr val="3E6D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4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ผู้สนับสนุนร่วมไม่เกิน </a:t>
            </a:r>
            <a:r>
              <a:rPr lang="en-US" sz="14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6 </a:t>
            </a:r>
            <a:r>
              <a:rPr lang="th-TH" sz="14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รายจากธุรกิจซึ่งไม่ได้เป็นคู่แข่งกัน</a:t>
            </a:r>
          </a:p>
          <a:p>
            <a:endParaRPr lang="th-TH" sz="1400" dirty="0" smtClean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600" b="0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ระดับที่ </a:t>
            </a:r>
            <a:r>
              <a:rPr lang="en-US" sz="1600" b="0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3: </a:t>
            </a:r>
            <a:r>
              <a:rPr lang="th-TH" sz="1600" b="0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พันธมิตรในพื้นที่และผู้อุปถัมภ์อุตสาหกรรมทางทะเล</a:t>
            </a:r>
          </a:p>
          <a:p>
            <a:r>
              <a:rPr lang="th-TH" sz="14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แพ็คเกจสำหรับธุรกิจต่างๆ ในภูเก็ตและอุตสาหกรรมทางทะเล</a:t>
            </a:r>
          </a:p>
          <a:p>
            <a:endParaRPr lang="th-TH" sz="1400" b="0" i="0" u="none" strike="noStrike" baseline="0" dirty="0" smtClean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600" b="0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แพ็คเกจเฉพาะงานแสดงสินค้า</a:t>
            </a:r>
          </a:p>
          <a:p>
            <a:r>
              <a:rPr lang="th-TH" sz="14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แพ็คเกจต่างๆ สำหรับร่วมจัดแสดงสินค้าในงานไทยแลนด์ยอชต์โชว์ </a:t>
            </a:r>
            <a:r>
              <a:rPr lang="en-US" sz="14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2018</a:t>
            </a:r>
            <a:endParaRPr lang="th-TH" sz="14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15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5263" y="2205038"/>
            <a:ext cx="5260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ผู้ที่ควรสนับสนุนการจัดงาน</a:t>
            </a:r>
            <a:endParaRPr lang="th-TH" sz="20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5263" y="2541285"/>
            <a:ext cx="6845301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งานไทยแลนด์ยอชต์โชว์ </a:t>
            </a:r>
            <a:r>
              <a:rPr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201</a:t>
            </a:r>
            <a:r>
              <a:rPr lang="en-US"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8</a:t>
            </a:r>
            <a:r>
              <a:rPr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  <a:r>
              <a:rPr lang="th-TH"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เป็นโอกาสที่ดีเยี่ยมสำหรับแบรนด์สินค้าต่างๆ ในภาคอุตสาหกรรมต่อไปนี้</a:t>
            </a:r>
            <a:r>
              <a:rPr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:</a:t>
            </a:r>
          </a:p>
          <a:p>
            <a:endParaRPr lang="th-TH" sz="1200" dirty="0" smtClean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สายการบิน ธุรกิจนำเที่ยวระดับหรู โรงแรม สนามกอล์ฟ</a:t>
            </a: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รถยนต์และจักรยานยนต์หายาก</a:t>
            </a: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แฟชั่นและเครื่องสำอาง</a:t>
            </a: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ไวน์ วิสกี้และเครื่องดื่มแอลกอฮอล์ ซิการ์ ชั้นเลิศ</a:t>
            </a: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อสังหาริมทรัพย์และรีสอร์ทระดับหรู</a:t>
            </a: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นาฬิกาหรูและเครื่องประดับ</a:t>
            </a: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ธนาคารเอกชนและบริการทางการเงิน</a:t>
            </a: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ของสะสมชั้นสูง</a:t>
            </a:r>
          </a:p>
          <a:p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เรือยอชต์และเรือต่างๆ</a:t>
            </a:r>
            <a:r>
              <a:rPr lang="en-US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, </a:t>
            </a:r>
            <a:r>
              <a:rPr lang="th-TH" sz="11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ธุรกิจการบินเอกชน</a:t>
            </a:r>
            <a:endParaRPr lang="th-TH" sz="1100" dirty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pic>
        <p:nvPicPr>
          <p:cNvPr id="5" name="Picture 4" descr="page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4599811"/>
            <a:ext cx="6692900" cy="168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5262" y="2205038"/>
            <a:ext cx="4929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เหตุผลที่ควรเข้าร่วมกับเรา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5263" y="2666703"/>
            <a:ext cx="437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เราออกแบบแพ็คเกจให้การสนับสนุนเพื่อให้ครอบคลุมทั้งโอกาสในการสร้างเครือข่ายและการประชาสัมพันธ์แบรนด์ขององค์กร รวมทั้ง</a:t>
            </a:r>
            <a:r>
              <a:rPr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:</a:t>
            </a:r>
          </a:p>
          <a:p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การสร้างฐานลูกค้ารายใหม่</a:t>
            </a:r>
          </a:p>
          <a:p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การประชาสัมพันธ์ผ่านทางแคมเปญการตลาดทั่วโลก</a:t>
            </a:r>
          </a:p>
          <a:p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สามารถเข้าถึงกลุ่มมหาเศรษฐี</a:t>
            </a:r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/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เศรษฐีได้</a:t>
            </a:r>
          </a:p>
          <a:p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ประชาสัมพันธ์ภาพลักษณ์ของผู้สนับสนุนในฐานะผู้นำทางด้านธุรกิจ</a:t>
            </a:r>
          </a:p>
          <a:p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ส่งเสริมภาพลักษณ์ขององค์กรและประชาสัมพันธ์แบรนด์</a:t>
            </a:r>
          </a:p>
          <a:p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เพิ่มคุณค่าให้กับแคมเปญการตลาดของแบรนด์</a:t>
            </a:r>
          </a:p>
          <a:p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ช่วยให้สามารถเข้าถึงตลาดกลุ่มเป้าหมายได้โดยตรง</a:t>
            </a:r>
          </a:p>
          <a:p>
            <a:endParaRPr lang="th-TH" sz="1400" b="0" i="0" u="none" strike="noStrike" baseline="0" dirty="0" smtClean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endParaRPr lang="th-TH" sz="1400" b="0" i="0" u="none" strike="noStrike" baseline="0" dirty="0" smtClean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โอกาสชั้นเยี่ยมสำหรับ</a:t>
            </a:r>
            <a:r>
              <a:rPr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:</a:t>
            </a:r>
          </a:p>
          <a:p>
            <a:r>
              <a:rPr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นำเสนอโปรไฟล์ของบริษัทให้แก่ผู้มีอำนาจในการตัดสินใจ</a:t>
            </a:r>
          </a:p>
          <a:p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เพิ่มระดับการรับรู้ในแบรนด์ของสินค้าและบริการ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1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ได้พบปะกับบุคคลระดับมหาเศรษฐีและเศรษฐี</a:t>
            </a:r>
            <a:endParaRPr lang="th-TH" sz="1100" b="0" i="0" u="none" strike="noStrike" baseline="0" dirty="0" smtClean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en-US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• </a:t>
            </a:r>
            <a:r>
              <a:rPr lang="th-TH" sz="1100" b="0" i="0" u="none" strike="noStrike" baseline="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ผูกแบรนด์สินค้าเข้ากับงานระดับโลกที่มีความโดดเด่น</a:t>
            </a:r>
          </a:p>
        </p:txBody>
      </p:sp>
      <p:pic>
        <p:nvPicPr>
          <p:cNvPr id="6" name="Picture 5" descr="page4image.jpg"/>
          <p:cNvPicPr>
            <a:picLocks noChangeAspect="1"/>
          </p:cNvPicPr>
          <p:nvPr/>
        </p:nvPicPr>
        <p:blipFill>
          <a:blip r:embed="rId2"/>
          <a:srcRect b="2934"/>
          <a:stretch>
            <a:fillRect/>
          </a:stretch>
        </p:blipFill>
        <p:spPr>
          <a:xfrm>
            <a:off x="7016605" y="1854200"/>
            <a:ext cx="2127395" cy="44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5263" y="2212976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สถานที่จัดงาน </a:t>
            </a:r>
            <a:r>
              <a:rPr lang="en-US" sz="2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- </a:t>
            </a:r>
            <a:r>
              <a:rPr lang="th-TH" sz="2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ภูเก็ต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35263" y="2581858"/>
            <a:ext cx="6133466" cy="199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sz="140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ภูเก็ตเป็นจุดยุทธศาสตร์สำหรับเรือยอชต์ที่เดินทางมาจากทะเลเมดิเตอร์เรเนียนเพื่อแวะพักในภูมิภาคเอเชียตะวันออกเฉียงใต้และแปซิฟิก </a:t>
            </a:r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ภูเก็ตถือเป็นฮับทางด้านโครงสร้างพื้นฐานสำหรับเรือยอชต์ขนาดใหญ่ที่แล่นผ่านภูมิภาคนี้อย่างแท้จริง เพียงแค่ระหว่างอ่าวปอแกรนด์มารีน่าและภูเก็ตยอชต์เฮเว่น ก็มีท่าสำหรับจอดเรือยอชต์มากกว่า </a:t>
            </a:r>
            <a:r>
              <a:rPr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100 </a:t>
            </a:r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ลำ</a:t>
            </a:r>
            <a:endParaRPr lang="th-TH" sz="1400" b="0" i="0" u="none" strike="noStrike" baseline="0" dirty="0" smtClean="0"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sz="140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ภูเก็ตเป็นฮับสำหรับเรือยอชต์ขนาดใหญ่ในเอเชียโดยไม่มีข้อสงสัย เนื่องจากไม่มีที่ใดอีกแล้วในเอเชียที่จะมีที่จอดเรือขนาดใหญ่เท่าภูเก็ต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ในช่วงไม่กี่ปีที่ผ่านมา ภูเก็ตได้กลายเป็นที่จอดเรือยอชต์ชั้นนำของโลก เช่น </a:t>
            </a:r>
            <a:r>
              <a:rPr sz="1400" i="1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M/Y A, M/Y Octopus, M/Y VaVa II, M/Y Cloud 9, S/Y Vertigo, S/Y Twizzle, M/Y Exuma, M/Y La Familia </a:t>
            </a:r>
            <a:r>
              <a:rPr lang="th-TH"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และอื่นๆ อีกมากมาย</a:t>
            </a:r>
            <a:r>
              <a:rPr lang="en-US" sz="1400" b="0" i="0" u="none" strike="noStrike" baseline="0" dirty="0" smtClean="0">
                <a:latin typeface="TH Fah kwang" panose="02000506000000020004" pitchFamily="2" charset="-34"/>
                <a:cs typeface="TH Fah kwang" panose="02000506000000020004" pitchFamily="2" charset="-34"/>
                <a:hlinkClick r:id="rId2"/>
              </a:rPr>
              <a:t>www.phuket.com</a:t>
            </a:r>
            <a:r>
              <a:rPr sz="14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 </a:t>
            </a:r>
          </a:p>
        </p:txBody>
      </p:sp>
      <p:pic>
        <p:nvPicPr>
          <p:cNvPr id="5" name="Picture 4" descr="phuk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8" b="21568"/>
          <a:stretch>
            <a:fillRect/>
          </a:stretch>
        </p:blipFill>
        <p:spPr>
          <a:xfrm>
            <a:off x="2540552" y="4741190"/>
            <a:ext cx="6607534" cy="152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5263" y="2231109"/>
            <a:ext cx="496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0" u="none" strike="noStrike" baseline="0" dirty="0" smtClean="0">
                <a:solidFill>
                  <a:srgbClr val="00009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สิ่งอำนวยความสะดวกและกิจกรรมต่างๆ</a:t>
            </a:r>
            <a:endParaRPr lang="th-TH" sz="2400" b="1" dirty="0">
              <a:solidFill>
                <a:srgbClr val="00009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5263" y="2693882"/>
            <a:ext cx="3048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b="0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งานแสดงเรือซูเปอร์ยอชต์บนผิวน้ำ</a:t>
            </a:r>
          </a:p>
          <a:p>
            <a:r>
              <a:rPr lang="th-TH"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เรือซูเปอร์ยอชต์บางลำที่มาออกงานจะสามารถนำออกแล่นเพื่อทดสอบในทะเลได้ ซึ่งผู้ซื้อที่มีศักยภาพจะสามารถเพลิดเพลินไปกับการนั่งเรือและไลฟ์สไตล์ที่หรูหราได้ฟรี</a:t>
            </a:r>
          </a:p>
          <a:p>
            <a:endParaRPr lang="th-TH" sz="1200" b="0" i="0" u="none" strike="noStrike" baseline="0" dirty="0" smtClean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r>
              <a:rPr lang="th-TH" sz="1400" b="0" i="0" u="none" strike="noStrike" baseline="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ด็อคไซด์มารีนวิลเลจ</a:t>
            </a:r>
          </a:p>
          <a:p>
            <a:r>
              <a:rPr lang="th-TH" sz="1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ธุรกิจสร้างเรือ ตัวแทนผู้ให้เช่าเรือ และนักออกแบบเรือ จะร่วมกับผู้ผลิตเครื่องยนต์ อุปกรณ์อิเล็กทรอนิกส์ อุปกรณ์ตกแต่งภายใน และบริการซ่อมบำรุง เพื่อจัดแสดงในด็อคไซด์วิลเลจ</a:t>
            </a:r>
          </a:p>
          <a:p>
            <a:pPr lvl="0"/>
            <a:endParaRPr lang="th-TH" sz="1200" dirty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 lvl="0"/>
            <a:r>
              <a:rPr lang="th-TH" sz="140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เรือซูเปอร์ยอชต์</a:t>
            </a:r>
          </a:p>
          <a:p>
            <a:pPr lvl="0"/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ซูเปอร์ยอชต์เป็นยิ่งกว่าเครื่องบินเจ็ทส่วนตัว โดยเป็นทรัพย์สินที่อยู่เหนือสุดในตลาดสินค้าหรูหรา มีเพียงอภิมหาเศรษฐีเท่านั้นที่จะสามารถเป็นเจ้าของเพื่อแสดงถึงความสำเร็จและรสนิยมที่เหนือกว่าบุคคลทั่วไป</a:t>
            </a:r>
            <a:endParaRPr lang="th-TH" sz="1200" b="0" i="0" u="none" strike="noStrike" baseline="0" dirty="0" smtClean="0">
              <a:solidFill>
                <a:srgbClr val="01A4B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3251" y="2693882"/>
            <a:ext cx="29337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1400" dirty="0" smtClean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สินค้าแบรนด์หรู</a:t>
            </a:r>
          </a:p>
          <a:p>
            <a:pPr lvl="0"/>
            <a:r>
              <a:rPr lang="th-TH" sz="1200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จัดแสดงแบรนด์หรูที่เป็นเอกสิทธิ์เฉพาะสำหรับลูกค้าระดับมหาเศรษฐีเท่านั้น ได้แก่นาฬิกา เครื่องประดับ รถซูเปอร์คาร์ และเครื่องบินเจ็ทส่วนตัว </a:t>
            </a:r>
          </a:p>
          <a:p>
            <a:pPr lvl="0"/>
            <a:endParaRPr lang="th-TH" sz="1200" dirty="0">
              <a:solidFill>
                <a:srgbClr val="000000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  <a:p>
            <a:pPr lvl="0"/>
            <a:r>
              <a:rPr lang="th-TH" sz="1400" dirty="0">
                <a:solidFill>
                  <a:srgbClr val="3E6DB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กิจกรรมทางสังคม</a:t>
            </a:r>
          </a:p>
          <a:p>
            <a:pPr lvl="0"/>
            <a:r>
              <a:rPr lang="th-TH" sz="1200" dirty="0" smtClean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ตลอดระยะเวลาสี่วันของการจัดงาน บริเวณท่าเรือคึกคักไปด้วยงานปาร์ตี้ กิจกรรมบนเลานจ์วีไอพีลอยน้ำ และงานปาร์ตี้แบบเอ็กซ์คลูซีฟบนเรือยอชต์ที่ได้ชื่อว่าใหญ่และหรูหราที่สุดลำหนึ่งของงาน</a:t>
            </a:r>
            <a:endParaRPr lang="th-TH" sz="1200" dirty="0">
              <a:solidFill>
                <a:prstClr val="black"/>
              </a:solidFill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43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1739</TotalTime>
  <Words>2884</Words>
  <Application>Microsoft Office PowerPoint</Application>
  <PresentationFormat>On-screen Show (4:3)</PresentationFormat>
  <Paragraphs>264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ＭＳ Ｐゴシック</vt:lpstr>
      <vt:lpstr>Arial</vt:lpstr>
      <vt:lpstr>Calibri</vt:lpstr>
      <vt:lpstr>Galaxy BT</vt:lpstr>
      <vt:lpstr>Minion Pro</vt:lpstr>
      <vt:lpstr>Tahoma</vt:lpstr>
      <vt:lpstr>TH Fah kwang</vt:lpstr>
      <vt:lpstr>TP Kubua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Thailand Yacht Show 2017</dc:title>
  <dc:subject/>
  <dc:creator>Nigel Jones</dc:creator>
  <cp:keywords/>
  <dc:description/>
  <cp:lastModifiedBy>Tipawan Thitiprasert</cp:lastModifiedBy>
  <cp:revision>187</cp:revision>
  <dcterms:created xsi:type="dcterms:W3CDTF">2017-02-28T11:25:46Z</dcterms:created>
  <dcterms:modified xsi:type="dcterms:W3CDTF">2017-11-06T09:41:23Z</dcterms:modified>
  <cp:category/>
</cp:coreProperties>
</file>