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9" r:id="rId22"/>
    <p:sldId id="277" r:id="rId23"/>
    <p:sldId id="275" r:id="rId24"/>
    <p:sldId id="2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6DB0"/>
    <a:srgbClr val="149890"/>
    <a:srgbClr val="15A7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18" autoAdjust="0"/>
  </p:normalViewPr>
  <p:slideViewPr>
    <p:cSldViewPr snapToGrid="0" snapToObjects="1" showGuides="1">
      <p:cViewPr varScale="1">
        <p:scale>
          <a:sx n="118" d="100"/>
          <a:sy n="118" d="100"/>
        </p:scale>
        <p:origin x="-120" y="-120"/>
      </p:cViewPr>
      <p:guideLst>
        <p:guide orient="horz" pos="3403"/>
        <p:guide pos="6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402991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0"/>
            <a:ext cx="64262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3721100"/>
            <a:ext cx="6426200" cy="2489200"/>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216634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370556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0"/>
            <a:ext cx="64262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3721100"/>
            <a:ext cx="6426200" cy="24892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60423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73224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0"/>
            <a:ext cx="64262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11123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0"/>
            <a:ext cx="64262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34950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0"/>
            <a:ext cx="64262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90158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321628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1647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02/11/17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402817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Thailand Yacht Show 2018 v4.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5601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800" kern="1200">
          <a:solidFill>
            <a:schemeClr val="tx1"/>
          </a:solidFill>
          <a:latin typeface="Galaxy BT" charset="2"/>
          <a:ea typeface="+mj-ea"/>
          <a:cs typeface="Galaxy BT" charset="2"/>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inion Pro"/>
          <a:ea typeface="+mn-ea"/>
          <a:cs typeface="Minion Pro"/>
        </a:defRPr>
      </a:lvl1pPr>
      <a:lvl2pPr marL="742950" indent="-285750" algn="l" defTabSz="457200" rtl="0" eaLnBrk="1" latinLnBrk="0" hangingPunct="1">
        <a:spcBef>
          <a:spcPct val="20000"/>
        </a:spcBef>
        <a:buFont typeface="Arial"/>
        <a:buChar char="–"/>
        <a:defRPr sz="2800" b="0" i="0" kern="1200">
          <a:solidFill>
            <a:schemeClr val="tx1"/>
          </a:solidFill>
          <a:latin typeface="Minion Pro"/>
          <a:ea typeface="+mn-ea"/>
          <a:cs typeface="Minion Pro"/>
        </a:defRPr>
      </a:lvl2pPr>
      <a:lvl3pPr marL="1143000" indent="-228600" algn="l" defTabSz="457200" rtl="0" eaLnBrk="1" latinLnBrk="0" hangingPunct="1">
        <a:spcBef>
          <a:spcPct val="20000"/>
        </a:spcBef>
        <a:buFont typeface="Arial"/>
        <a:buChar char="•"/>
        <a:defRPr sz="2400" b="0" i="0" kern="1200">
          <a:solidFill>
            <a:schemeClr val="tx1"/>
          </a:solidFill>
          <a:latin typeface="Minion Pro"/>
          <a:ea typeface="+mn-ea"/>
          <a:cs typeface="Minion Pro"/>
        </a:defRPr>
      </a:lvl3pPr>
      <a:lvl4pPr marL="1600200" indent="-228600" algn="l" defTabSz="457200" rtl="0" eaLnBrk="1" latinLnBrk="0" hangingPunct="1">
        <a:spcBef>
          <a:spcPct val="20000"/>
        </a:spcBef>
        <a:buFont typeface="Arial"/>
        <a:buChar char="–"/>
        <a:defRPr sz="2000" b="0" i="0" kern="1200">
          <a:solidFill>
            <a:schemeClr val="tx1"/>
          </a:solidFill>
          <a:latin typeface="Minion Pro"/>
          <a:ea typeface="+mn-ea"/>
          <a:cs typeface="Minion Pro"/>
        </a:defRPr>
      </a:lvl4pPr>
      <a:lvl5pPr marL="2057400" indent="-228600" algn="l" defTabSz="457200" rtl="0" eaLnBrk="1" latinLnBrk="0" hangingPunct="1">
        <a:spcBef>
          <a:spcPct val="20000"/>
        </a:spcBef>
        <a:buFont typeface="Arial"/>
        <a:buChar char="»"/>
        <a:defRPr sz="2000" b="0" i="0" kern="1200">
          <a:solidFill>
            <a:schemeClr val="tx1"/>
          </a:solidFill>
          <a:latin typeface="Minion Pro"/>
          <a:ea typeface="+mn-ea"/>
          <a:cs typeface="Minio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hyperlink" Target="http://www.paulpoole.co.th/thailandyachtshow" TargetMode="External"/><Relationship Id="rId4" Type="http://schemas.openxmlformats.org/officeDocument/2006/relationships/hyperlink" Target="mailto:paul@paulpoole.co.th" TargetMode="External"/><Relationship Id="rId5" Type="http://schemas.openxmlformats.org/officeDocument/2006/relationships/hyperlink" Target="mailto:udomporn@paulpoole.co.th" TargetMode="External"/><Relationship Id="rId6" Type="http://schemas.openxmlformats.org/officeDocument/2006/relationships/hyperlink" Target="mailto:info@thailandyachtshow.com" TargetMode="External"/><Relationship Id="rId7" Type="http://schemas.openxmlformats.org/officeDocument/2006/relationships/hyperlink" Target="http://www.thailandyachtshow.com" TargetMode="External"/><Relationship Id="rId8" Type="http://schemas.openxmlformats.org/officeDocument/2006/relationships/hyperlink" Target="mailto:wade@thailandyachtshow.com" TargetMode="External"/><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uket.com" TargetMode="Externa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9176" y="5110976"/>
            <a:ext cx="4368800" cy="276999"/>
          </a:xfrm>
          <a:prstGeom prst="rect">
            <a:avLst/>
          </a:prstGeom>
        </p:spPr>
        <p:txBody>
          <a:bodyPr wrap="square">
            <a:spAutoFit/>
          </a:bodyPr>
          <a:lstStyle/>
          <a:p>
            <a:pPr algn="ctr"/>
            <a:r>
              <a:rPr lang="hr-HR" sz="1200" u="none" strike="noStrike" baseline="0" dirty="0" smtClean="0">
                <a:solidFill>
                  <a:srgbClr val="000090"/>
                </a:solidFill>
                <a:latin typeface="Myriad Pro"/>
                <a:cs typeface="Myriad Pro"/>
              </a:rPr>
              <a:t>AO PO GRAND</a:t>
            </a:r>
            <a:r>
              <a:rPr lang="hr-HR" sz="1200" u="none" strike="noStrike" dirty="0" smtClean="0">
                <a:solidFill>
                  <a:srgbClr val="000090"/>
                </a:solidFill>
                <a:latin typeface="Myriad Pro"/>
                <a:cs typeface="Myriad Pro"/>
              </a:rPr>
              <a:t> </a:t>
            </a:r>
            <a:r>
              <a:rPr lang="hr-HR" sz="1200" u="none" strike="noStrike" baseline="0" dirty="0" smtClean="0">
                <a:solidFill>
                  <a:srgbClr val="000090"/>
                </a:solidFill>
                <a:latin typeface="Myriad Pro"/>
                <a:cs typeface="Myriad Pro"/>
              </a:rPr>
              <a:t>MARINA ,  PHUKET</a:t>
            </a:r>
            <a:endParaRPr lang="en-US" sz="1200" dirty="0">
              <a:solidFill>
                <a:srgbClr val="000090"/>
              </a:solidFill>
              <a:latin typeface="Myriad Pro"/>
              <a:cs typeface="Myriad Pro"/>
            </a:endParaRPr>
          </a:p>
        </p:txBody>
      </p:sp>
      <p:sp>
        <p:nvSpPr>
          <p:cNvPr id="6" name="Rectangle 5"/>
          <p:cNvSpPr/>
          <p:nvPr/>
        </p:nvSpPr>
        <p:spPr>
          <a:xfrm>
            <a:off x="3267680" y="3171984"/>
            <a:ext cx="5334000" cy="1938992"/>
          </a:xfrm>
          <a:prstGeom prst="rect">
            <a:avLst/>
          </a:prstGeom>
        </p:spPr>
        <p:txBody>
          <a:bodyPr wrap="square">
            <a:spAutoFit/>
          </a:bodyPr>
          <a:lstStyle/>
          <a:p>
            <a:pPr algn="ctr"/>
            <a:r>
              <a:rPr lang="en-US" sz="4800" b="0" i="0" u="none" strike="noStrike" baseline="0" dirty="0" smtClean="0">
                <a:solidFill>
                  <a:srgbClr val="000090"/>
                </a:solidFill>
                <a:latin typeface="Galaxy BT" charset="2"/>
                <a:cs typeface="Galaxy BT" charset="2"/>
              </a:rPr>
              <a:t>THAILAND </a:t>
            </a:r>
          </a:p>
          <a:p>
            <a:pPr algn="ctr"/>
            <a:r>
              <a:rPr lang="en-US" sz="3600" b="0" i="0" u="none" strike="noStrike" baseline="0" dirty="0" smtClean="0">
                <a:solidFill>
                  <a:srgbClr val="000090"/>
                </a:solidFill>
                <a:latin typeface="Galaxy BT" charset="2"/>
                <a:cs typeface="Galaxy BT" charset="2"/>
              </a:rPr>
              <a:t>YACHT SHOW </a:t>
            </a:r>
          </a:p>
          <a:p>
            <a:pPr algn="ctr"/>
            <a:r>
              <a:rPr lang="en-US" sz="3600" b="0" i="0" u="none" strike="noStrike" baseline="0" dirty="0" smtClean="0">
                <a:solidFill>
                  <a:srgbClr val="000090"/>
                </a:solidFill>
                <a:latin typeface="Galaxy BT" charset="2"/>
                <a:cs typeface="Galaxy BT" charset="2"/>
              </a:rPr>
              <a:t>2018</a:t>
            </a:r>
            <a:endParaRPr lang="en-US" sz="3600" dirty="0">
              <a:solidFill>
                <a:srgbClr val="000090"/>
              </a:solidFill>
              <a:latin typeface="Galaxy BT" charset="2"/>
              <a:cs typeface="Galaxy BT" charset="2"/>
            </a:endParaRPr>
          </a:p>
        </p:txBody>
      </p:sp>
    </p:spTree>
    <p:extLst>
      <p:ext uri="{BB962C8B-B14F-4D97-AF65-F5344CB8AC3E}">
        <p14:creationId xmlns:p14="http://schemas.microsoft.com/office/powerpoint/2010/main" val="12613373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2.jpg"/>
          <p:cNvPicPr>
            <a:picLocks noChangeAspect="1"/>
          </p:cNvPicPr>
          <p:nvPr/>
        </p:nvPicPr>
        <p:blipFill rotWithShape="1">
          <a:blip r:embed="rId2">
            <a:extLst>
              <a:ext uri="{28A0092B-C50C-407E-A947-70E740481C1C}">
                <a14:useLocalDpi xmlns:a14="http://schemas.microsoft.com/office/drawing/2010/main" val="0"/>
              </a:ext>
            </a:extLst>
          </a:blip>
          <a:srcRect l="11843" t="16797" r="16028" b="20794"/>
          <a:stretch/>
        </p:blipFill>
        <p:spPr>
          <a:xfrm>
            <a:off x="3368320" y="2276374"/>
            <a:ext cx="4640294" cy="4014893"/>
          </a:xfrm>
          <a:prstGeom prst="rect">
            <a:avLst/>
          </a:prstGeom>
        </p:spPr>
      </p:pic>
      <p:sp>
        <p:nvSpPr>
          <p:cNvPr id="8" name="Rectangle 7"/>
          <p:cNvSpPr/>
          <p:nvPr/>
        </p:nvSpPr>
        <p:spPr>
          <a:xfrm>
            <a:off x="2467580" y="2010550"/>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SPONSORS – </a:t>
            </a:r>
            <a:r>
              <a:rPr lang="en-US" sz="2000" dirty="0" smtClean="0">
                <a:solidFill>
                  <a:srgbClr val="000090"/>
                </a:solidFill>
                <a:latin typeface="Galaxy BT" charset="2"/>
                <a:cs typeface="Galaxy BT" charset="2"/>
              </a:rPr>
              <a:t>2016</a:t>
            </a:r>
            <a:r>
              <a:rPr lang="en-US" sz="2000" i="0" u="none" strike="noStrike" dirty="0" smtClean="0">
                <a:solidFill>
                  <a:srgbClr val="000090"/>
                </a:solidFill>
                <a:latin typeface="Galaxy BT" charset="2"/>
                <a:cs typeface="Galaxy BT" charset="2"/>
              </a:rPr>
              <a:t> SHOW</a:t>
            </a:r>
            <a:endParaRPr lang="en-US" sz="2000" dirty="0">
              <a:solidFill>
                <a:srgbClr val="000090"/>
              </a:solidFill>
              <a:latin typeface="Galaxy BT" charset="2"/>
              <a:cs typeface="Galaxy BT" charset="2"/>
            </a:endParaRPr>
          </a:p>
        </p:txBody>
      </p:sp>
    </p:spTree>
    <p:extLst>
      <p:ext uri="{BB962C8B-B14F-4D97-AF65-F5344CB8AC3E}">
        <p14:creationId xmlns:p14="http://schemas.microsoft.com/office/powerpoint/2010/main" val="25348874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7472" y="2226730"/>
            <a:ext cx="6270625"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PARTICIPANTS 2016</a:t>
            </a:r>
            <a:endParaRPr lang="en-US" sz="2000" dirty="0">
              <a:solidFill>
                <a:srgbClr val="000090"/>
              </a:solidFill>
              <a:latin typeface="Galaxy BT" charset="2"/>
              <a:cs typeface="Galaxy BT" charset="2"/>
            </a:endParaRPr>
          </a:p>
        </p:txBody>
      </p:sp>
      <p:sp>
        <p:nvSpPr>
          <p:cNvPr id="5" name="Rectangle 4"/>
          <p:cNvSpPr/>
          <p:nvPr/>
        </p:nvSpPr>
        <p:spPr>
          <a:xfrm>
            <a:off x="5003800" y="2826646"/>
            <a:ext cx="4140200" cy="3139322"/>
          </a:xfrm>
          <a:prstGeom prst="rect">
            <a:avLst/>
          </a:prstGeom>
        </p:spPr>
        <p:txBody>
          <a:bodyPr wrap="square">
            <a:spAutoFit/>
          </a:bodyPr>
          <a:lstStyle/>
          <a:p>
            <a:r>
              <a:rPr lang="en-US" altLang="ja-JP" sz="900" dirty="0" smtClean="0">
                <a:latin typeface="Myriad Pro"/>
                <a:cs typeface="Myriad Pro"/>
              </a:rPr>
              <a:t>The Thailand Yacht Show welcomes some of the world’s leading names in yacht charter, boat sales, luxury lifestyle products and marine accessories. Designed to attract new potential buyers, experienced boaters and people in the business alike, a smorgasbord of entrepreneurs and major corporations supported the first edition of the event as exhibiting partners</a:t>
            </a:r>
          </a:p>
          <a:p>
            <a:endParaRPr lang="en-US" altLang="ja-JP" sz="900" dirty="0" smtClean="0">
              <a:latin typeface="Myriad Pro"/>
              <a:cs typeface="Myriad Pro"/>
            </a:endParaRPr>
          </a:p>
          <a:p>
            <a:r>
              <a:rPr lang="en-US" altLang="ja-JP" sz="900" dirty="0" smtClean="0">
                <a:latin typeface="Myriad Pro"/>
                <a:cs typeface="Myriad Pro"/>
              </a:rPr>
              <a:t>Over 65 brands were on display, from equipment suppliers and charter brokers to resorts and complementary luxury lifestyle brands. The 2,800-odd HNWI and UHNWI visitors had plenty to keep them interested and entertained</a:t>
            </a:r>
          </a:p>
          <a:p>
            <a:endParaRPr lang="en-US" altLang="ja-JP" sz="900" dirty="0" smtClean="0">
              <a:latin typeface="Myriad Pro"/>
              <a:cs typeface="Myriad Pro"/>
            </a:endParaRPr>
          </a:p>
          <a:p>
            <a:r>
              <a:rPr lang="en-US" altLang="ja-JP" sz="900" dirty="0" smtClean="0">
                <a:latin typeface="Myriad Pro"/>
                <a:cs typeface="Myriad Pro"/>
              </a:rPr>
              <a:t>On the water and in the exhibitor’s tent, a mixture of the world’s leading international brokerage houses and well established local dealers used the event to showcase some of their most impressive and exciting yachts and boats available for sale and charter in the region. Asia Marine, Azimut Yachts, Boat Lagoon Yachting, Burgess, Lee Marine, Northrop &amp; Johnson Asia and Simpson Marine all supported the Show by bringing a very respectable fleet of vessels on display</a:t>
            </a:r>
          </a:p>
          <a:p>
            <a:endParaRPr lang="en-US" altLang="ja-JP" sz="900" dirty="0" smtClean="0">
              <a:latin typeface="Myriad Pro"/>
              <a:cs typeface="Myriad Pro"/>
            </a:endParaRPr>
          </a:p>
          <a:p>
            <a:r>
              <a:rPr lang="en-US" altLang="ja-JP" sz="900" dirty="0" smtClean="0">
                <a:latin typeface="Myriad Pro"/>
                <a:cs typeface="Myriad Pro"/>
              </a:rPr>
              <a:t>Other brands that exhibited at the Show included the Thai silk company, Jim Thompson; the yacht chandlery company, East Marine; luxury residential resort, MontAzure; and contemporary furniture distributor, Quattro. A wide range of other complementary yachting brands also took part over the four-day event, from hosting evening parties to sponsoring the Thailand Yachting Forum</a:t>
            </a:r>
          </a:p>
        </p:txBody>
      </p:sp>
      <p:pic>
        <p:nvPicPr>
          <p:cNvPr id="3" name="Picture 2" descr="graphics3.jpg"/>
          <p:cNvPicPr>
            <a:picLocks noChangeAspect="1"/>
          </p:cNvPicPr>
          <p:nvPr/>
        </p:nvPicPr>
        <p:blipFill rotWithShape="1">
          <a:blip r:embed="rId2">
            <a:extLst>
              <a:ext uri="{28A0092B-C50C-407E-A947-70E740481C1C}">
                <a14:useLocalDpi xmlns:a14="http://schemas.microsoft.com/office/drawing/2010/main" val="0"/>
              </a:ext>
            </a:extLst>
          </a:blip>
          <a:srcRect l="18564" t="9906" r="19856" b="10848"/>
          <a:stretch/>
        </p:blipFill>
        <p:spPr>
          <a:xfrm>
            <a:off x="2534909" y="3151542"/>
            <a:ext cx="2365527" cy="3044163"/>
          </a:xfrm>
          <a:prstGeom prst="rect">
            <a:avLst/>
          </a:prstGeom>
        </p:spPr>
      </p:pic>
      <p:sp>
        <p:nvSpPr>
          <p:cNvPr id="6" name="Rectangle 5"/>
          <p:cNvSpPr/>
          <p:nvPr/>
        </p:nvSpPr>
        <p:spPr>
          <a:xfrm>
            <a:off x="2662213" y="2872387"/>
            <a:ext cx="2193928" cy="276999"/>
          </a:xfrm>
          <a:prstGeom prst="rect">
            <a:avLst/>
          </a:prstGeom>
        </p:spPr>
        <p:txBody>
          <a:bodyPr wrap="square">
            <a:spAutoFit/>
          </a:bodyPr>
          <a:lstStyle/>
          <a:p>
            <a:r>
              <a:rPr lang="en-US" sz="1200" i="0" u="none" strike="noStrike" baseline="0" dirty="0" smtClean="0">
                <a:solidFill>
                  <a:srgbClr val="000090"/>
                </a:solidFill>
                <a:latin typeface="Galaxy BT" charset="2"/>
                <a:cs typeface="Galaxy BT" charset="2"/>
              </a:rPr>
              <a:t>VISITORS BY GEOGRAPHY</a:t>
            </a:r>
            <a:endParaRPr lang="en-US" sz="1200" dirty="0">
              <a:solidFill>
                <a:srgbClr val="000090"/>
              </a:solidFill>
              <a:latin typeface="Galaxy BT" charset="2"/>
              <a:cs typeface="Galaxy BT" charset="2"/>
            </a:endParaRPr>
          </a:p>
        </p:txBody>
      </p:sp>
      <p:sp>
        <p:nvSpPr>
          <p:cNvPr id="7" name="Rectangle 6"/>
          <p:cNvSpPr/>
          <p:nvPr/>
        </p:nvSpPr>
        <p:spPr>
          <a:xfrm>
            <a:off x="2662212" y="4590218"/>
            <a:ext cx="2491209" cy="276999"/>
          </a:xfrm>
          <a:prstGeom prst="rect">
            <a:avLst/>
          </a:prstGeom>
        </p:spPr>
        <p:txBody>
          <a:bodyPr wrap="square">
            <a:spAutoFit/>
          </a:bodyPr>
          <a:lstStyle/>
          <a:p>
            <a:r>
              <a:rPr lang="en-US" sz="1200" i="0" u="none" strike="noStrike" baseline="0" dirty="0" smtClean="0">
                <a:solidFill>
                  <a:srgbClr val="000090"/>
                </a:solidFill>
                <a:latin typeface="Galaxy BT" charset="2"/>
                <a:cs typeface="Galaxy BT" charset="2"/>
              </a:rPr>
              <a:t>EXHIBITORS BY GEOGRAPHY</a:t>
            </a:r>
            <a:endParaRPr lang="en-US" sz="1200" dirty="0">
              <a:solidFill>
                <a:srgbClr val="000090"/>
              </a:solidFill>
              <a:latin typeface="Galaxy BT" charset="2"/>
              <a:cs typeface="Galaxy BT" charset="2"/>
            </a:endParaRPr>
          </a:p>
        </p:txBody>
      </p:sp>
    </p:spTree>
    <p:extLst>
      <p:ext uri="{BB962C8B-B14F-4D97-AF65-F5344CB8AC3E}">
        <p14:creationId xmlns:p14="http://schemas.microsoft.com/office/powerpoint/2010/main" val="19032143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7473" y="2243026"/>
            <a:ext cx="6461125"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EXHIBITORS 2016</a:t>
            </a:r>
            <a:endParaRPr lang="en-US" sz="2000" dirty="0">
              <a:solidFill>
                <a:srgbClr val="000090"/>
              </a:solidFill>
              <a:latin typeface="Galaxy BT" charset="2"/>
              <a:cs typeface="Galaxy BT" charset="2"/>
            </a:endParaRPr>
          </a:p>
        </p:txBody>
      </p:sp>
      <p:sp>
        <p:nvSpPr>
          <p:cNvPr id="2" name="Rectangle 1"/>
          <p:cNvSpPr/>
          <p:nvPr/>
        </p:nvSpPr>
        <p:spPr>
          <a:xfrm>
            <a:off x="2673654" y="2827273"/>
            <a:ext cx="2476293" cy="3231653"/>
          </a:xfrm>
          <a:prstGeom prst="rect">
            <a:avLst/>
          </a:prstGeom>
        </p:spPr>
        <p:txBody>
          <a:bodyPr wrap="square">
            <a:spAutoFit/>
          </a:bodyPr>
          <a:lstStyle/>
          <a:p>
            <a:r>
              <a:rPr lang="en-US" sz="1200" dirty="0"/>
              <a:t>Airship Rib </a:t>
            </a:r>
            <a:endParaRPr lang="en-GB" sz="1200" dirty="0"/>
          </a:p>
          <a:p>
            <a:r>
              <a:rPr lang="en-US" sz="1200" dirty="0"/>
              <a:t>Andaman Cruises </a:t>
            </a:r>
            <a:endParaRPr lang="en-GB" sz="1200" dirty="0"/>
          </a:p>
          <a:p>
            <a:r>
              <a:rPr lang="en-US" sz="1200" dirty="0"/>
              <a:t>Asia Marine </a:t>
            </a:r>
            <a:endParaRPr lang="en-GB" sz="1200" dirty="0"/>
          </a:p>
          <a:p>
            <a:r>
              <a:rPr lang="en-US" sz="1200" dirty="0"/>
              <a:t>Awlgrip &amp; International Paint </a:t>
            </a:r>
            <a:endParaRPr lang="en-GB" sz="1200" dirty="0"/>
          </a:p>
          <a:p>
            <a:r>
              <a:rPr lang="en-US" sz="1200" dirty="0"/>
              <a:t>Azimut Yachts Thailand </a:t>
            </a:r>
            <a:endParaRPr lang="en-GB" sz="1200" dirty="0"/>
          </a:p>
          <a:p>
            <a:r>
              <a:rPr lang="en-US" sz="1200" dirty="0"/>
              <a:t>Baba Beach Club by Sri Panwa </a:t>
            </a:r>
            <a:endParaRPr lang="en-GB" sz="1200" dirty="0"/>
          </a:p>
          <a:p>
            <a:r>
              <a:rPr lang="en-US" sz="1200" dirty="0"/>
              <a:t>Bake Kajonkiet </a:t>
            </a:r>
            <a:endParaRPr lang="en-GB" sz="1200" dirty="0"/>
          </a:p>
          <a:p>
            <a:r>
              <a:rPr lang="en-US" sz="1200" dirty="0"/>
              <a:t>Banyan Tree Resort </a:t>
            </a:r>
            <a:endParaRPr lang="en-GB" sz="1200" dirty="0"/>
          </a:p>
          <a:p>
            <a:r>
              <a:rPr lang="en-US" sz="1200" dirty="0"/>
              <a:t>Blu Inc Media </a:t>
            </a:r>
            <a:endParaRPr lang="en-GB" sz="1200" dirty="0"/>
          </a:p>
          <a:p>
            <a:r>
              <a:rPr lang="en-US" sz="1200" dirty="0"/>
              <a:t>Boat Lagoon Yachting Co., Ltd </a:t>
            </a:r>
            <a:endParaRPr lang="en-GB" sz="1200" dirty="0"/>
          </a:p>
          <a:p>
            <a:r>
              <a:rPr lang="en-US" sz="1200" dirty="0"/>
              <a:t>BVZ Asia </a:t>
            </a:r>
            <a:endParaRPr lang="en-GB" sz="1200" dirty="0"/>
          </a:p>
          <a:p>
            <a:r>
              <a:rPr lang="en-US" sz="1200" dirty="0"/>
              <a:t>Delta Properties</a:t>
            </a:r>
            <a:endParaRPr lang="en-GB" sz="1200" dirty="0"/>
          </a:p>
          <a:p>
            <a:r>
              <a:rPr lang="en-US" sz="1200" dirty="0"/>
              <a:t>DWP | BUZZ </a:t>
            </a:r>
            <a:endParaRPr lang="en-GB" sz="1200" dirty="0"/>
          </a:p>
          <a:p>
            <a:r>
              <a:rPr lang="en-US" sz="1200" dirty="0"/>
              <a:t>EA Mechanics Co., Ltd </a:t>
            </a:r>
            <a:endParaRPr lang="en-GB" sz="1200" dirty="0"/>
          </a:p>
          <a:p>
            <a:r>
              <a:rPr lang="en-US" sz="1200" dirty="0"/>
              <a:t>East Marine </a:t>
            </a:r>
            <a:endParaRPr lang="en-GB" sz="1200" dirty="0"/>
          </a:p>
          <a:p>
            <a:r>
              <a:rPr lang="en-US" sz="1200" dirty="0"/>
              <a:t>Farnova Yachts </a:t>
            </a:r>
            <a:endParaRPr lang="en-GB" sz="1200" dirty="0"/>
          </a:p>
          <a:p>
            <a:r>
              <a:rPr lang="en-US" sz="1200" dirty="0" smtClean="0"/>
              <a:t>Galileo</a:t>
            </a:r>
            <a:endParaRPr lang="en-GB" sz="1200" dirty="0"/>
          </a:p>
        </p:txBody>
      </p:sp>
      <p:sp>
        <p:nvSpPr>
          <p:cNvPr id="3" name="Rectangle 2"/>
          <p:cNvSpPr/>
          <p:nvPr/>
        </p:nvSpPr>
        <p:spPr>
          <a:xfrm>
            <a:off x="4699904" y="2842365"/>
            <a:ext cx="2525469" cy="3231653"/>
          </a:xfrm>
          <a:prstGeom prst="rect">
            <a:avLst/>
          </a:prstGeom>
        </p:spPr>
        <p:txBody>
          <a:bodyPr wrap="square">
            <a:spAutoFit/>
          </a:bodyPr>
          <a:lstStyle/>
          <a:p>
            <a:pPr lvl="0"/>
            <a:r>
              <a:rPr lang="en-US" sz="1200" dirty="0">
                <a:solidFill>
                  <a:prstClr val="black"/>
                </a:solidFill>
              </a:rPr>
              <a:t>Harcourt Yachting Crew Management </a:t>
            </a:r>
            <a:endParaRPr lang="en-GB" sz="1200" dirty="0">
              <a:solidFill>
                <a:prstClr val="black"/>
              </a:solidFill>
            </a:endParaRPr>
          </a:p>
          <a:p>
            <a:pPr lvl="0"/>
            <a:r>
              <a:rPr lang="en-US" sz="1200" dirty="0">
                <a:solidFill>
                  <a:prstClr val="black"/>
                </a:solidFill>
              </a:rPr>
              <a:t>Hong Seh </a:t>
            </a:r>
            <a:endParaRPr lang="en-GB" sz="1200" dirty="0">
              <a:solidFill>
                <a:prstClr val="black"/>
              </a:solidFill>
            </a:endParaRPr>
          </a:p>
          <a:p>
            <a:pPr lvl="0"/>
            <a:r>
              <a:rPr lang="en-US" sz="1200" dirty="0">
                <a:solidFill>
                  <a:prstClr val="black"/>
                </a:solidFill>
              </a:rPr>
              <a:t>Illuzion </a:t>
            </a:r>
            <a:endParaRPr lang="en-GB" sz="1200" dirty="0">
              <a:solidFill>
                <a:prstClr val="black"/>
              </a:solidFill>
            </a:endParaRPr>
          </a:p>
          <a:p>
            <a:pPr lvl="0"/>
            <a:r>
              <a:rPr lang="en-US" sz="1200" dirty="0">
                <a:solidFill>
                  <a:prstClr val="black"/>
                </a:solidFill>
              </a:rPr>
              <a:t>Italthai Marine Limited </a:t>
            </a:r>
            <a:endParaRPr lang="en-GB" sz="1200" dirty="0">
              <a:solidFill>
                <a:prstClr val="black"/>
              </a:solidFill>
            </a:endParaRPr>
          </a:p>
          <a:p>
            <a:pPr lvl="0"/>
            <a:r>
              <a:rPr lang="en-US" sz="1200" dirty="0">
                <a:solidFill>
                  <a:prstClr val="black"/>
                </a:solidFill>
              </a:rPr>
              <a:t>Java Yachting </a:t>
            </a:r>
            <a:endParaRPr lang="en-GB" sz="1200" dirty="0">
              <a:solidFill>
                <a:prstClr val="black"/>
              </a:solidFill>
            </a:endParaRPr>
          </a:p>
          <a:p>
            <a:pPr lvl="0"/>
            <a:r>
              <a:rPr lang="en-US" sz="1200" dirty="0">
                <a:solidFill>
                  <a:prstClr val="black"/>
                </a:solidFill>
              </a:rPr>
              <a:t>Kajonklet International School (KIS) </a:t>
            </a:r>
            <a:endParaRPr lang="en-GB" sz="1200" dirty="0">
              <a:solidFill>
                <a:prstClr val="black"/>
              </a:solidFill>
            </a:endParaRPr>
          </a:p>
          <a:p>
            <a:pPr lvl="0"/>
            <a:r>
              <a:rPr lang="en-US" sz="1200" dirty="0">
                <a:solidFill>
                  <a:prstClr val="black"/>
                </a:solidFill>
              </a:rPr>
              <a:t>Kenkoon </a:t>
            </a:r>
            <a:endParaRPr lang="en-GB" sz="1200" dirty="0">
              <a:solidFill>
                <a:prstClr val="black"/>
              </a:solidFill>
            </a:endParaRPr>
          </a:p>
          <a:p>
            <a:pPr lvl="0"/>
            <a:r>
              <a:rPr lang="en-US" sz="1200" dirty="0">
                <a:solidFill>
                  <a:prstClr val="black"/>
                </a:solidFill>
              </a:rPr>
              <a:t>Lee Marine </a:t>
            </a:r>
            <a:endParaRPr lang="en-GB" sz="1200" dirty="0">
              <a:solidFill>
                <a:prstClr val="black"/>
              </a:solidFill>
            </a:endParaRPr>
          </a:p>
          <a:p>
            <a:pPr lvl="0"/>
            <a:r>
              <a:rPr lang="en-US" sz="1200" dirty="0">
                <a:solidFill>
                  <a:prstClr val="black"/>
                </a:solidFill>
              </a:rPr>
              <a:t>Leopard Catamarans </a:t>
            </a:r>
            <a:endParaRPr lang="en-GB" sz="1200" dirty="0">
              <a:solidFill>
                <a:prstClr val="black"/>
              </a:solidFill>
            </a:endParaRPr>
          </a:p>
          <a:p>
            <a:pPr lvl="0"/>
            <a:r>
              <a:rPr lang="en-US" sz="1200" dirty="0">
                <a:solidFill>
                  <a:prstClr val="black"/>
                </a:solidFill>
              </a:rPr>
              <a:t>Livart Marine </a:t>
            </a:r>
            <a:endParaRPr lang="en-GB" sz="1200" dirty="0">
              <a:solidFill>
                <a:prstClr val="black"/>
              </a:solidFill>
            </a:endParaRPr>
          </a:p>
          <a:p>
            <a:pPr lvl="0"/>
            <a:r>
              <a:rPr lang="en-US" sz="1200" dirty="0">
                <a:solidFill>
                  <a:prstClr val="black"/>
                </a:solidFill>
              </a:rPr>
              <a:t>Luxberths </a:t>
            </a:r>
            <a:endParaRPr lang="en-GB" sz="1200" dirty="0">
              <a:solidFill>
                <a:prstClr val="black"/>
              </a:solidFill>
            </a:endParaRPr>
          </a:p>
          <a:p>
            <a:pPr lvl="0"/>
            <a:r>
              <a:rPr lang="en-US" sz="1200" dirty="0">
                <a:solidFill>
                  <a:prstClr val="black"/>
                </a:solidFill>
              </a:rPr>
              <a:t>Markagain </a:t>
            </a:r>
            <a:endParaRPr lang="en-GB" sz="1200" dirty="0">
              <a:solidFill>
                <a:prstClr val="black"/>
              </a:solidFill>
            </a:endParaRPr>
          </a:p>
          <a:p>
            <a:pPr lvl="0"/>
            <a:r>
              <a:rPr lang="en-US" sz="1200" dirty="0">
                <a:solidFill>
                  <a:prstClr val="black"/>
                </a:solidFill>
              </a:rPr>
              <a:t>Mineral Pool Systems</a:t>
            </a:r>
            <a:endParaRPr lang="en-GB" sz="1200" dirty="0">
              <a:solidFill>
                <a:prstClr val="black"/>
              </a:solidFill>
            </a:endParaRPr>
          </a:p>
          <a:p>
            <a:pPr lvl="0"/>
            <a:r>
              <a:rPr lang="en-US" sz="1200" dirty="0">
                <a:solidFill>
                  <a:prstClr val="black"/>
                </a:solidFill>
              </a:rPr>
              <a:t>MontAzure</a:t>
            </a:r>
            <a:endParaRPr lang="en-GB" sz="1200" dirty="0">
              <a:solidFill>
                <a:prstClr val="black"/>
              </a:solidFill>
            </a:endParaRPr>
          </a:p>
          <a:p>
            <a:pPr lvl="0"/>
            <a:r>
              <a:rPr lang="en-US" sz="1200" dirty="0">
                <a:solidFill>
                  <a:prstClr val="black"/>
                </a:solidFill>
              </a:rPr>
              <a:t>Multihull Solutions Asia</a:t>
            </a:r>
            <a:endParaRPr lang="en-GB" sz="1200" dirty="0">
              <a:solidFill>
                <a:prstClr val="black"/>
              </a:solidFill>
            </a:endParaRPr>
          </a:p>
          <a:p>
            <a:pPr lvl="0"/>
            <a:r>
              <a:rPr lang="en-US" sz="1200" dirty="0">
                <a:solidFill>
                  <a:prstClr val="black"/>
                </a:solidFill>
              </a:rPr>
              <a:t>Ocean Emerald</a:t>
            </a:r>
            <a:endParaRPr lang="en-GB" sz="1200" dirty="0">
              <a:solidFill>
                <a:prstClr val="black"/>
              </a:solidFill>
            </a:endParaRPr>
          </a:p>
          <a:p>
            <a:pPr lvl="0"/>
            <a:r>
              <a:rPr lang="en-US" sz="1200" dirty="0">
                <a:solidFill>
                  <a:prstClr val="black"/>
                </a:solidFill>
              </a:rPr>
              <a:t>Ocean Yacht </a:t>
            </a:r>
            <a:r>
              <a:rPr lang="en-US" sz="1200" dirty="0" smtClean="0">
                <a:solidFill>
                  <a:prstClr val="black"/>
                </a:solidFill>
              </a:rPr>
              <a:t>Marina</a:t>
            </a:r>
            <a:endParaRPr lang="en-GB" sz="1200" dirty="0">
              <a:solidFill>
                <a:prstClr val="black"/>
              </a:solidFill>
            </a:endParaRPr>
          </a:p>
        </p:txBody>
      </p:sp>
      <p:sp>
        <p:nvSpPr>
          <p:cNvPr id="5" name="Rectangle 4"/>
          <p:cNvSpPr/>
          <p:nvPr/>
        </p:nvSpPr>
        <p:spPr>
          <a:xfrm>
            <a:off x="7225373" y="2842365"/>
            <a:ext cx="1918627" cy="2492990"/>
          </a:xfrm>
          <a:prstGeom prst="rect">
            <a:avLst/>
          </a:prstGeom>
        </p:spPr>
        <p:txBody>
          <a:bodyPr wrap="square">
            <a:spAutoFit/>
          </a:bodyPr>
          <a:lstStyle/>
          <a:p>
            <a:pPr lvl="0"/>
            <a:r>
              <a:rPr lang="en-US" sz="1200" dirty="0">
                <a:solidFill>
                  <a:prstClr val="black"/>
                </a:solidFill>
              </a:rPr>
              <a:t>Phuket Gazette</a:t>
            </a:r>
            <a:endParaRPr lang="en-GB" sz="1200" dirty="0">
              <a:solidFill>
                <a:prstClr val="black"/>
              </a:solidFill>
            </a:endParaRPr>
          </a:p>
          <a:p>
            <a:pPr lvl="0"/>
            <a:r>
              <a:rPr lang="en-US" sz="1200" dirty="0">
                <a:solidFill>
                  <a:prstClr val="black"/>
                </a:solidFill>
              </a:rPr>
              <a:t>Phuket Marina Engineering</a:t>
            </a:r>
            <a:endParaRPr lang="en-GB" sz="1200" dirty="0">
              <a:solidFill>
                <a:prstClr val="black"/>
              </a:solidFill>
            </a:endParaRPr>
          </a:p>
          <a:p>
            <a:pPr lvl="0"/>
            <a:r>
              <a:rPr lang="en-US" sz="1200" dirty="0">
                <a:solidFill>
                  <a:prstClr val="black"/>
                </a:solidFill>
              </a:rPr>
              <a:t>Phuket Old Town</a:t>
            </a:r>
            <a:endParaRPr lang="en-GB" sz="1200" dirty="0">
              <a:solidFill>
                <a:prstClr val="black"/>
              </a:solidFill>
            </a:endParaRPr>
          </a:p>
          <a:p>
            <a:pPr lvl="0"/>
            <a:r>
              <a:rPr lang="en-US" sz="1200" dirty="0">
                <a:solidFill>
                  <a:prstClr val="black"/>
                </a:solidFill>
              </a:rPr>
              <a:t>Poe Ma Insurance</a:t>
            </a:r>
            <a:endParaRPr lang="en-GB" sz="1200" dirty="0">
              <a:solidFill>
                <a:prstClr val="black"/>
              </a:solidFill>
            </a:endParaRPr>
          </a:p>
          <a:p>
            <a:pPr lvl="0"/>
            <a:r>
              <a:rPr lang="en-US" sz="1200" dirty="0">
                <a:solidFill>
                  <a:prstClr val="black"/>
                </a:solidFill>
              </a:rPr>
              <a:t>Port Takola Yacht Marina</a:t>
            </a:r>
            <a:endParaRPr lang="en-GB" sz="1200" dirty="0">
              <a:solidFill>
                <a:prstClr val="black"/>
              </a:solidFill>
            </a:endParaRPr>
          </a:p>
          <a:p>
            <a:pPr lvl="0"/>
            <a:r>
              <a:rPr lang="en-US" sz="1200" dirty="0">
                <a:solidFill>
                  <a:prstClr val="black"/>
                </a:solidFill>
              </a:rPr>
              <a:t>Pure Latex</a:t>
            </a:r>
            <a:endParaRPr lang="en-GB" sz="1200" dirty="0">
              <a:solidFill>
                <a:prstClr val="black"/>
              </a:solidFill>
            </a:endParaRPr>
          </a:p>
          <a:p>
            <a:pPr lvl="0"/>
            <a:r>
              <a:rPr lang="en-US" sz="1200" dirty="0">
                <a:solidFill>
                  <a:prstClr val="black"/>
                </a:solidFill>
              </a:rPr>
              <a:t>RL Magazine</a:t>
            </a:r>
            <a:endParaRPr lang="en-GB" sz="1200" dirty="0">
              <a:solidFill>
                <a:prstClr val="black"/>
              </a:solidFill>
            </a:endParaRPr>
          </a:p>
          <a:p>
            <a:pPr lvl="0"/>
            <a:r>
              <a:rPr lang="en-US" sz="1200" dirty="0">
                <a:solidFill>
                  <a:prstClr val="black"/>
                </a:solidFill>
              </a:rPr>
              <a:t>Sansiri</a:t>
            </a:r>
            <a:endParaRPr lang="en-GB" sz="1200" dirty="0">
              <a:solidFill>
                <a:prstClr val="black"/>
              </a:solidFill>
            </a:endParaRPr>
          </a:p>
          <a:p>
            <a:pPr lvl="0"/>
            <a:r>
              <a:rPr lang="en-US" sz="1200" dirty="0">
                <a:solidFill>
                  <a:prstClr val="black"/>
                </a:solidFill>
              </a:rPr>
              <a:t>Simpson Marine (Thailand) Limited</a:t>
            </a:r>
            <a:endParaRPr lang="en-GB" sz="1200" dirty="0">
              <a:solidFill>
                <a:prstClr val="black"/>
              </a:solidFill>
            </a:endParaRPr>
          </a:p>
          <a:p>
            <a:pPr lvl="0"/>
            <a:r>
              <a:rPr lang="en-US" sz="1200" dirty="0">
                <a:solidFill>
                  <a:prstClr val="black"/>
                </a:solidFill>
              </a:rPr>
              <a:t>Sunbrella</a:t>
            </a:r>
            <a:endParaRPr lang="en-GB" sz="1200" dirty="0">
              <a:solidFill>
                <a:prstClr val="black"/>
              </a:solidFill>
            </a:endParaRPr>
          </a:p>
          <a:p>
            <a:pPr lvl="0"/>
            <a:r>
              <a:rPr lang="en-US" sz="1200" dirty="0">
                <a:solidFill>
                  <a:prstClr val="black"/>
                </a:solidFill>
              </a:rPr>
              <a:t>TMBA Lounge</a:t>
            </a:r>
            <a:endParaRPr lang="en-GB" sz="1200" dirty="0">
              <a:solidFill>
                <a:prstClr val="black"/>
              </a:solidFill>
            </a:endParaRPr>
          </a:p>
          <a:p>
            <a:pPr lvl="0"/>
            <a:r>
              <a:rPr lang="en-US" sz="1200" dirty="0">
                <a:solidFill>
                  <a:prstClr val="black"/>
                </a:solidFill>
              </a:rPr>
              <a:t>Twin Palms</a:t>
            </a:r>
            <a:endParaRPr lang="en-GB" sz="1200" dirty="0">
              <a:solidFill>
                <a:prstClr val="black"/>
              </a:solidFill>
            </a:endParaRPr>
          </a:p>
        </p:txBody>
      </p:sp>
    </p:spTree>
    <p:extLst>
      <p:ext uri="{BB962C8B-B14F-4D97-AF65-F5344CB8AC3E}">
        <p14:creationId xmlns:p14="http://schemas.microsoft.com/office/powerpoint/2010/main" val="32976812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4297" y="1928220"/>
            <a:ext cx="4347527" cy="707886"/>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ULTRA HIGH NET </a:t>
            </a:r>
          </a:p>
          <a:p>
            <a:r>
              <a:rPr lang="en-US" sz="2000" i="0" u="none" strike="noStrike" baseline="0" dirty="0" smtClean="0">
                <a:solidFill>
                  <a:srgbClr val="000090"/>
                </a:solidFill>
                <a:latin typeface="Galaxy BT" charset="2"/>
                <a:cs typeface="Galaxy BT" charset="2"/>
              </a:rPr>
              <a:t>WORTH INDIVIDUALS</a:t>
            </a:r>
            <a:endParaRPr lang="en-US" sz="2000" dirty="0">
              <a:solidFill>
                <a:srgbClr val="000090"/>
              </a:solidFill>
              <a:latin typeface="Galaxy BT" charset="2"/>
              <a:cs typeface="Galaxy BT" charset="2"/>
            </a:endParaRPr>
          </a:p>
        </p:txBody>
      </p:sp>
      <p:sp>
        <p:nvSpPr>
          <p:cNvPr id="3" name="Rectangle 2"/>
          <p:cNvSpPr/>
          <p:nvPr/>
        </p:nvSpPr>
        <p:spPr>
          <a:xfrm>
            <a:off x="2695575" y="2641600"/>
            <a:ext cx="3308350" cy="1477328"/>
          </a:xfrm>
          <a:prstGeom prst="rect">
            <a:avLst/>
          </a:prstGeom>
        </p:spPr>
        <p:txBody>
          <a:bodyPr wrap="square">
            <a:spAutoFit/>
          </a:bodyPr>
          <a:lstStyle/>
          <a:p>
            <a:r>
              <a:rPr lang="en-US" sz="1000" b="0" i="0" u="none" strike="noStrike" baseline="0" dirty="0" smtClean="0">
                <a:latin typeface="MyriadPro-Light"/>
              </a:rPr>
              <a:t>The story of the next decade in wealth will most definitely include</a:t>
            </a:r>
            <a:r>
              <a:rPr lang="en-US" sz="1000" b="0" i="0" u="none" strike="noStrike" dirty="0" smtClean="0">
                <a:latin typeface="MyriadPro-Light"/>
              </a:rPr>
              <a:t> </a:t>
            </a:r>
            <a:r>
              <a:rPr lang="en-US" sz="1000" b="0" i="0" u="none" strike="noStrike" baseline="0" dirty="0" smtClean="0">
                <a:latin typeface="MyriadPro-Light"/>
              </a:rPr>
              <a:t>Indonesia, Thailand, Malaysia and the Philippines – all are</a:t>
            </a:r>
            <a:r>
              <a:rPr lang="en-US" sz="1000" b="0" i="0" u="none" strike="noStrike" dirty="0" smtClean="0">
                <a:latin typeface="MyriadPro-Light"/>
              </a:rPr>
              <a:t> </a:t>
            </a:r>
            <a:r>
              <a:rPr lang="en-US" sz="1000" b="0" i="0" u="none" strike="noStrike" baseline="0" dirty="0" smtClean="0">
                <a:latin typeface="MyriadPro-Light"/>
              </a:rPr>
              <a:t>populous, have considerable inward investment, and are improving</a:t>
            </a:r>
            <a:r>
              <a:rPr lang="en-US" sz="1000" b="0" i="0" u="none" strike="noStrike" dirty="0" smtClean="0">
                <a:latin typeface="MyriadPro-Light"/>
              </a:rPr>
              <a:t> </a:t>
            </a:r>
            <a:r>
              <a:rPr lang="en-US" sz="1000" b="0" i="0" u="none" strike="noStrike" baseline="0" dirty="0" smtClean="0">
                <a:latin typeface="MyriadPro-Light"/>
              </a:rPr>
              <a:t>infrastructure</a:t>
            </a:r>
          </a:p>
          <a:p>
            <a:endParaRPr lang="en-US" sz="1000" dirty="0">
              <a:latin typeface="MyriadPro-Light"/>
            </a:endParaRPr>
          </a:p>
          <a:p>
            <a:r>
              <a:rPr lang="en-US" sz="1000" b="0" i="0" u="none" strike="noStrike" baseline="0" dirty="0" smtClean="0">
                <a:latin typeface="MyriadPro-Light"/>
              </a:rPr>
              <a:t>By 2040, Asia will be home to more than 165,000</a:t>
            </a:r>
            <a:r>
              <a:rPr lang="en-US" sz="1000" b="0" i="0" u="none" strike="noStrike" dirty="0" smtClean="0">
                <a:latin typeface="MyriadPro-Light"/>
              </a:rPr>
              <a:t> </a:t>
            </a:r>
            <a:r>
              <a:rPr lang="en-US" sz="1000" b="0" i="0" u="none" strike="noStrike" baseline="0" dirty="0" smtClean="0">
                <a:latin typeface="MyriadPro-Light"/>
              </a:rPr>
              <a:t>UHNWIs</a:t>
            </a:r>
          </a:p>
          <a:p>
            <a:endParaRPr lang="en-US" sz="1000" b="1" i="1" u="none" strike="noStrike" baseline="0" dirty="0" smtClean="0">
              <a:latin typeface="MyriadPro-Light"/>
            </a:endParaRPr>
          </a:p>
          <a:p>
            <a:r>
              <a:rPr lang="en-US" sz="1000" b="1" i="1" u="none" strike="noStrike" baseline="0" dirty="0" smtClean="0">
                <a:latin typeface="MyriadPro-Light"/>
              </a:rPr>
              <a:t>‘Decade of Wealth’, Wealth-X, 2015.</a:t>
            </a:r>
            <a:endParaRPr lang="en-US" sz="1000" b="1" i="1" dirty="0"/>
          </a:p>
        </p:txBody>
      </p:sp>
      <p:sp>
        <p:nvSpPr>
          <p:cNvPr id="5" name="Rectangle 4"/>
          <p:cNvSpPr/>
          <p:nvPr/>
        </p:nvSpPr>
        <p:spPr>
          <a:xfrm>
            <a:off x="6216650" y="2623406"/>
            <a:ext cx="2512483" cy="1477328"/>
          </a:xfrm>
          <a:prstGeom prst="rect">
            <a:avLst/>
          </a:prstGeom>
        </p:spPr>
        <p:txBody>
          <a:bodyPr wrap="square">
            <a:spAutoFit/>
          </a:bodyPr>
          <a:lstStyle/>
          <a:p>
            <a:r>
              <a:rPr lang="en-US" sz="1000" b="0" i="0" u="none" strike="noStrike" baseline="0" dirty="0" smtClean="0">
                <a:latin typeface="MyriadPro-Light"/>
              </a:rPr>
              <a:t>Asia is the world’s largest and fastest growing market for the</a:t>
            </a:r>
            <a:r>
              <a:rPr lang="en-US" sz="1000" b="0" i="0" u="none" strike="noStrike" dirty="0" smtClean="0">
                <a:latin typeface="MyriadPro-Light"/>
              </a:rPr>
              <a:t> </a:t>
            </a:r>
            <a:r>
              <a:rPr lang="en-US" sz="1000" b="0" i="0" u="none" strike="noStrike" baseline="0" dirty="0" smtClean="0">
                <a:latin typeface="MyriadPro-Light"/>
              </a:rPr>
              <a:t>consumption of luxury products</a:t>
            </a:r>
          </a:p>
          <a:p>
            <a:endParaRPr lang="en-US" sz="1000" b="0" i="0" u="none" strike="noStrike" baseline="0" dirty="0" smtClean="0">
              <a:latin typeface="MyriadPro-Light"/>
            </a:endParaRPr>
          </a:p>
          <a:p>
            <a:r>
              <a:rPr lang="en-US" sz="1000" b="0" i="0" u="none" strike="noStrike" baseline="0" dirty="0" smtClean="0">
                <a:latin typeface="MyriadPro-Light"/>
              </a:rPr>
              <a:t>The global luxury brand market is approximately US$80 billion, of</a:t>
            </a:r>
            <a:r>
              <a:rPr lang="en-US" sz="1000" b="0" i="0" u="none" strike="noStrike" dirty="0" smtClean="0">
                <a:latin typeface="MyriadPro-Light"/>
              </a:rPr>
              <a:t> </a:t>
            </a:r>
            <a:r>
              <a:rPr lang="en-US" sz="1000" b="0" i="0" u="none" strike="noStrike" baseline="0" dirty="0" smtClean="0">
                <a:latin typeface="MyriadPro-Light"/>
              </a:rPr>
              <a:t>which Asia has the largest market share at 37%, followed by Europe</a:t>
            </a:r>
            <a:r>
              <a:rPr lang="en-US" sz="1000" b="0" i="0" u="none" strike="noStrike" dirty="0" smtClean="0">
                <a:latin typeface="MyriadPro-Light"/>
              </a:rPr>
              <a:t> </a:t>
            </a:r>
            <a:r>
              <a:rPr lang="en-US" sz="1000" b="0" i="0" u="none" strike="noStrike" baseline="0" dirty="0" smtClean="0">
                <a:latin typeface="MyriadPro-Light"/>
              </a:rPr>
              <a:t>at 35%, the US 24%, and the rest of the world at 4%</a:t>
            </a:r>
            <a:endParaRPr lang="en-US" sz="1000" dirty="0"/>
          </a:p>
        </p:txBody>
      </p:sp>
      <p:sp>
        <p:nvSpPr>
          <p:cNvPr id="6" name="Rectangle 5"/>
          <p:cNvSpPr/>
          <p:nvPr/>
        </p:nvSpPr>
        <p:spPr>
          <a:xfrm>
            <a:off x="6216650" y="1938740"/>
            <a:ext cx="3206750" cy="707886"/>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LUXURY GOODS </a:t>
            </a:r>
          </a:p>
          <a:p>
            <a:r>
              <a:rPr lang="en-US" sz="2000" i="0" u="none" strike="noStrike" baseline="0" dirty="0" smtClean="0">
                <a:solidFill>
                  <a:srgbClr val="000090"/>
                </a:solidFill>
                <a:latin typeface="Galaxy BT" charset="2"/>
                <a:cs typeface="Galaxy BT" charset="2"/>
              </a:rPr>
              <a:t>MARKET IN ASIA</a:t>
            </a:r>
            <a:endParaRPr lang="en-US" sz="2000" dirty="0">
              <a:solidFill>
                <a:srgbClr val="000090"/>
              </a:solidFill>
              <a:latin typeface="Galaxy BT" charset="2"/>
              <a:cs typeface="Galaxy BT" charset="2"/>
            </a:endParaRPr>
          </a:p>
        </p:txBody>
      </p:sp>
      <p:pic>
        <p:nvPicPr>
          <p:cNvPr id="7" name="Picture 6" descr="QUAYS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75" y="4232950"/>
            <a:ext cx="2248958" cy="1975624"/>
          </a:xfrm>
          <a:prstGeom prst="rect">
            <a:avLst/>
          </a:prstGeom>
        </p:spPr>
      </p:pic>
      <p:pic>
        <p:nvPicPr>
          <p:cNvPr id="8" name="Picture 7" descr="hnw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250" y="4232950"/>
            <a:ext cx="2316096" cy="1993148"/>
          </a:xfrm>
          <a:prstGeom prst="rect">
            <a:avLst/>
          </a:prstGeom>
        </p:spPr>
      </p:pic>
    </p:spTree>
    <p:extLst>
      <p:ext uri="{BB962C8B-B14F-4D97-AF65-F5344CB8AC3E}">
        <p14:creationId xmlns:p14="http://schemas.microsoft.com/office/powerpoint/2010/main" val="32976812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521"/>
          <a:stretch/>
        </p:blipFill>
        <p:spPr>
          <a:xfrm>
            <a:off x="0" y="-1"/>
            <a:ext cx="9144000" cy="6273613"/>
          </a:xfrm>
          <a:prstGeom prst="rect">
            <a:avLst/>
          </a:prstGeom>
        </p:spPr>
      </p:pic>
    </p:spTree>
    <p:extLst>
      <p:ext uri="{BB962C8B-B14F-4D97-AF65-F5344CB8AC3E}">
        <p14:creationId xmlns:p14="http://schemas.microsoft.com/office/powerpoint/2010/main" val="32976812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6999" y="1928220"/>
            <a:ext cx="6111875" cy="707886"/>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ISLAND PARTNER &amp; MARINE INDUSTRY SUPPORTER PACKAGES</a:t>
            </a:r>
            <a:endParaRPr lang="en-US" sz="2000" dirty="0">
              <a:solidFill>
                <a:srgbClr val="000090"/>
              </a:solidFill>
              <a:latin typeface="Galaxy BT" charset="2"/>
              <a:cs typeface="Galaxy BT" charset="2"/>
            </a:endParaRPr>
          </a:p>
        </p:txBody>
      </p:sp>
      <p:sp>
        <p:nvSpPr>
          <p:cNvPr id="2" name="Rectangle 1"/>
          <p:cNvSpPr/>
          <p:nvPr/>
        </p:nvSpPr>
        <p:spPr>
          <a:xfrm>
            <a:off x="2692400" y="2819400"/>
            <a:ext cx="2971800" cy="1538883"/>
          </a:xfrm>
          <a:prstGeom prst="rect">
            <a:avLst/>
          </a:prstGeom>
        </p:spPr>
        <p:txBody>
          <a:bodyPr wrap="square">
            <a:spAutoFit/>
          </a:bodyPr>
          <a:lstStyle/>
          <a:p>
            <a:r>
              <a:rPr lang="en-US" sz="1100" b="0" i="0" u="none" strike="noStrike" baseline="0" dirty="0" smtClean="0">
                <a:solidFill>
                  <a:srgbClr val="3E6DB0"/>
                </a:solidFill>
                <a:latin typeface="MyriadPro-Light"/>
              </a:rPr>
              <a:t>ISLAND PARTNERSHIP</a:t>
            </a:r>
          </a:p>
          <a:p>
            <a:endParaRPr lang="en-US" sz="1100" b="0" i="0" u="none" strike="noStrike" baseline="0" dirty="0" smtClean="0">
              <a:solidFill>
                <a:srgbClr val="01A4B0"/>
              </a:solidFill>
              <a:latin typeface="MyriadPro-Light"/>
            </a:endParaRPr>
          </a:p>
          <a:p>
            <a:r>
              <a:rPr lang="en-US" sz="900" b="0" i="0" u="none" strike="noStrike" baseline="0" dirty="0" smtClean="0">
                <a:latin typeface="MyriadPro-Light"/>
              </a:rPr>
              <a:t>• Use the event’s name / logo in your own publicity</a:t>
            </a:r>
          </a:p>
          <a:p>
            <a:r>
              <a:rPr lang="en-US" sz="900" dirty="0">
                <a:latin typeface="MyriadPro-Light"/>
              </a:rPr>
              <a:t> </a:t>
            </a:r>
            <a:r>
              <a:rPr lang="en-US" sz="900" dirty="0" smtClean="0">
                <a:latin typeface="MyriadPro-Light"/>
              </a:rPr>
              <a:t> </a:t>
            </a:r>
            <a:r>
              <a:rPr lang="en-US" sz="900" b="0" i="0" u="none" strike="noStrike" baseline="0" dirty="0" smtClean="0">
                <a:latin typeface="MyriadPro-Light"/>
              </a:rPr>
              <a:t>(e.g. “Official Island Partner of...”)</a:t>
            </a:r>
          </a:p>
          <a:p>
            <a:r>
              <a:rPr lang="en-US" sz="900" b="0" i="0" u="none" strike="noStrike" baseline="0" dirty="0" smtClean="0">
                <a:latin typeface="MyriadPro-Light"/>
              </a:rPr>
              <a:t>• Logo / hotlink on event website sponsors’ page</a:t>
            </a:r>
          </a:p>
          <a:p>
            <a:r>
              <a:rPr lang="en-US" sz="900" b="0" i="0" u="none" strike="noStrike" baseline="0" dirty="0" smtClean="0">
                <a:latin typeface="MyriadPro-Light"/>
              </a:rPr>
              <a:t>• Logo + 1⁄4 page advertisement in event programme</a:t>
            </a:r>
          </a:p>
          <a:p>
            <a:r>
              <a:rPr lang="en-US" sz="900" b="0" i="0" u="none" strike="noStrike" baseline="0" dirty="0" smtClean="0">
                <a:latin typeface="MyriadPro-Light"/>
              </a:rPr>
              <a:t>• Logo on event poster / billboards (Island coverage)</a:t>
            </a:r>
          </a:p>
          <a:p>
            <a:r>
              <a:rPr lang="en-US" sz="900" b="0" i="0" u="none" strike="noStrike" baseline="0" dirty="0" smtClean="0">
                <a:latin typeface="MyriadPro-Light"/>
              </a:rPr>
              <a:t>• 5 x VIP passes</a:t>
            </a:r>
          </a:p>
          <a:p>
            <a:r>
              <a:rPr lang="en-US" sz="900" b="0" i="0" u="none" strike="noStrike" baseline="0" dirty="0" smtClean="0">
                <a:latin typeface="MyriadPro-Light"/>
              </a:rPr>
              <a:t>• Promotional literature at event</a:t>
            </a:r>
          </a:p>
          <a:p>
            <a:r>
              <a:rPr lang="en-US" sz="900" b="0" i="0" u="none" strike="noStrike" baseline="0" dirty="0" smtClean="0">
                <a:latin typeface="MyriadPro-Light"/>
              </a:rPr>
              <a:t>• Logo on stage / interview area backdrop(s)</a:t>
            </a:r>
          </a:p>
        </p:txBody>
      </p:sp>
      <p:sp>
        <p:nvSpPr>
          <p:cNvPr id="3" name="Rectangle 2"/>
          <p:cNvSpPr/>
          <p:nvPr/>
        </p:nvSpPr>
        <p:spPr>
          <a:xfrm>
            <a:off x="5549900" y="2794000"/>
            <a:ext cx="3403600" cy="1677382"/>
          </a:xfrm>
          <a:prstGeom prst="rect">
            <a:avLst/>
          </a:prstGeom>
        </p:spPr>
        <p:txBody>
          <a:bodyPr wrap="square">
            <a:spAutoFit/>
          </a:bodyPr>
          <a:lstStyle/>
          <a:p>
            <a:pPr lvl="0"/>
            <a:r>
              <a:rPr lang="en-US" sz="1100" dirty="0">
                <a:solidFill>
                  <a:srgbClr val="3E6DB0"/>
                </a:solidFill>
                <a:latin typeface="MyriadPro-Light"/>
              </a:rPr>
              <a:t>MARINE INDUSTRY </a:t>
            </a:r>
            <a:r>
              <a:rPr lang="en-US" sz="1100" dirty="0" smtClean="0">
                <a:solidFill>
                  <a:srgbClr val="3E6DB0"/>
                </a:solidFill>
                <a:latin typeface="MyriadPro-Light"/>
              </a:rPr>
              <a:t>SUPPORTERS</a:t>
            </a:r>
          </a:p>
          <a:p>
            <a:pPr lvl="0"/>
            <a:endParaRPr lang="en-US" sz="1100" dirty="0">
              <a:solidFill>
                <a:srgbClr val="01A4B0"/>
              </a:solidFill>
              <a:latin typeface="MyriadPro-Light"/>
            </a:endParaRPr>
          </a:p>
          <a:p>
            <a:pPr lvl="0"/>
            <a:r>
              <a:rPr lang="en-US" sz="900" dirty="0">
                <a:solidFill>
                  <a:srgbClr val="000000"/>
                </a:solidFill>
                <a:latin typeface="MyriadPro-Light"/>
              </a:rPr>
              <a:t>• Use the event’s name / logo in your own publicity</a:t>
            </a:r>
          </a:p>
          <a:p>
            <a:pPr lvl="0"/>
            <a:r>
              <a:rPr lang="en-US" sz="900" dirty="0" smtClean="0">
                <a:solidFill>
                  <a:srgbClr val="000000"/>
                </a:solidFill>
                <a:latin typeface="MyriadPro-Light"/>
              </a:rPr>
              <a:t>  (</a:t>
            </a:r>
            <a:r>
              <a:rPr lang="en-US" sz="900" dirty="0">
                <a:solidFill>
                  <a:srgbClr val="000000"/>
                </a:solidFill>
                <a:latin typeface="MyriadPro-Light"/>
              </a:rPr>
              <a:t>e.g. “Official Supporter of...”)</a:t>
            </a:r>
          </a:p>
          <a:p>
            <a:pPr lvl="0"/>
            <a:r>
              <a:rPr lang="en-US" sz="900" dirty="0">
                <a:solidFill>
                  <a:srgbClr val="000000"/>
                </a:solidFill>
                <a:latin typeface="MyriadPro-Light"/>
              </a:rPr>
              <a:t>• Company name / Hotlink on event website sponsors’ page</a:t>
            </a:r>
          </a:p>
          <a:p>
            <a:pPr lvl="0"/>
            <a:r>
              <a:rPr lang="en-US" sz="900" dirty="0">
                <a:solidFill>
                  <a:srgbClr val="000000"/>
                </a:solidFill>
                <a:latin typeface="MyriadPro-Light"/>
              </a:rPr>
              <a:t>• Logo in event programme sponsors’ page</a:t>
            </a:r>
          </a:p>
          <a:p>
            <a:pPr lvl="0"/>
            <a:r>
              <a:rPr lang="en-US" sz="900" dirty="0">
                <a:solidFill>
                  <a:srgbClr val="000000"/>
                </a:solidFill>
                <a:latin typeface="MyriadPro-Light"/>
              </a:rPr>
              <a:t>• Company name on event poster / billboards (Island coverage)</a:t>
            </a:r>
          </a:p>
          <a:p>
            <a:pPr lvl="0"/>
            <a:r>
              <a:rPr lang="en-US" sz="900" dirty="0">
                <a:solidFill>
                  <a:srgbClr val="000000"/>
                </a:solidFill>
                <a:latin typeface="MyriadPro-Light"/>
              </a:rPr>
              <a:t>• Company name in media partner advertising</a:t>
            </a:r>
          </a:p>
          <a:p>
            <a:pPr lvl="0"/>
            <a:r>
              <a:rPr lang="en-US" sz="900" dirty="0">
                <a:solidFill>
                  <a:srgbClr val="000000"/>
                </a:solidFill>
                <a:latin typeface="MyriadPro-Light"/>
              </a:rPr>
              <a:t>• 2 x VIP Passes</a:t>
            </a:r>
          </a:p>
          <a:p>
            <a:pPr lvl="0"/>
            <a:r>
              <a:rPr lang="en-US" sz="900" dirty="0">
                <a:solidFill>
                  <a:srgbClr val="000000"/>
                </a:solidFill>
                <a:latin typeface="MyriadPro-Light"/>
              </a:rPr>
              <a:t>• Promotional literature at event</a:t>
            </a:r>
          </a:p>
          <a:p>
            <a:pPr lvl="0"/>
            <a:r>
              <a:rPr lang="en-US" sz="900" dirty="0">
                <a:solidFill>
                  <a:srgbClr val="000000"/>
                </a:solidFill>
                <a:latin typeface="MyriadPro-Light"/>
              </a:rPr>
              <a:t>• Logo on stage / interview area backdrop(s)</a:t>
            </a:r>
            <a:endParaRPr lang="en-US" dirty="0">
              <a:solidFill>
                <a:srgbClr val="000000"/>
              </a:solidFill>
            </a:endParaRPr>
          </a:p>
        </p:txBody>
      </p:sp>
      <p:pic>
        <p:nvPicPr>
          <p:cNvPr id="6" name="Picture 5" descr="page10image.jpg"/>
          <p:cNvPicPr>
            <a:picLocks noChangeAspect="1"/>
          </p:cNvPicPr>
          <p:nvPr/>
        </p:nvPicPr>
        <p:blipFill>
          <a:blip r:embed="rId2"/>
          <a:srcRect l="475"/>
          <a:stretch>
            <a:fillRect/>
          </a:stretch>
        </p:blipFill>
        <p:spPr>
          <a:xfrm>
            <a:off x="2534859" y="4775200"/>
            <a:ext cx="6609141" cy="2082800"/>
          </a:xfrm>
          <a:prstGeom prst="rect">
            <a:avLst/>
          </a:prstGeom>
        </p:spPr>
      </p:pic>
    </p:spTree>
    <p:extLst>
      <p:ext uri="{BB962C8B-B14F-4D97-AF65-F5344CB8AC3E}">
        <p14:creationId xmlns:p14="http://schemas.microsoft.com/office/powerpoint/2010/main" val="32976812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0175" y="2791937"/>
            <a:ext cx="2628901" cy="2308324"/>
          </a:xfrm>
          <a:prstGeom prst="rect">
            <a:avLst/>
          </a:prstGeom>
        </p:spPr>
        <p:txBody>
          <a:bodyPr wrap="square">
            <a:spAutoFit/>
          </a:bodyPr>
          <a:lstStyle/>
          <a:p>
            <a:r>
              <a:rPr lang="en-US" sz="1200" b="0" i="0" u="none" strike="noStrike" baseline="0" dirty="0" smtClean="0">
                <a:latin typeface="MyriadPro-Light"/>
              </a:rPr>
              <a:t>Participating in the Thailand Yacht Show 2018 is the best opportunity</a:t>
            </a:r>
            <a:r>
              <a:rPr lang="en-US" sz="1200" b="0" i="0" u="none" strike="noStrike" dirty="0" smtClean="0">
                <a:latin typeface="MyriadPro-Light"/>
              </a:rPr>
              <a:t> </a:t>
            </a:r>
            <a:r>
              <a:rPr lang="en-US" sz="1200" b="0" i="0" u="none" strike="noStrike" baseline="0" dirty="0" smtClean="0">
                <a:latin typeface="MyriadPro-Light"/>
              </a:rPr>
              <a:t>to gain access to the fast growing yachting and cruising industry in</a:t>
            </a:r>
            <a:r>
              <a:rPr lang="en-US" sz="1200" b="0" i="0" u="none" strike="noStrike" dirty="0" smtClean="0">
                <a:latin typeface="MyriadPro-Light"/>
              </a:rPr>
              <a:t> </a:t>
            </a:r>
            <a:r>
              <a:rPr lang="en-US" sz="1200" b="0" i="0" u="none" strike="noStrike" baseline="0" dirty="0" smtClean="0">
                <a:latin typeface="MyriadPro-Light"/>
              </a:rPr>
              <a:t>South East Asia and beyond</a:t>
            </a:r>
          </a:p>
          <a:p>
            <a:endParaRPr lang="en-US" sz="1200" b="0" i="0" u="none" strike="noStrike" baseline="0" dirty="0" smtClean="0">
              <a:latin typeface="MyriadPro-Light"/>
            </a:endParaRPr>
          </a:p>
          <a:p>
            <a:r>
              <a:rPr lang="en-US" sz="1200" b="0" i="0" u="none" strike="noStrike" baseline="0" dirty="0" smtClean="0">
                <a:latin typeface="MyriadPro-Light"/>
              </a:rPr>
              <a:t>Booking is now open for exhibitors; please refer to the 2018 Plans</a:t>
            </a:r>
            <a:r>
              <a:rPr lang="en-US" sz="1200" dirty="0">
                <a:latin typeface="MyriadPro-Light"/>
              </a:rPr>
              <a:t> </a:t>
            </a:r>
            <a:r>
              <a:rPr lang="en-US" sz="1200" dirty="0" smtClean="0">
                <a:latin typeface="MyriadPro-Light"/>
              </a:rPr>
              <a:t>on the right</a:t>
            </a:r>
            <a:endParaRPr lang="en-US" sz="1200" b="0" i="0" u="none" strike="noStrike" baseline="0" dirty="0" smtClean="0">
              <a:latin typeface="MyriadPro-Light"/>
            </a:endParaRPr>
          </a:p>
          <a:p>
            <a:endParaRPr lang="en-US" sz="1200" dirty="0">
              <a:latin typeface="MyriadPro-Light"/>
            </a:endParaRPr>
          </a:p>
          <a:p>
            <a:r>
              <a:rPr lang="en-US" sz="1200" b="0" i="0" u="none" strike="noStrike" baseline="0" dirty="0" smtClean="0">
                <a:latin typeface="MyriadPro-Light"/>
              </a:rPr>
              <a:t>Early booking is recommended to secure your preferred spot</a:t>
            </a:r>
            <a:endParaRPr lang="en-US" sz="1200" dirty="0"/>
          </a:p>
        </p:txBody>
      </p:sp>
      <p:pic>
        <p:nvPicPr>
          <p:cNvPr id="5" name="Picture 4" descr="map1.jpg"/>
          <p:cNvPicPr>
            <a:picLocks noChangeAspect="1"/>
          </p:cNvPicPr>
          <p:nvPr/>
        </p:nvPicPr>
        <p:blipFill rotWithShape="1">
          <a:blip r:embed="rId2">
            <a:extLst>
              <a:ext uri="{28A0092B-C50C-407E-A947-70E740481C1C}">
                <a14:useLocalDpi xmlns:a14="http://schemas.microsoft.com/office/drawing/2010/main" val="0"/>
              </a:ext>
            </a:extLst>
          </a:blip>
          <a:srcRect t="862" r="1784"/>
          <a:stretch/>
        </p:blipFill>
        <p:spPr>
          <a:xfrm>
            <a:off x="6035674" y="1989653"/>
            <a:ext cx="2921001" cy="4010842"/>
          </a:xfrm>
          <a:prstGeom prst="rect">
            <a:avLst/>
          </a:prstGeom>
        </p:spPr>
      </p:pic>
      <p:sp>
        <p:nvSpPr>
          <p:cNvPr id="3" name="Rectangle 2"/>
          <p:cNvSpPr/>
          <p:nvPr/>
        </p:nvSpPr>
        <p:spPr>
          <a:xfrm>
            <a:off x="6315075" y="6000495"/>
            <a:ext cx="2641600" cy="338554"/>
          </a:xfrm>
          <a:prstGeom prst="rect">
            <a:avLst/>
          </a:prstGeom>
        </p:spPr>
        <p:txBody>
          <a:bodyPr wrap="square">
            <a:spAutoFit/>
          </a:bodyPr>
          <a:lstStyle/>
          <a:p>
            <a:r>
              <a:rPr lang="en-US" sz="1600" b="0" i="0" u="none" strike="noStrike" baseline="0" dirty="0" smtClean="0">
                <a:solidFill>
                  <a:srgbClr val="000090"/>
                </a:solidFill>
                <a:latin typeface="Galaxy BT" charset="2"/>
                <a:cs typeface="Galaxy BT" charset="2"/>
              </a:rPr>
              <a:t>PAVILION</a:t>
            </a:r>
            <a:r>
              <a:rPr lang="en-US" sz="1600" b="0" i="0" u="none" strike="noStrike" dirty="0" smtClean="0">
                <a:solidFill>
                  <a:srgbClr val="000090"/>
                </a:solidFill>
                <a:latin typeface="Galaxy BT" charset="2"/>
                <a:cs typeface="Galaxy BT" charset="2"/>
              </a:rPr>
              <a:t> </a:t>
            </a:r>
            <a:r>
              <a:rPr lang="en-US" sz="1600" b="0" i="0" u="none" strike="noStrike" baseline="0" dirty="0" smtClean="0">
                <a:solidFill>
                  <a:srgbClr val="000090"/>
                </a:solidFill>
                <a:latin typeface="Galaxy BT" charset="2"/>
                <a:cs typeface="Galaxy BT" charset="2"/>
              </a:rPr>
              <a:t>LAYOUT MAP</a:t>
            </a:r>
            <a:endParaRPr lang="en-US" sz="1600" dirty="0">
              <a:solidFill>
                <a:srgbClr val="000090"/>
              </a:solidFill>
              <a:latin typeface="Galaxy BT" charset="2"/>
              <a:cs typeface="Galaxy BT" charset="2"/>
            </a:endParaRPr>
          </a:p>
        </p:txBody>
      </p:sp>
      <p:sp>
        <p:nvSpPr>
          <p:cNvPr id="4" name="Rectangle 3"/>
          <p:cNvSpPr/>
          <p:nvPr/>
        </p:nvSpPr>
        <p:spPr>
          <a:xfrm>
            <a:off x="2670175" y="2231965"/>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EXHIBITOR OPTIONS</a:t>
            </a:r>
            <a:endParaRPr lang="en-US" sz="2000" dirty="0">
              <a:solidFill>
                <a:srgbClr val="000090"/>
              </a:solidFill>
              <a:latin typeface="Galaxy BT" charset="2"/>
              <a:cs typeface="Galaxy BT" charset="2"/>
            </a:endParaRPr>
          </a:p>
        </p:txBody>
      </p:sp>
    </p:spTree>
    <p:extLst>
      <p:ext uri="{BB962C8B-B14F-4D97-AF65-F5344CB8AC3E}">
        <p14:creationId xmlns:p14="http://schemas.microsoft.com/office/powerpoint/2010/main" val="32976812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875" y="2239430"/>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EXHIBITOR OPTIONS</a:t>
            </a:r>
            <a:endParaRPr lang="en-US" sz="2000" dirty="0">
              <a:solidFill>
                <a:srgbClr val="000090"/>
              </a:solidFill>
              <a:latin typeface="Galaxy BT" charset="2"/>
              <a:cs typeface="Galaxy BT" charset="2"/>
            </a:endParaRPr>
          </a:p>
        </p:txBody>
      </p:sp>
      <p:pic>
        <p:nvPicPr>
          <p:cNvPr id="2" name="Picture 1" descr="map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075" y="2239430"/>
            <a:ext cx="3336925" cy="3531116"/>
          </a:xfrm>
          <a:prstGeom prst="rect">
            <a:avLst/>
          </a:prstGeom>
        </p:spPr>
      </p:pic>
      <p:sp>
        <p:nvSpPr>
          <p:cNvPr id="3" name="Rectangle 2"/>
          <p:cNvSpPr/>
          <p:nvPr/>
        </p:nvSpPr>
        <p:spPr>
          <a:xfrm>
            <a:off x="6589712" y="5901991"/>
            <a:ext cx="2117725" cy="338554"/>
          </a:xfrm>
          <a:prstGeom prst="rect">
            <a:avLst/>
          </a:prstGeom>
        </p:spPr>
        <p:txBody>
          <a:bodyPr wrap="square">
            <a:spAutoFit/>
          </a:bodyPr>
          <a:lstStyle/>
          <a:p>
            <a:r>
              <a:rPr lang="en-US" sz="1600" b="0" i="0" u="none" strike="noStrike" baseline="0" dirty="0" smtClean="0">
                <a:solidFill>
                  <a:srgbClr val="000090"/>
                </a:solidFill>
                <a:latin typeface="Galaxy BT" charset="2"/>
                <a:cs typeface="Galaxy BT" charset="2"/>
              </a:rPr>
              <a:t>MARINA MAP</a:t>
            </a:r>
            <a:endParaRPr lang="en-US" sz="1600" dirty="0">
              <a:solidFill>
                <a:srgbClr val="000090"/>
              </a:solidFill>
              <a:latin typeface="Galaxy BT" charset="2"/>
              <a:cs typeface="Galaxy BT" charset="2"/>
            </a:endParaRPr>
          </a:p>
        </p:txBody>
      </p:sp>
      <p:sp>
        <p:nvSpPr>
          <p:cNvPr id="6" name="Rectangle 5"/>
          <p:cNvSpPr/>
          <p:nvPr/>
        </p:nvSpPr>
        <p:spPr>
          <a:xfrm>
            <a:off x="2682875" y="2815733"/>
            <a:ext cx="2751667" cy="461665"/>
          </a:xfrm>
          <a:prstGeom prst="rect">
            <a:avLst/>
          </a:prstGeom>
        </p:spPr>
        <p:txBody>
          <a:bodyPr wrap="square">
            <a:spAutoFit/>
          </a:bodyPr>
          <a:lstStyle/>
          <a:p>
            <a:r>
              <a:rPr lang="en-US" sz="1200" dirty="0" smtClean="0">
                <a:latin typeface="MyriadPro-Light"/>
              </a:rPr>
              <a:t>Early booking is recommended to secure your preferred spot</a:t>
            </a:r>
            <a:endParaRPr lang="en-US" sz="1200" dirty="0"/>
          </a:p>
        </p:txBody>
      </p:sp>
    </p:spTree>
    <p:extLst>
      <p:ext uri="{BB962C8B-B14F-4D97-AF65-F5344CB8AC3E}">
        <p14:creationId xmlns:p14="http://schemas.microsoft.com/office/powerpoint/2010/main" val="5094739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5947" y="2231965"/>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MARKETING ACTIVITIES</a:t>
            </a:r>
            <a:endParaRPr lang="en-US" sz="2000" dirty="0">
              <a:solidFill>
                <a:srgbClr val="000090"/>
              </a:solidFill>
              <a:latin typeface="Galaxy BT" charset="2"/>
              <a:cs typeface="Galaxy BT" charset="2"/>
            </a:endParaRPr>
          </a:p>
        </p:txBody>
      </p:sp>
      <p:sp>
        <p:nvSpPr>
          <p:cNvPr id="3" name="Rectangle 2"/>
          <p:cNvSpPr/>
          <p:nvPr/>
        </p:nvSpPr>
        <p:spPr>
          <a:xfrm>
            <a:off x="2661713" y="2805644"/>
            <a:ext cx="6482286" cy="1631216"/>
          </a:xfrm>
          <a:prstGeom prst="rect">
            <a:avLst/>
          </a:prstGeom>
        </p:spPr>
        <p:txBody>
          <a:bodyPr wrap="square">
            <a:spAutoFit/>
          </a:bodyPr>
          <a:lstStyle/>
          <a:p>
            <a:r>
              <a:rPr lang="en-US" sz="1000" b="0" i="0" u="none" strike="noStrike" baseline="0" dirty="0" smtClean="0">
                <a:solidFill>
                  <a:srgbClr val="000000"/>
                </a:solidFill>
                <a:latin typeface="MyriadPro-Light"/>
              </a:rPr>
              <a:t>Extensively publicised through a varied and diverse mix of marketing methods and print and online outlets</a:t>
            </a:r>
          </a:p>
          <a:p>
            <a:endParaRPr lang="en-US" sz="1000" dirty="0">
              <a:solidFill>
                <a:srgbClr val="000000"/>
              </a:solidFill>
              <a:latin typeface="MyriadPro-Light"/>
            </a:endParaRPr>
          </a:p>
          <a:p>
            <a:r>
              <a:rPr lang="en-US" sz="1000" dirty="0">
                <a:solidFill>
                  <a:srgbClr val="000000"/>
                </a:solidFill>
                <a:latin typeface="MyriadPro-Light"/>
              </a:rPr>
              <a:t>W</a:t>
            </a:r>
            <a:r>
              <a:rPr lang="en-US" sz="1000" b="0" i="0" u="none" strike="noStrike" baseline="0" dirty="0" smtClean="0">
                <a:solidFill>
                  <a:srgbClr val="000000"/>
                </a:solidFill>
                <a:latin typeface="MyriadPro-Light"/>
              </a:rPr>
              <a:t>idely promoted across both international and local stages</a:t>
            </a:r>
          </a:p>
          <a:p>
            <a:endParaRPr lang="en-US" sz="1000" b="0" i="0" u="none" strike="noStrike" baseline="0" dirty="0" smtClean="0">
              <a:solidFill>
                <a:srgbClr val="000000"/>
              </a:solidFill>
              <a:latin typeface="MyriadPro-Light"/>
            </a:endParaRPr>
          </a:p>
          <a:p>
            <a:r>
              <a:rPr lang="en-US" sz="1000" b="0" i="0" u="none" strike="noStrike" baseline="0" dirty="0" smtClean="0">
                <a:solidFill>
                  <a:srgbClr val="000000"/>
                </a:solidFill>
                <a:latin typeface="MyriadPro-Light"/>
              </a:rPr>
              <a:t>Beyond print and online coverage, broadcast reach is also impressive. National and international television and radio interviews are secured, which</a:t>
            </a:r>
            <a:r>
              <a:rPr lang="en-US" sz="1000" b="0" i="0" u="none" strike="noStrike" dirty="0" smtClean="0">
                <a:solidFill>
                  <a:srgbClr val="000000"/>
                </a:solidFill>
                <a:latin typeface="MyriadPro-Light"/>
              </a:rPr>
              <a:t> </a:t>
            </a:r>
            <a:r>
              <a:rPr lang="en-US" sz="1000" b="0" i="0" u="none" strike="noStrike" baseline="0" dirty="0" smtClean="0">
                <a:solidFill>
                  <a:srgbClr val="000000"/>
                </a:solidFill>
                <a:latin typeface="MyriadPro-Light"/>
              </a:rPr>
              <a:t>provides coverage that is key to securing the attendance of UHNWI and HNWI visitors</a:t>
            </a:r>
          </a:p>
          <a:p>
            <a:endParaRPr lang="en-US" sz="1000" dirty="0">
              <a:solidFill>
                <a:srgbClr val="000000"/>
              </a:solidFill>
              <a:latin typeface="MyriadPro-Light"/>
            </a:endParaRPr>
          </a:p>
          <a:p>
            <a:r>
              <a:rPr lang="en-US" sz="1000" b="0" i="0" u="none" strike="noStrike" baseline="0" dirty="0" smtClean="0">
                <a:solidFill>
                  <a:srgbClr val="000000"/>
                </a:solidFill>
                <a:latin typeface="MyriadPro-Light"/>
              </a:rPr>
              <a:t>Direct mails, e-newsletters and the promotion of the Show’s</a:t>
            </a:r>
            <a:r>
              <a:rPr lang="en-US" sz="1000" b="0" i="0" u="none" strike="noStrike" dirty="0" smtClean="0">
                <a:solidFill>
                  <a:srgbClr val="000000"/>
                </a:solidFill>
                <a:latin typeface="MyriadPro-Light"/>
              </a:rPr>
              <a:t> </a:t>
            </a:r>
            <a:r>
              <a:rPr lang="en-US" sz="1000" b="0" i="0" u="none" strike="noStrike" baseline="0" dirty="0" smtClean="0">
                <a:solidFill>
                  <a:srgbClr val="000000"/>
                </a:solidFill>
                <a:latin typeface="MyriadPro-Light"/>
              </a:rPr>
              <a:t>news via social media are all used to deliver the event’s message to the target audience</a:t>
            </a:r>
            <a:endParaRPr lang="en-US" sz="1000" dirty="0"/>
          </a:p>
        </p:txBody>
      </p:sp>
      <p:pic>
        <p:nvPicPr>
          <p:cNvPr id="6" name="Picture 5" descr="harbou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115" y="4531073"/>
            <a:ext cx="6601885" cy="1701433"/>
          </a:xfrm>
          <a:prstGeom prst="rect">
            <a:avLst/>
          </a:prstGeom>
        </p:spPr>
      </p:pic>
    </p:spTree>
    <p:extLst>
      <p:ext uri="{BB962C8B-B14F-4D97-AF65-F5344CB8AC3E}">
        <p14:creationId xmlns:p14="http://schemas.microsoft.com/office/powerpoint/2010/main" val="5094739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8648" y="2231965"/>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MARKETING ACTIVITIES</a:t>
            </a:r>
            <a:endParaRPr lang="en-US" sz="2000" dirty="0">
              <a:solidFill>
                <a:srgbClr val="000090"/>
              </a:solidFill>
              <a:latin typeface="Galaxy BT" charset="2"/>
              <a:cs typeface="Galaxy BT" charset="2"/>
            </a:endParaRPr>
          </a:p>
        </p:txBody>
      </p:sp>
      <p:sp>
        <p:nvSpPr>
          <p:cNvPr id="3" name="Rectangle 2"/>
          <p:cNvSpPr/>
          <p:nvPr/>
        </p:nvSpPr>
        <p:spPr>
          <a:xfrm>
            <a:off x="2661713" y="2619378"/>
            <a:ext cx="6482287" cy="3016210"/>
          </a:xfrm>
          <a:prstGeom prst="rect">
            <a:avLst/>
          </a:prstGeom>
        </p:spPr>
        <p:txBody>
          <a:bodyPr wrap="square">
            <a:spAutoFit/>
          </a:bodyPr>
          <a:lstStyle/>
          <a:p>
            <a:pPr lvl="0"/>
            <a:endParaRPr lang="en-US" sz="1000" dirty="0">
              <a:solidFill>
                <a:srgbClr val="000000"/>
              </a:solidFill>
              <a:latin typeface="Myriad Pro"/>
              <a:cs typeface="Myriad Pro"/>
            </a:endParaRPr>
          </a:p>
          <a:p>
            <a:pPr lvl="0"/>
            <a:r>
              <a:rPr lang="en-US" sz="1000" b="1" dirty="0">
                <a:solidFill>
                  <a:srgbClr val="000000"/>
                </a:solidFill>
                <a:latin typeface="Myriad Pro"/>
                <a:cs typeface="Myriad Pro"/>
              </a:rPr>
              <a:t>Major marketing activities for the Thailand Yacht Show 2016 included</a:t>
            </a:r>
            <a:r>
              <a:rPr lang="en-US" sz="1000" b="1" dirty="0" smtClean="0">
                <a:solidFill>
                  <a:srgbClr val="000000"/>
                </a:solidFill>
                <a:latin typeface="Myriad Pro"/>
                <a:cs typeface="Myriad Pro"/>
              </a:rPr>
              <a:t>:</a:t>
            </a:r>
          </a:p>
          <a:p>
            <a:pPr lvl="0"/>
            <a:endParaRPr lang="en-US" sz="1000" b="1" dirty="0" smtClean="0">
              <a:solidFill>
                <a:srgbClr val="000000"/>
              </a:solidFill>
              <a:latin typeface="Myriad Pro"/>
              <a:cs typeface="Myriad Pro"/>
            </a:endParaRPr>
          </a:p>
          <a:p>
            <a:pPr lvl="0"/>
            <a:r>
              <a:rPr lang="en-US" sz="1000" dirty="0" smtClean="0">
                <a:solidFill>
                  <a:srgbClr val="000000"/>
                </a:solidFill>
                <a:latin typeface="Myriad Pro"/>
                <a:cs typeface="Myriad Pro"/>
              </a:rPr>
              <a:t>Signage </a:t>
            </a:r>
            <a:r>
              <a:rPr lang="en-US" sz="1000" dirty="0">
                <a:solidFill>
                  <a:srgbClr val="000000"/>
                </a:solidFill>
                <a:latin typeface="Myriad Pro"/>
                <a:cs typeface="Myriad Pro"/>
              </a:rPr>
              <a:t>in key locations around Phuket</a:t>
            </a:r>
            <a:endParaRPr lang="en-US" sz="1000" dirty="0" smtClean="0">
              <a:solidFill>
                <a:srgbClr val="000000"/>
              </a:solidFill>
              <a:latin typeface="Myriad Pro"/>
              <a:cs typeface="Myriad Pro"/>
            </a:endParaRPr>
          </a:p>
          <a:p>
            <a:pPr lvl="0"/>
            <a:endParaRPr lang="en-US" sz="1000" dirty="0" smtClean="0">
              <a:solidFill>
                <a:srgbClr val="000000"/>
              </a:solidFill>
              <a:latin typeface="Myriad Pro"/>
              <a:cs typeface="Myriad Pro"/>
            </a:endParaRPr>
          </a:p>
          <a:p>
            <a:pPr lvl="0"/>
            <a:r>
              <a:rPr lang="en-US" sz="1000" dirty="0" smtClean="0">
                <a:solidFill>
                  <a:srgbClr val="000000"/>
                </a:solidFill>
                <a:latin typeface="Myriad Pro"/>
                <a:cs typeface="Myriad Pro"/>
              </a:rPr>
              <a:t>Bangkok</a:t>
            </a:r>
            <a:r>
              <a:rPr lang="en-US" sz="1000" dirty="0">
                <a:solidFill>
                  <a:srgbClr val="000000"/>
                </a:solidFill>
                <a:latin typeface="Myriad Pro"/>
                <a:cs typeface="Myriad Pro"/>
              </a:rPr>
              <a:t>-based PR agency focusing on national</a:t>
            </a:r>
            <a:r>
              <a:rPr lang="en-US" sz="1000" dirty="0" smtClean="0">
                <a:solidFill>
                  <a:srgbClr val="000000"/>
                </a:solidFill>
                <a:latin typeface="Myriad Pro"/>
                <a:cs typeface="Myriad Pro"/>
              </a:rPr>
              <a:t>-level campaigns</a:t>
            </a:r>
          </a:p>
          <a:p>
            <a:pPr lvl="0"/>
            <a:endParaRPr lang="en-US" sz="1000" dirty="0" smtClean="0">
              <a:solidFill>
                <a:srgbClr val="000000"/>
              </a:solidFill>
              <a:latin typeface="Myriad Pro"/>
              <a:cs typeface="Myriad Pro"/>
            </a:endParaRPr>
          </a:p>
          <a:p>
            <a:pPr lvl="0"/>
            <a:r>
              <a:rPr lang="en-US" sz="1000" dirty="0" smtClean="0">
                <a:solidFill>
                  <a:srgbClr val="000000"/>
                </a:solidFill>
                <a:latin typeface="Myriad Pro"/>
                <a:cs typeface="Myriad Pro"/>
              </a:rPr>
              <a:t>Core </a:t>
            </a:r>
            <a:r>
              <a:rPr lang="en-US" sz="1000" dirty="0">
                <a:solidFill>
                  <a:srgbClr val="000000"/>
                </a:solidFill>
                <a:latin typeface="Myriad Pro"/>
                <a:cs typeface="Myriad Pro"/>
              </a:rPr>
              <a:t>marketing team working with international</a:t>
            </a:r>
            <a:r>
              <a:rPr lang="en-US" sz="1000" dirty="0" smtClean="0">
                <a:solidFill>
                  <a:srgbClr val="000000"/>
                </a:solidFill>
                <a:latin typeface="Myriad Pro"/>
                <a:cs typeface="Myriad Pro"/>
              </a:rPr>
              <a:t> media </a:t>
            </a:r>
            <a:r>
              <a:rPr lang="en-US" sz="1000" dirty="0">
                <a:solidFill>
                  <a:srgbClr val="000000"/>
                </a:solidFill>
                <a:latin typeface="Myriad Pro"/>
                <a:cs typeface="Myriad Pro"/>
              </a:rPr>
              <a:t>to target the yachting </a:t>
            </a:r>
            <a:r>
              <a:rPr lang="en-US" sz="1000" dirty="0" smtClean="0">
                <a:solidFill>
                  <a:srgbClr val="000000"/>
                </a:solidFill>
                <a:latin typeface="Myriad Pro"/>
                <a:cs typeface="Myriad Pro"/>
              </a:rPr>
              <a:t>industry</a:t>
            </a:r>
            <a:r>
              <a:rPr lang="en-US" sz="1000" dirty="0">
                <a:solidFill>
                  <a:srgbClr val="000000"/>
                </a:solidFill>
                <a:latin typeface="Myriad Pro"/>
                <a:cs typeface="Myriad Pro"/>
              </a:rPr>
              <a:t>, as well as</a:t>
            </a:r>
            <a:r>
              <a:rPr lang="en-US" sz="1000" dirty="0" smtClean="0">
                <a:solidFill>
                  <a:srgbClr val="000000"/>
                </a:solidFill>
                <a:latin typeface="Myriad Pro"/>
                <a:cs typeface="Myriad Pro"/>
              </a:rPr>
              <a:t> wealthy individuals</a:t>
            </a:r>
            <a:r>
              <a:rPr lang="en-US" sz="1000" dirty="0">
                <a:solidFill>
                  <a:srgbClr val="000000"/>
                </a:solidFill>
                <a:latin typeface="Myriad Pro"/>
                <a:cs typeface="Myriad Pro"/>
              </a:rPr>
              <a:t>, boating enthusiasts </a:t>
            </a:r>
            <a:r>
              <a:rPr lang="en-US" sz="1000" dirty="0" smtClean="0">
                <a:solidFill>
                  <a:srgbClr val="000000"/>
                </a:solidFill>
                <a:latin typeface="Myriad Pro"/>
                <a:cs typeface="Myriad Pro"/>
              </a:rPr>
              <a:t>and lifestyle </a:t>
            </a:r>
            <a:r>
              <a:rPr lang="en-US" sz="1000" dirty="0">
                <a:solidFill>
                  <a:srgbClr val="000000"/>
                </a:solidFill>
                <a:latin typeface="Myriad Pro"/>
                <a:cs typeface="Myriad Pro"/>
              </a:rPr>
              <a:t>seekers </a:t>
            </a:r>
            <a:r>
              <a:rPr lang="en-US" sz="1000" dirty="0" smtClean="0">
                <a:solidFill>
                  <a:srgbClr val="000000"/>
                </a:solidFill>
                <a:latin typeface="Myriad Pro"/>
                <a:cs typeface="Myriad Pro"/>
              </a:rPr>
              <a:t>from </a:t>
            </a:r>
            <a:r>
              <a:rPr lang="en-US" sz="1000" dirty="0">
                <a:solidFill>
                  <a:srgbClr val="000000"/>
                </a:solidFill>
                <a:latin typeface="Myriad Pro"/>
                <a:cs typeface="Myriad Pro"/>
              </a:rPr>
              <a:t>across Asia</a:t>
            </a:r>
            <a:endParaRPr lang="en-US" sz="1000" dirty="0" smtClean="0">
              <a:solidFill>
                <a:srgbClr val="000000"/>
              </a:solidFill>
              <a:latin typeface="Myriad Pro"/>
              <a:cs typeface="Myriad Pro"/>
            </a:endParaRPr>
          </a:p>
          <a:p>
            <a:pPr lvl="0"/>
            <a:endParaRPr lang="en-US" sz="1000" dirty="0" smtClean="0">
              <a:solidFill>
                <a:srgbClr val="000000"/>
              </a:solidFill>
              <a:latin typeface="Myriad Pro"/>
              <a:cs typeface="Myriad Pro"/>
            </a:endParaRPr>
          </a:p>
          <a:p>
            <a:pPr lvl="0"/>
            <a:r>
              <a:rPr lang="en-US" sz="1000" dirty="0" smtClean="0">
                <a:solidFill>
                  <a:srgbClr val="000000"/>
                </a:solidFill>
                <a:latin typeface="Myriad Pro"/>
                <a:cs typeface="Myriad Pro"/>
              </a:rPr>
              <a:t>Strategic </a:t>
            </a:r>
            <a:r>
              <a:rPr lang="en-US" sz="1000" dirty="0">
                <a:solidFill>
                  <a:srgbClr val="000000"/>
                </a:solidFill>
                <a:latin typeface="Myriad Pro"/>
                <a:cs typeface="Myriad Pro"/>
              </a:rPr>
              <a:t>print and digital advertising campaigns</a:t>
            </a:r>
            <a:endParaRPr lang="en-US" sz="1000" dirty="0" smtClean="0">
              <a:solidFill>
                <a:srgbClr val="000000"/>
              </a:solidFill>
              <a:latin typeface="Myriad Pro"/>
              <a:cs typeface="Myriad Pro"/>
            </a:endParaRPr>
          </a:p>
          <a:p>
            <a:pPr lvl="0"/>
            <a:endParaRPr lang="en-US" sz="1000" dirty="0" smtClean="0">
              <a:solidFill>
                <a:srgbClr val="000000"/>
              </a:solidFill>
              <a:latin typeface="Myriad Pro"/>
              <a:cs typeface="Myriad Pro"/>
            </a:endParaRPr>
          </a:p>
          <a:p>
            <a:pPr lvl="0"/>
            <a:r>
              <a:rPr lang="en-US" sz="1000" dirty="0" smtClean="0">
                <a:solidFill>
                  <a:srgbClr val="000000"/>
                </a:solidFill>
                <a:latin typeface="Myriad Pro"/>
                <a:cs typeface="Myriad Pro"/>
              </a:rPr>
              <a:t>Cross </a:t>
            </a:r>
            <a:r>
              <a:rPr lang="en-US" sz="1000" dirty="0">
                <a:solidFill>
                  <a:srgbClr val="000000"/>
                </a:solidFill>
                <a:latin typeface="Myriad Pro"/>
                <a:cs typeface="Myriad Pro"/>
              </a:rPr>
              <a:t>promotion with luxury and yachting media</a:t>
            </a:r>
            <a:r>
              <a:rPr lang="en-US" sz="1000" dirty="0" smtClean="0">
                <a:solidFill>
                  <a:srgbClr val="000000"/>
                </a:solidFill>
                <a:latin typeface="Myriad Pro"/>
                <a:cs typeface="Myriad Pro"/>
              </a:rPr>
              <a:t> partners </a:t>
            </a:r>
          </a:p>
          <a:p>
            <a:pPr lvl="0"/>
            <a:endParaRPr lang="en-US" sz="1000" dirty="0" smtClean="0">
              <a:solidFill>
                <a:srgbClr val="000000"/>
              </a:solidFill>
              <a:latin typeface="Myriad Pro"/>
              <a:cs typeface="Myriad Pro"/>
            </a:endParaRPr>
          </a:p>
          <a:p>
            <a:pPr lvl="0"/>
            <a:r>
              <a:rPr lang="en-US" sz="1000" dirty="0" smtClean="0">
                <a:solidFill>
                  <a:srgbClr val="000000"/>
                </a:solidFill>
                <a:latin typeface="Myriad Pro"/>
                <a:cs typeface="Myriad Pro"/>
              </a:rPr>
              <a:t>Combined </a:t>
            </a:r>
            <a:r>
              <a:rPr lang="en-US" sz="1000" dirty="0">
                <a:solidFill>
                  <a:srgbClr val="000000"/>
                </a:solidFill>
                <a:latin typeface="Myriad Pro"/>
                <a:cs typeface="Myriad Pro"/>
              </a:rPr>
              <a:t>marketing </a:t>
            </a:r>
            <a:r>
              <a:rPr lang="en-US" sz="1000" dirty="0" smtClean="0">
                <a:solidFill>
                  <a:srgbClr val="000000"/>
                </a:solidFill>
                <a:latin typeface="Myriad Pro"/>
                <a:cs typeface="Myriad Pro"/>
              </a:rPr>
              <a:t>efforts </a:t>
            </a:r>
            <a:r>
              <a:rPr lang="en-US" sz="1000" dirty="0">
                <a:solidFill>
                  <a:srgbClr val="000000"/>
                </a:solidFill>
                <a:latin typeface="Myriad Pro"/>
                <a:cs typeface="Myriad Pro"/>
              </a:rPr>
              <a:t>through</a:t>
            </a:r>
            <a:r>
              <a:rPr lang="en-US" sz="1000" dirty="0" smtClean="0">
                <a:solidFill>
                  <a:srgbClr val="000000"/>
                </a:solidFill>
                <a:latin typeface="Myriad Pro"/>
                <a:cs typeface="Myriad Pro"/>
              </a:rPr>
              <a:t> partners and </a:t>
            </a:r>
            <a:r>
              <a:rPr lang="en-US" sz="1000" dirty="0">
                <a:solidFill>
                  <a:srgbClr val="000000"/>
                </a:solidFill>
                <a:latin typeface="Myriad Pro"/>
                <a:cs typeface="Myriad Pro"/>
              </a:rPr>
              <a:t>associations</a:t>
            </a:r>
            <a:r>
              <a:rPr lang="en-US" sz="1000" dirty="0" smtClean="0">
                <a:solidFill>
                  <a:srgbClr val="000000"/>
                </a:solidFill>
                <a:latin typeface="Myriad Pro"/>
                <a:cs typeface="Myriad Pro"/>
              </a:rPr>
              <a:t> </a:t>
            </a:r>
          </a:p>
          <a:p>
            <a:pPr lvl="0"/>
            <a:endParaRPr lang="en-US" sz="1000" dirty="0" smtClean="0">
              <a:solidFill>
                <a:srgbClr val="000000"/>
              </a:solidFill>
              <a:latin typeface="Myriad Pro"/>
              <a:cs typeface="Myriad Pro"/>
            </a:endParaRPr>
          </a:p>
          <a:p>
            <a:pPr lvl="0"/>
            <a:r>
              <a:rPr lang="en-US" sz="1000" dirty="0" smtClean="0">
                <a:solidFill>
                  <a:srgbClr val="000000"/>
                </a:solidFill>
                <a:latin typeface="Myriad Pro"/>
                <a:cs typeface="Myriad Pro"/>
              </a:rPr>
              <a:t>Visitor </a:t>
            </a:r>
            <a:r>
              <a:rPr lang="en-US" sz="1000" dirty="0">
                <a:solidFill>
                  <a:srgbClr val="000000"/>
                </a:solidFill>
                <a:latin typeface="Myriad Pro"/>
                <a:cs typeface="Myriad Pro"/>
              </a:rPr>
              <a:t>Invitations</a:t>
            </a:r>
            <a:r>
              <a:rPr lang="en-US" sz="1000" dirty="0" smtClean="0">
                <a:solidFill>
                  <a:srgbClr val="000000"/>
                </a:solidFill>
                <a:latin typeface="Myriad Pro"/>
                <a:cs typeface="Myriad Pro"/>
              </a:rPr>
              <a:t> circulated </a:t>
            </a:r>
            <a:r>
              <a:rPr lang="en-US" sz="1000" dirty="0">
                <a:solidFill>
                  <a:srgbClr val="000000"/>
                </a:solidFill>
                <a:latin typeface="Myriad Pro"/>
                <a:cs typeface="Myriad Pro"/>
              </a:rPr>
              <a:t>to 5-</a:t>
            </a:r>
            <a:r>
              <a:rPr lang="en-US" sz="1000" dirty="0" smtClean="0">
                <a:solidFill>
                  <a:srgbClr val="000000"/>
                </a:solidFill>
                <a:latin typeface="Myriad Pro"/>
                <a:cs typeface="Myriad Pro"/>
              </a:rPr>
              <a:t>star luxury </a:t>
            </a:r>
            <a:r>
              <a:rPr lang="en-US" sz="1000" dirty="0">
                <a:solidFill>
                  <a:srgbClr val="000000"/>
                </a:solidFill>
                <a:latin typeface="Myriad Pro"/>
                <a:cs typeface="Myriad Pro"/>
              </a:rPr>
              <a:t>hotels and inserted in</a:t>
            </a:r>
            <a:r>
              <a:rPr lang="en-US" sz="1000" dirty="0" smtClean="0">
                <a:solidFill>
                  <a:srgbClr val="000000"/>
                </a:solidFill>
                <a:latin typeface="Myriad Pro"/>
                <a:cs typeface="Myriad Pro"/>
              </a:rPr>
              <a:t> media </a:t>
            </a:r>
            <a:r>
              <a:rPr lang="en-US" sz="1000" dirty="0">
                <a:solidFill>
                  <a:srgbClr val="000000"/>
                </a:solidFill>
                <a:latin typeface="Myriad Pro"/>
                <a:cs typeface="Myriad Pro"/>
              </a:rPr>
              <a:t>partner publications</a:t>
            </a:r>
            <a:endParaRPr lang="en-US" sz="1000" dirty="0" smtClean="0">
              <a:solidFill>
                <a:srgbClr val="000000"/>
              </a:solidFill>
              <a:latin typeface="Myriad Pro"/>
              <a:cs typeface="Myriad Pro"/>
            </a:endParaRPr>
          </a:p>
          <a:p>
            <a:pPr lvl="0"/>
            <a:endParaRPr lang="en-US" sz="1000" dirty="0" smtClean="0">
              <a:solidFill>
                <a:srgbClr val="000000"/>
              </a:solidFill>
              <a:latin typeface="Myriad Pro"/>
              <a:cs typeface="Myriad Pro"/>
            </a:endParaRPr>
          </a:p>
          <a:p>
            <a:pPr lvl="0"/>
            <a:r>
              <a:rPr lang="en-US" sz="1000" dirty="0" smtClean="0">
                <a:solidFill>
                  <a:srgbClr val="000000"/>
                </a:solidFill>
                <a:latin typeface="Myriad Pro"/>
                <a:cs typeface="Myriad Pro"/>
              </a:rPr>
              <a:t>Social </a:t>
            </a:r>
            <a:r>
              <a:rPr lang="en-US" sz="1000" dirty="0">
                <a:solidFill>
                  <a:srgbClr val="000000"/>
                </a:solidFill>
                <a:latin typeface="Myriad Pro"/>
                <a:cs typeface="Myriad Pro"/>
              </a:rPr>
              <a:t>media advertising campaign and targeted</a:t>
            </a:r>
            <a:r>
              <a:rPr lang="en-US" sz="1000" dirty="0" smtClean="0">
                <a:solidFill>
                  <a:srgbClr val="000000"/>
                </a:solidFill>
                <a:latin typeface="Myriad Pro"/>
                <a:cs typeface="Myriad Pro"/>
              </a:rPr>
              <a:t> content</a:t>
            </a:r>
            <a:endParaRPr lang="en-US" sz="1000" dirty="0">
              <a:solidFill>
                <a:srgbClr val="000000"/>
              </a:solidFill>
              <a:latin typeface="Myriad Pro"/>
              <a:cs typeface="Myriad Pro"/>
            </a:endParaRPr>
          </a:p>
        </p:txBody>
      </p:sp>
    </p:spTree>
    <p:extLst>
      <p:ext uri="{BB962C8B-B14F-4D97-AF65-F5344CB8AC3E}">
        <p14:creationId xmlns:p14="http://schemas.microsoft.com/office/powerpoint/2010/main" val="34423558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875" y="2219265"/>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INTRODUCING</a:t>
            </a:r>
            <a:endParaRPr lang="en-US" sz="2000" dirty="0">
              <a:solidFill>
                <a:srgbClr val="000090"/>
              </a:solidFill>
              <a:latin typeface="Galaxy BT" charset="2"/>
              <a:cs typeface="Galaxy BT" charset="2"/>
            </a:endParaRPr>
          </a:p>
        </p:txBody>
      </p:sp>
      <p:sp>
        <p:nvSpPr>
          <p:cNvPr id="10" name="Rectangle 9"/>
          <p:cNvSpPr/>
          <p:nvPr/>
        </p:nvSpPr>
        <p:spPr>
          <a:xfrm>
            <a:off x="2670174" y="2814113"/>
            <a:ext cx="5816600" cy="3416319"/>
          </a:xfrm>
          <a:prstGeom prst="rect">
            <a:avLst/>
          </a:prstGeom>
        </p:spPr>
        <p:txBody>
          <a:bodyPr wrap="square">
            <a:spAutoFit/>
          </a:bodyPr>
          <a:lstStyle/>
          <a:p>
            <a:r>
              <a:rPr lang="en-GB" sz="1200" dirty="0" smtClean="0">
                <a:latin typeface="Myriad Pro"/>
                <a:cs typeface="Myriad Pro"/>
              </a:rPr>
              <a:t>The third edition of the Thailand Yacht Show returns to Ao Po Grand Marina, Phuket between 22 - 25 February 2018</a:t>
            </a:r>
          </a:p>
          <a:p>
            <a:endParaRPr lang="en-GB" sz="1200" dirty="0" smtClean="0">
              <a:latin typeface="Myriad Pro"/>
              <a:cs typeface="Myriad Pro"/>
            </a:endParaRPr>
          </a:p>
          <a:p>
            <a:r>
              <a:rPr lang="en-GB" sz="1200" dirty="0" smtClean="0">
                <a:latin typeface="Myriad Pro"/>
                <a:cs typeface="Myriad Pro"/>
              </a:rPr>
              <a:t>Expected to attract some 5,000 visitors and over 100 exhibitors - shining the spotlight on Phuket as one of the Asia’s premier cruising destinations</a:t>
            </a:r>
          </a:p>
          <a:p>
            <a:endParaRPr lang="en-GB" sz="1200" dirty="0" smtClean="0">
              <a:latin typeface="Myriad Pro"/>
              <a:cs typeface="Myriad Pro"/>
            </a:endParaRPr>
          </a:p>
          <a:p>
            <a:r>
              <a:rPr lang="en-GB" sz="1200" dirty="0" smtClean="0">
                <a:latin typeface="Myriad Pro"/>
                <a:cs typeface="Myriad Pro"/>
              </a:rPr>
              <a:t>Bringing together industry and consumers alike in a relaxed environment with a programme packed with seminars, social events, demonstrations, regattas and familiarisation excursions</a:t>
            </a:r>
          </a:p>
          <a:p>
            <a:r>
              <a:rPr lang="en-GB" sz="1200" dirty="0" smtClean="0">
                <a:latin typeface="Myriad Pro"/>
                <a:cs typeface="Myriad Pro"/>
              </a:rPr>
              <a:t> </a:t>
            </a:r>
          </a:p>
          <a:p>
            <a:r>
              <a:rPr lang="en-GB" sz="1200" dirty="0" smtClean="0">
                <a:latin typeface="Myriad Pro"/>
                <a:cs typeface="Myriad Pro"/>
              </a:rPr>
              <a:t>Exhibitors include: the best in yachting and boating; and luxury products and lifestyle brands, including supercars, watches and jewelry as well as luxury waterside properties</a:t>
            </a:r>
          </a:p>
          <a:p>
            <a:endParaRPr lang="en-GB" sz="1200" dirty="0" smtClean="0">
              <a:latin typeface="Myriad Pro"/>
              <a:cs typeface="Myriad Pro"/>
            </a:endParaRPr>
          </a:p>
          <a:p>
            <a:r>
              <a:rPr lang="en-GB" sz="1200" dirty="0" smtClean="0">
                <a:latin typeface="Myriad Pro"/>
                <a:cs typeface="Myriad Pro"/>
              </a:rPr>
              <a:t>2018 will be bigger and better with more sea-trials and equipment demonstrations in the marina, together with various ancillary events running alongside, turning the Show into a major festival of yachting and boating that is not to be missed!</a:t>
            </a:r>
          </a:p>
          <a:p>
            <a:r>
              <a:rPr lang="en-GB" sz="1200" dirty="0" smtClean="0">
                <a:latin typeface="Myriad Pro"/>
                <a:cs typeface="Myriad Pro"/>
              </a:rPr>
              <a:t> </a:t>
            </a:r>
            <a:endParaRPr lang="en-US" sz="1200" b="0" i="0" u="none" strike="noStrike" baseline="0" dirty="0" smtClean="0">
              <a:latin typeface="Myriad Pro"/>
              <a:cs typeface="Myriad Pro"/>
            </a:endParaRPr>
          </a:p>
        </p:txBody>
      </p:sp>
    </p:spTree>
    <p:extLst>
      <p:ext uri="{BB962C8B-B14F-4D97-AF65-F5344CB8AC3E}">
        <p14:creationId xmlns:p14="http://schemas.microsoft.com/office/powerpoint/2010/main" val="39443928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0180" y="2219265"/>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MARKETING ACTIVITIES</a:t>
            </a:r>
            <a:endParaRPr lang="en-US" sz="2000" dirty="0">
              <a:solidFill>
                <a:srgbClr val="000090"/>
              </a:solidFill>
              <a:latin typeface="Galaxy BT" charset="2"/>
              <a:cs typeface="Galaxy BT" charset="2"/>
            </a:endParaRPr>
          </a:p>
        </p:txBody>
      </p:sp>
      <p:sp>
        <p:nvSpPr>
          <p:cNvPr id="6" name="Rectangle 5"/>
          <p:cNvSpPr/>
          <p:nvPr/>
        </p:nvSpPr>
        <p:spPr>
          <a:xfrm>
            <a:off x="2677579" y="2716573"/>
            <a:ext cx="3302752" cy="3000822"/>
          </a:xfrm>
          <a:prstGeom prst="rect">
            <a:avLst/>
          </a:prstGeom>
        </p:spPr>
        <p:txBody>
          <a:bodyPr wrap="square">
            <a:spAutoFit/>
          </a:bodyPr>
          <a:lstStyle/>
          <a:p>
            <a:r>
              <a:rPr lang="en-US" altLang="ja-JP" sz="900" b="1" dirty="0" smtClean="0">
                <a:latin typeface="Myriad Pro"/>
                <a:cs typeface="Myriad Pro"/>
              </a:rPr>
              <a:t>PR</a:t>
            </a:r>
          </a:p>
          <a:p>
            <a:r>
              <a:rPr lang="en-US" altLang="ja-JP" sz="900" dirty="0" smtClean="0">
                <a:latin typeface="Myriad Pro"/>
                <a:cs typeface="Myriad Pro"/>
              </a:rPr>
              <a:t>The PR campaign will feature:</a:t>
            </a:r>
          </a:p>
          <a:p>
            <a:pPr>
              <a:buFont typeface="Arial"/>
              <a:buChar char="•"/>
            </a:pPr>
            <a:endParaRPr lang="en-US" altLang="ja-JP" sz="900" dirty="0" smtClean="0">
              <a:latin typeface="Myriad Pro"/>
              <a:cs typeface="Myriad Pro"/>
            </a:endParaRPr>
          </a:p>
          <a:p>
            <a:r>
              <a:rPr lang="en-US" altLang="ja-JP" sz="900" dirty="0" smtClean="0">
                <a:latin typeface="Myriad Pro"/>
                <a:cs typeface="Myriad Pro"/>
              </a:rPr>
              <a:t>Media engagement and editorial in major daily business publications and monthly luxury magazines</a:t>
            </a:r>
          </a:p>
          <a:p>
            <a:pPr>
              <a:buFont typeface="Arial"/>
              <a:buChar char="•"/>
            </a:pPr>
            <a:endParaRPr lang="en-US" altLang="ja-JP" sz="900" dirty="0" smtClean="0">
              <a:latin typeface="Myriad Pro"/>
              <a:cs typeface="Myriad Pro"/>
            </a:endParaRPr>
          </a:p>
          <a:p>
            <a:r>
              <a:rPr lang="en-US" altLang="ja-JP" sz="900" dirty="0" smtClean="0">
                <a:latin typeface="Myriad Pro"/>
                <a:cs typeface="Myriad Pro"/>
              </a:rPr>
              <a:t>Features on the yachting lifestyle and debuts at the show</a:t>
            </a:r>
          </a:p>
          <a:p>
            <a:endParaRPr lang="en-US" altLang="ja-JP" sz="900" dirty="0" smtClean="0">
              <a:latin typeface="Myriad Pro"/>
              <a:cs typeface="Myriad Pro"/>
            </a:endParaRPr>
          </a:p>
          <a:p>
            <a:r>
              <a:rPr lang="en-US" altLang="ja-JP" sz="900" dirty="0" smtClean="0">
                <a:latin typeface="Myriad Pro"/>
                <a:cs typeface="Myriad Pro"/>
              </a:rPr>
              <a:t>Online </a:t>
            </a:r>
            <a:r>
              <a:rPr lang="en-US" altLang="ja-JP" sz="900" dirty="0">
                <a:latin typeface="Myriad Pro"/>
                <a:cs typeface="Myriad Pro"/>
              </a:rPr>
              <a:t>campaign of advertising, editorial, blogging and social media</a:t>
            </a:r>
          </a:p>
          <a:p>
            <a:pPr>
              <a:buFont typeface="Arial"/>
              <a:buChar char="•"/>
            </a:pPr>
            <a:endParaRPr lang="en-US" altLang="ja-JP" sz="900" dirty="0" smtClean="0">
              <a:latin typeface="Myriad Pro"/>
              <a:cs typeface="Myriad Pro"/>
            </a:endParaRPr>
          </a:p>
          <a:p>
            <a:endParaRPr lang="en-US" altLang="ja-JP" sz="900" dirty="0" smtClean="0">
              <a:latin typeface="Myriad Pro"/>
              <a:cs typeface="Myriad Pro"/>
            </a:endParaRPr>
          </a:p>
          <a:p>
            <a:r>
              <a:rPr lang="en-US" altLang="ja-JP" sz="900" dirty="0" smtClean="0">
                <a:latin typeface="Myriad Pro"/>
                <a:cs typeface="Myriad Pro"/>
              </a:rPr>
              <a:t>Creating partnerships with networks of UHNWIs and HNWIs</a:t>
            </a:r>
          </a:p>
          <a:p>
            <a:pPr>
              <a:buFont typeface="Arial"/>
              <a:buChar char="•"/>
            </a:pPr>
            <a:endParaRPr lang="en-US" altLang="ja-JP" sz="900" dirty="0" smtClean="0">
              <a:latin typeface="Myriad Pro"/>
              <a:cs typeface="Myriad Pro"/>
            </a:endParaRPr>
          </a:p>
          <a:p>
            <a:r>
              <a:rPr lang="en-US" altLang="ja-JP" sz="900" dirty="0" smtClean="0">
                <a:latin typeface="Myriad Pro"/>
                <a:cs typeface="Myriad Pro"/>
              </a:rPr>
              <a:t>The event will be covered by international and local news channels, ensuring wide coverage both during and after the Show</a:t>
            </a:r>
          </a:p>
          <a:p>
            <a:pPr>
              <a:buFont typeface="Arial"/>
              <a:buChar char="•"/>
            </a:pPr>
            <a:endParaRPr lang="en-US" altLang="ja-JP" sz="900" dirty="0" smtClean="0">
              <a:latin typeface="Myriad Pro"/>
              <a:cs typeface="Myriad Pro"/>
            </a:endParaRPr>
          </a:p>
          <a:p>
            <a:r>
              <a:rPr lang="en-US" altLang="ja-JP" sz="900" dirty="0" smtClean="0">
                <a:latin typeface="Myriad Pro"/>
                <a:cs typeface="Myriad Pro"/>
              </a:rPr>
              <a:t>The Thailand Yacht Show 2018 will link with business radio stations in a radio campaign to reach local target audiences</a:t>
            </a:r>
          </a:p>
          <a:p>
            <a:endParaRPr lang="en-US" altLang="ja-JP" sz="900" dirty="0" smtClean="0">
              <a:latin typeface="Myriad Pro"/>
              <a:cs typeface="Myriad Pro"/>
            </a:endParaRPr>
          </a:p>
        </p:txBody>
      </p:sp>
      <p:pic>
        <p:nvPicPr>
          <p:cNvPr id="3" name="Picture 2" descr="graphics4.jpg"/>
          <p:cNvPicPr>
            <a:picLocks noChangeAspect="1"/>
          </p:cNvPicPr>
          <p:nvPr/>
        </p:nvPicPr>
        <p:blipFill rotWithShape="1">
          <a:blip r:embed="rId2">
            <a:extLst>
              <a:ext uri="{28A0092B-C50C-407E-A947-70E740481C1C}">
                <a14:useLocalDpi xmlns:a14="http://schemas.microsoft.com/office/drawing/2010/main" val="0"/>
              </a:ext>
            </a:extLst>
          </a:blip>
          <a:srcRect l="19436" t="10252" r="18380" b="11385"/>
          <a:stretch/>
        </p:blipFill>
        <p:spPr>
          <a:xfrm>
            <a:off x="5862202" y="1997741"/>
            <a:ext cx="3281798" cy="4135624"/>
          </a:xfrm>
          <a:prstGeom prst="rect">
            <a:avLst/>
          </a:prstGeom>
        </p:spPr>
      </p:pic>
    </p:spTree>
    <p:extLst>
      <p:ext uri="{BB962C8B-B14F-4D97-AF65-F5344CB8AC3E}">
        <p14:creationId xmlns:p14="http://schemas.microsoft.com/office/powerpoint/2010/main" val="34423558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0180" y="2219265"/>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MARKETING ACTIVITIES</a:t>
            </a:r>
            <a:endParaRPr lang="en-US" sz="2000" dirty="0">
              <a:solidFill>
                <a:srgbClr val="000090"/>
              </a:solidFill>
              <a:latin typeface="Galaxy BT" charset="2"/>
              <a:cs typeface="Galaxy BT" charset="2"/>
            </a:endParaRPr>
          </a:p>
        </p:txBody>
      </p:sp>
      <p:pic>
        <p:nvPicPr>
          <p:cNvPr id="5" name="Picture 4" descr="graphics5.jpg"/>
          <p:cNvPicPr>
            <a:picLocks noChangeAspect="1"/>
          </p:cNvPicPr>
          <p:nvPr/>
        </p:nvPicPr>
        <p:blipFill rotWithShape="1">
          <a:blip r:embed="rId2">
            <a:extLst>
              <a:ext uri="{28A0092B-C50C-407E-A947-70E740481C1C}">
                <a14:useLocalDpi xmlns:a14="http://schemas.microsoft.com/office/drawing/2010/main" val="0"/>
              </a:ext>
            </a:extLst>
          </a:blip>
          <a:srcRect l="12966" t="23258" r="12751" b="23768"/>
          <a:stretch/>
        </p:blipFill>
        <p:spPr>
          <a:xfrm>
            <a:off x="2699712" y="2619375"/>
            <a:ext cx="4742477" cy="3382047"/>
          </a:xfrm>
          <a:prstGeom prst="rect">
            <a:avLst/>
          </a:prstGeom>
        </p:spPr>
      </p:pic>
    </p:spTree>
    <p:extLst>
      <p:ext uri="{BB962C8B-B14F-4D97-AF65-F5344CB8AC3E}">
        <p14:creationId xmlns:p14="http://schemas.microsoft.com/office/powerpoint/2010/main" val="34423558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5946" y="2223672"/>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MARKETING ACTIVITIES</a:t>
            </a:r>
            <a:endParaRPr lang="en-US" sz="2000" dirty="0">
              <a:solidFill>
                <a:srgbClr val="000090"/>
              </a:solidFill>
              <a:latin typeface="Galaxy BT" charset="2"/>
              <a:cs typeface="Galaxy BT" charset="2"/>
            </a:endParaRPr>
          </a:p>
        </p:txBody>
      </p:sp>
      <p:sp>
        <p:nvSpPr>
          <p:cNvPr id="2" name="Rectangle 1"/>
          <p:cNvSpPr/>
          <p:nvPr/>
        </p:nvSpPr>
        <p:spPr>
          <a:xfrm>
            <a:off x="2674413" y="2531652"/>
            <a:ext cx="3238500" cy="3847207"/>
          </a:xfrm>
          <a:prstGeom prst="rect">
            <a:avLst/>
          </a:prstGeom>
        </p:spPr>
        <p:txBody>
          <a:bodyPr wrap="square">
            <a:spAutoFit/>
          </a:bodyPr>
          <a:lstStyle/>
          <a:p>
            <a:r>
              <a:rPr lang="en-US" sz="1100" b="0" i="0" u="none" strike="noStrike" baseline="0" dirty="0" smtClean="0">
                <a:solidFill>
                  <a:srgbClr val="3E6DB0"/>
                </a:solidFill>
                <a:latin typeface="Myriad Pro"/>
                <a:cs typeface="Myriad Pro"/>
              </a:rPr>
              <a:t>PRINT ADVERTISING</a:t>
            </a:r>
          </a:p>
          <a:p>
            <a:r>
              <a:rPr lang="en-US" sz="900" b="0" i="0" u="none" strike="noStrike" baseline="0" dirty="0" smtClean="0">
                <a:solidFill>
                  <a:srgbClr val="000000"/>
                </a:solidFill>
                <a:latin typeface="Myriad Pro"/>
                <a:cs typeface="Myriad Pro"/>
              </a:rPr>
              <a:t>A media-wide advertising campaign will begin months before the</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show, focusing on key professionals from the industry, news, lifestyle</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and business publications enhanced with editorial content</a:t>
            </a:r>
          </a:p>
          <a:p>
            <a:endParaRPr lang="en-US" sz="900" dirty="0">
              <a:solidFill>
                <a:srgbClr val="000000"/>
              </a:solidFill>
              <a:latin typeface="Myriad Pro"/>
              <a:cs typeface="Myriad Pro"/>
            </a:endParaRPr>
          </a:p>
          <a:p>
            <a:r>
              <a:rPr lang="en-US" sz="1100" b="0" i="0" u="none" strike="noStrike" baseline="0" dirty="0" smtClean="0">
                <a:solidFill>
                  <a:srgbClr val="3E6DB0"/>
                </a:solidFill>
                <a:latin typeface="Myriad Pro"/>
                <a:cs typeface="Myriad Pro"/>
              </a:rPr>
              <a:t>ONLINE ADVERTISING</a:t>
            </a:r>
          </a:p>
          <a:p>
            <a:r>
              <a:rPr lang="en-US" sz="900" b="0" i="0" u="none" strike="noStrike" baseline="0" dirty="0" smtClean="0">
                <a:solidFill>
                  <a:srgbClr val="000000"/>
                </a:solidFill>
                <a:latin typeface="Myriad Pro"/>
                <a:cs typeface="Myriad Pro"/>
              </a:rPr>
              <a:t>The marketing team will work closely with</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leading international industry web portals to reach subscribers and</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visitors through web advertising and targeted email campaigns</a:t>
            </a:r>
          </a:p>
          <a:p>
            <a:endParaRPr lang="en-US" sz="900" b="0" i="0" u="none" strike="noStrike" baseline="0" dirty="0" smtClean="0">
              <a:solidFill>
                <a:srgbClr val="000000"/>
              </a:solidFill>
              <a:latin typeface="Myriad Pro"/>
              <a:cs typeface="Myriad Pro"/>
            </a:endParaRPr>
          </a:p>
          <a:p>
            <a:r>
              <a:rPr lang="en-US" sz="1100" b="0" i="0" u="none" strike="noStrike" baseline="0" dirty="0" smtClean="0">
                <a:solidFill>
                  <a:srgbClr val="3E6DB0"/>
                </a:solidFill>
                <a:latin typeface="Myriad Pro"/>
                <a:cs typeface="Myriad Pro"/>
              </a:rPr>
              <a:t>PREVIEW MAGAZINE</a:t>
            </a:r>
          </a:p>
          <a:p>
            <a:r>
              <a:rPr lang="en-US" sz="900" b="0" i="0" u="none" strike="noStrike" baseline="0" dirty="0" smtClean="0">
                <a:solidFill>
                  <a:srgbClr val="000000"/>
                </a:solidFill>
                <a:latin typeface="Myriad Pro"/>
                <a:cs typeface="Myriad Pro"/>
              </a:rPr>
              <a:t>An exclusive preview magazine</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focuses on the latest exhibitor news, targeted interviews and yachts on</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display at the show. Approximately one month before the Show, the</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magazine is distributed to a major database of UHNWI and HNWI</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readers throughout the Asia Pacific region and mailed to a selected</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group of VIPs</a:t>
            </a:r>
          </a:p>
          <a:p>
            <a:endParaRPr lang="en-US" sz="1100" b="0" i="0" u="none" strike="noStrike" baseline="0" dirty="0" smtClean="0">
              <a:solidFill>
                <a:srgbClr val="01A4B0"/>
              </a:solidFill>
              <a:latin typeface="Myriad Pro"/>
              <a:cs typeface="Myriad Pro"/>
            </a:endParaRPr>
          </a:p>
          <a:p>
            <a:r>
              <a:rPr lang="en-US" sz="1100" b="0" i="0" u="none" strike="noStrike" baseline="0" dirty="0" smtClean="0">
                <a:solidFill>
                  <a:srgbClr val="3E6DB0"/>
                </a:solidFill>
                <a:latin typeface="Myriad Pro"/>
                <a:cs typeface="Myriad Pro"/>
              </a:rPr>
              <a:t>INVITATIONS</a:t>
            </a:r>
          </a:p>
          <a:p>
            <a:r>
              <a:rPr lang="en-US" sz="900" b="0" i="0" u="none" strike="noStrike" baseline="0" dirty="0" smtClean="0">
                <a:solidFill>
                  <a:srgbClr val="000000"/>
                </a:solidFill>
                <a:latin typeface="Myriad Pro"/>
                <a:cs typeface="Myriad Pro"/>
              </a:rPr>
              <a:t>The Thailand Yacht Show 2018 is an exclusive event. Invitations and</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personalised access passes will be mailed to qualified VIP guests</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internationally and regionally, as well as being distributed to Sponsors,</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Exhibitors and Media Partners</a:t>
            </a:r>
          </a:p>
        </p:txBody>
      </p:sp>
      <p:sp>
        <p:nvSpPr>
          <p:cNvPr id="5" name="Rectangle 4"/>
          <p:cNvSpPr/>
          <p:nvPr/>
        </p:nvSpPr>
        <p:spPr>
          <a:xfrm>
            <a:off x="6130785" y="2623782"/>
            <a:ext cx="2843875" cy="2877711"/>
          </a:xfrm>
          <a:prstGeom prst="rect">
            <a:avLst/>
          </a:prstGeom>
        </p:spPr>
        <p:txBody>
          <a:bodyPr wrap="square">
            <a:spAutoFit/>
          </a:bodyPr>
          <a:lstStyle/>
          <a:p>
            <a:r>
              <a:rPr lang="en-US" sz="1100" dirty="0" smtClean="0">
                <a:solidFill>
                  <a:srgbClr val="3E6DB0"/>
                </a:solidFill>
                <a:latin typeface="Myriad Pro"/>
                <a:cs typeface="Myriad Pro"/>
              </a:rPr>
              <a:t>SOCIAL MEDIA</a:t>
            </a:r>
          </a:p>
          <a:p>
            <a:r>
              <a:rPr lang="en-US" sz="900" dirty="0" smtClean="0">
                <a:solidFill>
                  <a:srgbClr val="000000"/>
                </a:solidFill>
                <a:latin typeface="Myriad Pro"/>
                <a:cs typeface="Myriad Pro"/>
              </a:rPr>
              <a:t>Communications activities across multiple social media platforms such as Facebook, Twitter, Linked In and Instagram reinforce the Show and its partners’ exposure</a:t>
            </a:r>
            <a:endParaRPr lang="en-US" sz="900" dirty="0" smtClean="0">
              <a:latin typeface="Myriad Pro"/>
              <a:cs typeface="Myriad Pro"/>
            </a:endParaRPr>
          </a:p>
          <a:p>
            <a:endParaRPr lang="en-US" sz="1100" b="0" i="0" u="none" strike="noStrike" baseline="0" dirty="0" smtClean="0">
              <a:solidFill>
                <a:srgbClr val="01A4B0"/>
              </a:solidFill>
              <a:latin typeface="Myriad Pro"/>
              <a:cs typeface="Myriad Pro"/>
            </a:endParaRPr>
          </a:p>
          <a:p>
            <a:r>
              <a:rPr lang="en-US" sz="1100" b="0" i="0" u="none" strike="noStrike" baseline="0" dirty="0" smtClean="0">
                <a:solidFill>
                  <a:srgbClr val="3E6DB0"/>
                </a:solidFill>
                <a:latin typeface="Myriad Pro"/>
                <a:cs typeface="Myriad Pro"/>
              </a:rPr>
              <a:t>HOSPITALITY</a:t>
            </a:r>
          </a:p>
          <a:p>
            <a:r>
              <a:rPr lang="en-US" sz="900" dirty="0">
                <a:solidFill>
                  <a:srgbClr val="000000"/>
                </a:solidFill>
                <a:latin typeface="Myriad Pro"/>
                <a:cs typeface="Myriad Pro"/>
              </a:rPr>
              <a:t>E</a:t>
            </a:r>
            <a:r>
              <a:rPr lang="en-US" sz="900" b="0" i="0" u="none" strike="noStrike" baseline="0" dirty="0" smtClean="0">
                <a:solidFill>
                  <a:srgbClr val="000000"/>
                </a:solidFill>
                <a:latin typeface="Myriad Pro"/>
                <a:cs typeface="Myriad Pro"/>
              </a:rPr>
              <a:t>ntertain customers, clients and executives at one of the world’s most</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beautiful marinas. The show has a plethora of official parties, as well as</a:t>
            </a:r>
            <a:r>
              <a:rPr lang="en-US" sz="900" b="0" i="0" u="none" strike="noStrike"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opportunities to entertain in the show bars and restaurants. Yachts are</a:t>
            </a:r>
          </a:p>
          <a:p>
            <a:r>
              <a:rPr lang="en-US" sz="900" b="0" i="0" u="none" strike="noStrike" baseline="0" dirty="0" smtClean="0">
                <a:solidFill>
                  <a:srgbClr val="000000"/>
                </a:solidFill>
                <a:latin typeface="Myriad Pro"/>
                <a:cs typeface="Myriad Pro"/>
              </a:rPr>
              <a:t>always available for special exclusive entertainment</a:t>
            </a:r>
          </a:p>
          <a:p>
            <a:endParaRPr lang="en-US" sz="1100" b="0" i="0" u="none" strike="noStrike" baseline="0" dirty="0" smtClean="0">
              <a:solidFill>
                <a:srgbClr val="01A4B0"/>
              </a:solidFill>
              <a:latin typeface="Myriad Pro"/>
              <a:cs typeface="Myriad Pro"/>
            </a:endParaRPr>
          </a:p>
          <a:p>
            <a:r>
              <a:rPr lang="en-US" sz="1100" dirty="0" smtClean="0">
                <a:solidFill>
                  <a:srgbClr val="3E6DB0"/>
                </a:solidFill>
                <a:latin typeface="Myriad Pro"/>
                <a:cs typeface="Myriad Pro"/>
              </a:rPr>
              <a:t>EXPERIIENTIAL MARKETING</a:t>
            </a:r>
            <a:endParaRPr lang="en-US" sz="1100" dirty="0">
              <a:solidFill>
                <a:srgbClr val="3E6DB0"/>
              </a:solidFill>
              <a:latin typeface="Myriad Pro"/>
              <a:cs typeface="Myriad Pro"/>
            </a:endParaRPr>
          </a:p>
          <a:p>
            <a:r>
              <a:rPr lang="en-US" sz="900" dirty="0" smtClean="0"/>
              <a:t>The </a:t>
            </a:r>
            <a:r>
              <a:rPr lang="en-US" sz="900" dirty="0"/>
              <a:t>second edition of the Thailand Yacht Show in December 2016 attracted 4,700 visitors to meet some 75 exhibiting brands and view 55 boats and yachts in the marina</a:t>
            </a:r>
            <a:r>
              <a:rPr lang="en-GB" sz="900" dirty="0"/>
              <a:t> </a:t>
            </a:r>
            <a:endParaRPr lang="en-US" dirty="0">
              <a:solidFill>
                <a:srgbClr val="FF0000"/>
              </a:solidFill>
              <a:latin typeface="Myriad Pro"/>
              <a:cs typeface="Myriad Pro"/>
            </a:endParaRPr>
          </a:p>
        </p:txBody>
      </p:sp>
    </p:spTree>
    <p:extLst>
      <p:ext uri="{BB962C8B-B14F-4D97-AF65-F5344CB8AC3E}">
        <p14:creationId xmlns:p14="http://schemas.microsoft.com/office/powerpoint/2010/main" val="42432816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ailand Yacht Show 2018 v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675476" y="1972721"/>
            <a:ext cx="4965700" cy="707886"/>
          </a:xfrm>
          <a:prstGeom prst="rect">
            <a:avLst/>
          </a:prstGeom>
        </p:spPr>
        <p:txBody>
          <a:bodyPr wrap="square">
            <a:spAutoFit/>
          </a:bodyPr>
          <a:lstStyle/>
          <a:p>
            <a:r>
              <a:rPr lang="en-US" sz="2000" i="0" u="none" strike="noStrike" baseline="0" dirty="0" smtClean="0">
                <a:solidFill>
                  <a:srgbClr val="FF0000"/>
                </a:solidFill>
                <a:latin typeface="Galaxy BT" charset="2"/>
                <a:cs typeface="Galaxy BT" charset="2"/>
              </a:rPr>
              <a:t>SINGAPORE </a:t>
            </a:r>
          </a:p>
          <a:p>
            <a:r>
              <a:rPr lang="en-US" sz="2000" i="0" u="none" strike="noStrike" baseline="0" dirty="0" smtClean="0">
                <a:solidFill>
                  <a:srgbClr val="FF0000"/>
                </a:solidFill>
                <a:latin typeface="Galaxy BT" charset="2"/>
                <a:cs typeface="Galaxy BT" charset="2"/>
              </a:rPr>
              <a:t>YACHT SHOW</a:t>
            </a:r>
            <a:endParaRPr lang="en-US" sz="2000" dirty="0">
              <a:solidFill>
                <a:srgbClr val="FF0000"/>
              </a:solidFill>
              <a:latin typeface="Galaxy BT" charset="2"/>
              <a:cs typeface="Galaxy BT" charset="2"/>
            </a:endParaRPr>
          </a:p>
        </p:txBody>
      </p:sp>
      <p:sp>
        <p:nvSpPr>
          <p:cNvPr id="6" name="Rectangle 5"/>
          <p:cNvSpPr/>
          <p:nvPr/>
        </p:nvSpPr>
        <p:spPr>
          <a:xfrm>
            <a:off x="2675475" y="2689074"/>
            <a:ext cx="3680104" cy="3693319"/>
          </a:xfrm>
          <a:prstGeom prst="rect">
            <a:avLst/>
          </a:prstGeom>
        </p:spPr>
        <p:txBody>
          <a:bodyPr wrap="square">
            <a:spAutoFit/>
          </a:bodyPr>
          <a:lstStyle/>
          <a:p>
            <a:r>
              <a:rPr lang="it-IT" sz="900" b="1" dirty="0" smtClean="0">
                <a:latin typeface="Myriad Pro"/>
                <a:cs typeface="Myriad Pro"/>
              </a:rPr>
              <a:t>12 </a:t>
            </a:r>
            <a:r>
              <a:rPr lang="mr-IN" sz="900" b="1" dirty="0" smtClean="0">
                <a:latin typeface="Myriad Pro"/>
                <a:cs typeface="Myriad Pro"/>
              </a:rPr>
              <a:t>–</a:t>
            </a:r>
            <a:r>
              <a:rPr lang="it-IT" sz="900" b="1" dirty="0" smtClean="0">
                <a:latin typeface="Myriad Pro"/>
                <a:cs typeface="Myriad Pro"/>
              </a:rPr>
              <a:t> 15 </a:t>
            </a:r>
            <a:r>
              <a:rPr lang="it-IT" sz="900" b="1" i="0" u="none" strike="noStrike" baseline="0" dirty="0" smtClean="0">
                <a:latin typeface="Myriad Pro"/>
                <a:cs typeface="Myriad Pro"/>
              </a:rPr>
              <a:t> April 2018</a:t>
            </a:r>
          </a:p>
          <a:p>
            <a:r>
              <a:rPr lang="it-IT" sz="900" b="1" i="0" u="none" strike="noStrike" baseline="0" dirty="0" smtClean="0">
                <a:latin typeface="Myriad Pro"/>
                <a:cs typeface="Myriad Pro"/>
              </a:rPr>
              <a:t>ONE°15 Marina Club, Sentosa Cove, Singapore</a:t>
            </a:r>
          </a:p>
          <a:p>
            <a:endParaRPr lang="it-IT" sz="900" i="0" u="none" strike="noStrike" baseline="0" dirty="0" smtClean="0">
              <a:latin typeface="Myriad Pro"/>
              <a:cs typeface="Myriad Pro"/>
            </a:endParaRPr>
          </a:p>
          <a:p>
            <a:r>
              <a:rPr lang="it-IT" sz="900" i="0" u="none" strike="noStrike" baseline="0" dirty="0" smtClean="0">
                <a:latin typeface="Myriad Pro"/>
                <a:cs typeface="Myriad Pro"/>
              </a:rPr>
              <a:t>The Singapore Yacht Show is organised by Verventia Pte. Ltd. and provides a first-class</a:t>
            </a:r>
            <a:r>
              <a:rPr lang="it-IT" sz="900" i="0" u="none" strike="noStrike" dirty="0" smtClean="0">
                <a:latin typeface="Myriad Pro"/>
                <a:cs typeface="Myriad Pro"/>
              </a:rPr>
              <a:t> </a:t>
            </a:r>
            <a:r>
              <a:rPr lang="it-IT" sz="900" i="0" u="none" strike="noStrike" baseline="0" dirty="0" smtClean="0">
                <a:latin typeface="Myriad Pro"/>
                <a:cs typeface="Myriad Pro"/>
              </a:rPr>
              <a:t>platform in South East Asia’s principal business hub and financial</a:t>
            </a:r>
            <a:r>
              <a:rPr lang="it-IT" sz="900" dirty="0">
                <a:latin typeface="Myriad Pro"/>
                <a:cs typeface="Myriad Pro"/>
              </a:rPr>
              <a:t> </a:t>
            </a:r>
            <a:r>
              <a:rPr lang="it-IT" sz="900" i="0" u="none" strike="noStrike" baseline="0" dirty="0" smtClean="0">
                <a:latin typeface="Myriad Pro"/>
                <a:cs typeface="Myriad Pro"/>
              </a:rPr>
              <a:t>capital for regional guests to meet yachting professionals, boat owners,</a:t>
            </a:r>
            <a:r>
              <a:rPr lang="it-IT" sz="900" i="0" u="none" strike="noStrike" dirty="0" smtClean="0">
                <a:latin typeface="Myriad Pro"/>
                <a:cs typeface="Myriad Pro"/>
              </a:rPr>
              <a:t> </a:t>
            </a:r>
            <a:r>
              <a:rPr lang="it-IT" sz="900" i="0" u="none" strike="noStrike" baseline="0" dirty="0" smtClean="0">
                <a:latin typeface="Myriad Pro"/>
                <a:cs typeface="Myriad Pro"/>
              </a:rPr>
              <a:t>supercar aficionados and a select group of invited participants keen to</a:t>
            </a:r>
            <a:r>
              <a:rPr lang="it-IT" sz="900" i="0" u="none" strike="noStrike" dirty="0" smtClean="0">
                <a:latin typeface="Myriad Pro"/>
                <a:cs typeface="Myriad Pro"/>
              </a:rPr>
              <a:t> </a:t>
            </a:r>
            <a:r>
              <a:rPr lang="it-IT" sz="900" i="0" u="none" strike="noStrike" baseline="0" dirty="0" smtClean="0">
                <a:latin typeface="Myriad Pro"/>
                <a:cs typeface="Myriad Pro"/>
              </a:rPr>
              <a:t>explore the luxury yachting scene</a:t>
            </a:r>
          </a:p>
          <a:p>
            <a:endParaRPr lang="it-IT" sz="900" i="0" u="none" strike="noStrike" baseline="0" dirty="0" smtClean="0">
              <a:latin typeface="Myriad Pro"/>
              <a:cs typeface="Myriad Pro"/>
            </a:endParaRPr>
          </a:p>
          <a:p>
            <a:r>
              <a:rPr lang="it-IT" sz="900" i="0" u="none" strike="noStrike" baseline="0" dirty="0" smtClean="0">
                <a:latin typeface="Myriad Pro"/>
                <a:cs typeface="Myriad Pro"/>
              </a:rPr>
              <a:t>Held at the award-winning ONE°15 Marina Club, the Singapore Yacht</a:t>
            </a:r>
            <a:r>
              <a:rPr lang="it-IT" sz="900" i="0" u="none" strike="noStrike" dirty="0" smtClean="0">
                <a:latin typeface="Myriad Pro"/>
                <a:cs typeface="Myriad Pro"/>
              </a:rPr>
              <a:t>  </a:t>
            </a:r>
            <a:r>
              <a:rPr lang="it-IT" sz="900" i="0" u="none" strike="noStrike" baseline="0" dirty="0" smtClean="0">
                <a:latin typeface="Myriad Pro"/>
                <a:cs typeface="Myriad Pro"/>
              </a:rPr>
              <a:t>Show is an exclusive event epitomising luxury lifestyle</a:t>
            </a:r>
          </a:p>
          <a:p>
            <a:endParaRPr lang="it-IT" sz="900" i="0" u="none" strike="noStrike" baseline="0" dirty="0" smtClean="0">
              <a:latin typeface="Myriad Pro"/>
              <a:cs typeface="Myriad Pro"/>
            </a:endParaRPr>
          </a:p>
          <a:p>
            <a:r>
              <a:rPr lang="it-IT" sz="900" i="0" u="none" strike="noStrike" baseline="0" dirty="0" smtClean="0">
                <a:latin typeface="Myriad Pro"/>
                <a:cs typeface="Myriad Pro"/>
              </a:rPr>
              <a:t>The show brings together world-class yachts, glamorous parties,</a:t>
            </a:r>
            <a:r>
              <a:rPr lang="it-IT" sz="900" i="0" u="none" strike="noStrike" dirty="0" smtClean="0">
                <a:latin typeface="Myriad Pro"/>
                <a:cs typeface="Myriad Pro"/>
              </a:rPr>
              <a:t> </a:t>
            </a:r>
            <a:r>
              <a:rPr lang="it-IT" sz="900" i="0" u="none" strike="noStrike" baseline="0" dirty="0" smtClean="0">
                <a:latin typeface="Myriad Pro"/>
                <a:cs typeface="Myriad Pro"/>
              </a:rPr>
              <a:t>high-end entertaining, and an enviable range of prestige products</a:t>
            </a:r>
            <a:r>
              <a:rPr lang="it-IT" sz="900" dirty="0">
                <a:latin typeface="Myriad Pro"/>
                <a:cs typeface="Myriad Pro"/>
              </a:rPr>
              <a:t> </a:t>
            </a:r>
            <a:r>
              <a:rPr lang="it-IT" sz="900" i="0" u="none" strike="noStrike" baseline="0" dirty="0" smtClean="0">
                <a:latin typeface="Myriad Pro"/>
                <a:cs typeface="Myriad Pro"/>
              </a:rPr>
              <a:t>and brands – supercars, fine dining, beautiful timepieces, hand-crafted</a:t>
            </a:r>
            <a:r>
              <a:rPr lang="it-IT" sz="900" dirty="0">
                <a:latin typeface="Myriad Pro"/>
                <a:cs typeface="Myriad Pro"/>
              </a:rPr>
              <a:t> </a:t>
            </a:r>
            <a:r>
              <a:rPr lang="it-IT" sz="900" i="0" u="none" strike="noStrike" baseline="0" dirty="0" smtClean="0">
                <a:latin typeface="Myriad Pro"/>
                <a:cs typeface="Myriad Pro"/>
              </a:rPr>
              <a:t>jewellery and some of the region’s most luxurious waterside</a:t>
            </a:r>
            <a:r>
              <a:rPr lang="it-IT" sz="900" dirty="0">
                <a:latin typeface="Myriad Pro"/>
                <a:cs typeface="Myriad Pro"/>
              </a:rPr>
              <a:t> </a:t>
            </a:r>
            <a:r>
              <a:rPr lang="it-IT" sz="900" i="0" u="none" strike="noStrike" baseline="0" dirty="0" smtClean="0">
                <a:latin typeface="Myriad Pro"/>
                <a:cs typeface="Myriad Pro"/>
              </a:rPr>
              <a:t>properties, providing the ultimate luxury experience</a:t>
            </a:r>
          </a:p>
          <a:p>
            <a:endParaRPr lang="it-IT" sz="900" i="0" u="none" strike="noStrike" baseline="0" dirty="0" smtClean="0">
              <a:latin typeface="Myriad Pro"/>
              <a:cs typeface="Myriad Pro"/>
            </a:endParaRPr>
          </a:p>
          <a:p>
            <a:r>
              <a:rPr lang="en-US" sz="900" b="1" i="1" dirty="0"/>
              <a:t>The 2017 edition of the Singapore Yacht Show brought together: over 14,000 visitors including 35% c-suite executives and business owners; 94 yachts, boats and watercraft, including 31 yachts over 20 metres on display in 8,400 square metres of on land and on water exhibition space; and more than 150 brands. It has won praise and unequivocal support from regional and international exhibitors for its continually growing </a:t>
            </a:r>
            <a:r>
              <a:rPr lang="en-US" sz="900" b="1" i="1" dirty="0" smtClean="0"/>
              <a:t>success</a:t>
            </a:r>
            <a:endParaRPr lang="en-GB" sz="900" b="1" i="1" dirty="0"/>
          </a:p>
        </p:txBody>
      </p:sp>
      <p:sp>
        <p:nvSpPr>
          <p:cNvPr id="7" name="Rectangle 6"/>
          <p:cNvSpPr/>
          <p:nvPr/>
        </p:nvSpPr>
        <p:spPr>
          <a:xfrm>
            <a:off x="6371741" y="1981188"/>
            <a:ext cx="2971799" cy="707886"/>
          </a:xfrm>
          <a:prstGeom prst="rect">
            <a:avLst/>
          </a:prstGeom>
        </p:spPr>
        <p:txBody>
          <a:bodyPr wrap="square">
            <a:spAutoFit/>
          </a:bodyPr>
          <a:lstStyle/>
          <a:p>
            <a:r>
              <a:rPr lang="en-US" sz="2000" i="0" u="none" strike="noStrike" baseline="0" dirty="0" smtClean="0">
                <a:solidFill>
                  <a:srgbClr val="FF0000"/>
                </a:solidFill>
                <a:latin typeface="Galaxy BT" charset="2"/>
                <a:cs typeface="Galaxy BT" charset="2"/>
              </a:rPr>
              <a:t>SPONSORSHIP PACKAGES</a:t>
            </a:r>
            <a:endParaRPr lang="en-US" sz="2000" dirty="0">
              <a:solidFill>
                <a:srgbClr val="FF0000"/>
              </a:solidFill>
              <a:latin typeface="Galaxy BT" charset="2"/>
              <a:cs typeface="Galaxy BT" charset="2"/>
            </a:endParaRPr>
          </a:p>
        </p:txBody>
      </p:sp>
      <p:sp>
        <p:nvSpPr>
          <p:cNvPr id="8" name="Rectangle 7"/>
          <p:cNvSpPr/>
          <p:nvPr/>
        </p:nvSpPr>
        <p:spPr>
          <a:xfrm>
            <a:off x="6355579" y="2647417"/>
            <a:ext cx="2654313" cy="2169825"/>
          </a:xfrm>
          <a:prstGeom prst="rect">
            <a:avLst/>
          </a:prstGeom>
        </p:spPr>
        <p:txBody>
          <a:bodyPr wrap="square">
            <a:spAutoFit/>
          </a:bodyPr>
          <a:lstStyle/>
          <a:p>
            <a:endParaRPr lang="en-US" sz="900" b="0" i="0" u="none" strike="noStrike" baseline="0" dirty="0" smtClean="0">
              <a:solidFill>
                <a:srgbClr val="01A4B0"/>
              </a:solidFill>
              <a:latin typeface="Myriad Pro"/>
              <a:cs typeface="Myriad Pro"/>
            </a:endParaRPr>
          </a:p>
          <a:p>
            <a:r>
              <a:rPr lang="en-US" sz="900" b="1" i="0" u="none" strike="noStrike" baseline="0" dirty="0" smtClean="0">
                <a:solidFill>
                  <a:srgbClr val="FF0000"/>
                </a:solidFill>
                <a:latin typeface="Myriad Pro"/>
                <a:cs typeface="Myriad Pro"/>
              </a:rPr>
              <a:t>TIER 1: TITLE &amp; PRESENTING SPONSORS</a:t>
            </a:r>
          </a:p>
          <a:p>
            <a:r>
              <a:rPr lang="en-US" sz="900" b="0" i="0" u="none" strike="noStrike" baseline="0" dirty="0" smtClean="0">
                <a:solidFill>
                  <a:srgbClr val="000000"/>
                </a:solidFill>
                <a:latin typeface="Myriad Pro"/>
                <a:cs typeface="Myriad Pro"/>
              </a:rPr>
              <a:t>One title and one presenting sponsor with naming rights to the event</a:t>
            </a:r>
          </a:p>
          <a:p>
            <a:endParaRPr lang="en-US" sz="900" b="0" i="0" u="none" strike="noStrike" baseline="0" dirty="0" smtClean="0">
              <a:solidFill>
                <a:srgbClr val="01A4B0"/>
              </a:solidFill>
              <a:latin typeface="Myriad Pro"/>
              <a:cs typeface="Myriad Pro"/>
            </a:endParaRPr>
          </a:p>
          <a:p>
            <a:r>
              <a:rPr lang="en-US" sz="900" b="1" i="0" u="none" strike="noStrike" baseline="0" dirty="0" smtClean="0">
                <a:solidFill>
                  <a:srgbClr val="FF0000"/>
                </a:solidFill>
                <a:latin typeface="Myriad Pro"/>
                <a:cs typeface="Myriad Pro"/>
              </a:rPr>
              <a:t>TIER 2: CO-SPONSORS</a:t>
            </a:r>
            <a:endParaRPr lang="en-US" sz="900" b="1" dirty="0">
              <a:solidFill>
                <a:srgbClr val="FF0000"/>
              </a:solidFill>
              <a:latin typeface="Myriad Pro"/>
              <a:cs typeface="Myriad Pro"/>
            </a:endParaRPr>
          </a:p>
          <a:p>
            <a:r>
              <a:rPr lang="en-US" sz="900" b="0" i="0" u="none" strike="noStrike" baseline="0" dirty="0" smtClean="0">
                <a:solidFill>
                  <a:srgbClr val="000000"/>
                </a:solidFill>
                <a:latin typeface="Myriad Pro"/>
                <a:cs typeface="Myriad Pro"/>
              </a:rPr>
              <a:t>Up to </a:t>
            </a:r>
            <a:r>
              <a:rPr lang="en-US" sz="900" dirty="0" smtClean="0">
                <a:solidFill>
                  <a:srgbClr val="000000"/>
                </a:solidFill>
                <a:latin typeface="Myriad Pro"/>
                <a:cs typeface="Myriad Pro"/>
              </a:rPr>
              <a:t>six </a:t>
            </a:r>
            <a:r>
              <a:rPr lang="en-US" sz="900" b="0" i="0" u="none" strike="noStrike" baseline="0" dirty="0" smtClean="0">
                <a:solidFill>
                  <a:srgbClr val="000000"/>
                </a:solidFill>
                <a:latin typeface="Myriad Pro"/>
                <a:cs typeface="Myriad Pro"/>
              </a:rPr>
              <a:t>co-sponsors </a:t>
            </a:r>
            <a:r>
              <a:rPr lang="en-US" sz="900" dirty="0" smtClean="0">
                <a:solidFill>
                  <a:srgbClr val="000000"/>
                </a:solidFill>
                <a:latin typeface="Myriad Pro"/>
                <a:cs typeface="Myriad Pro"/>
              </a:rPr>
              <a:t>- </a:t>
            </a:r>
            <a:r>
              <a:rPr lang="en-US" sz="900" b="0" i="0" u="none" strike="noStrike" baseline="0" dirty="0" smtClean="0">
                <a:solidFill>
                  <a:srgbClr val="000000"/>
                </a:solidFill>
                <a:latin typeface="Myriad Pro"/>
                <a:cs typeface="Myriad Pro"/>
              </a:rPr>
              <a:t>non-competing categories</a:t>
            </a:r>
          </a:p>
          <a:p>
            <a:endParaRPr lang="en-US" sz="900" b="0" i="0" u="none" strike="noStrike" baseline="0" dirty="0" smtClean="0">
              <a:solidFill>
                <a:srgbClr val="000000"/>
              </a:solidFill>
              <a:latin typeface="Myriad Pro"/>
              <a:cs typeface="Myriad Pro"/>
            </a:endParaRPr>
          </a:p>
          <a:p>
            <a:r>
              <a:rPr lang="en-US" sz="900" b="1" i="0" u="none" strike="noStrike" baseline="0" dirty="0" smtClean="0">
                <a:solidFill>
                  <a:srgbClr val="FF0000"/>
                </a:solidFill>
                <a:latin typeface="Myriad Pro"/>
                <a:cs typeface="Myriad Pro"/>
              </a:rPr>
              <a:t>TIER 3: LOCAL PARTNERS &amp; MARINE INDUSTRY SUPPORTERS</a:t>
            </a:r>
          </a:p>
          <a:p>
            <a:r>
              <a:rPr lang="en-US" sz="900" dirty="0" smtClean="0"/>
              <a:t>Packages </a:t>
            </a:r>
            <a:r>
              <a:rPr lang="en-US" sz="900" dirty="0"/>
              <a:t>for Singapore &amp;</a:t>
            </a:r>
            <a:r>
              <a:rPr lang="en-US" sz="900" dirty="0" smtClean="0"/>
              <a:t> </a:t>
            </a:r>
            <a:r>
              <a:rPr lang="en-US" sz="900" dirty="0"/>
              <a:t>marine industry businesses</a:t>
            </a:r>
            <a:endParaRPr lang="en-US" sz="900" b="0" i="0" u="none" strike="noStrike" baseline="0" dirty="0" smtClean="0">
              <a:solidFill>
                <a:srgbClr val="000000"/>
              </a:solidFill>
              <a:latin typeface="Myriad Pro"/>
              <a:cs typeface="Myriad Pro"/>
            </a:endParaRPr>
          </a:p>
          <a:p>
            <a:endParaRPr lang="en-US" sz="900" b="0" i="0" u="none" strike="noStrike" baseline="0" dirty="0" smtClean="0">
              <a:solidFill>
                <a:srgbClr val="01A4B0"/>
              </a:solidFill>
              <a:latin typeface="Myriad Pro"/>
              <a:cs typeface="Myriad Pro"/>
            </a:endParaRPr>
          </a:p>
          <a:p>
            <a:r>
              <a:rPr lang="en-US" sz="900" b="1" i="0" u="none" strike="noStrike" baseline="0" dirty="0" smtClean="0">
                <a:solidFill>
                  <a:srgbClr val="FF0000"/>
                </a:solidFill>
                <a:latin typeface="Myriad Pro"/>
                <a:cs typeface="Myriad Pro"/>
              </a:rPr>
              <a:t>EXHIBITION ONLY PACKAGES</a:t>
            </a:r>
          </a:p>
          <a:p>
            <a:r>
              <a:rPr lang="en-US" sz="900" b="0" i="0" u="none" strike="noStrike" baseline="0" dirty="0" smtClean="0">
                <a:solidFill>
                  <a:srgbClr val="000000"/>
                </a:solidFill>
                <a:latin typeface="Myriad Pro"/>
                <a:cs typeface="Myriad Pro"/>
              </a:rPr>
              <a:t>Packages to exhibit at the Singapore Yacht Show 2018</a:t>
            </a:r>
            <a:endParaRPr lang="en-US" sz="900" dirty="0">
              <a:latin typeface="Myriad Pro"/>
              <a:cs typeface="Myriad Pro"/>
            </a:endParaRPr>
          </a:p>
        </p:txBody>
      </p:sp>
    </p:spTree>
    <p:extLst>
      <p:ext uri="{BB962C8B-B14F-4D97-AF65-F5344CB8AC3E}">
        <p14:creationId xmlns:p14="http://schemas.microsoft.com/office/powerpoint/2010/main" val="34423558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ailand Yacht Show 2016_Day 2-971 - MEDIA INTERVIEWS FOLLOWING THE OFFICIAL OPENING CEREMONY.jpg"/>
          <p:cNvPicPr>
            <a:picLocks noChangeAspect="1"/>
          </p:cNvPicPr>
          <p:nvPr/>
        </p:nvPicPr>
        <p:blipFill>
          <a:blip r:embed="rId2"/>
          <a:stretch>
            <a:fillRect/>
          </a:stretch>
        </p:blipFill>
        <p:spPr>
          <a:xfrm>
            <a:off x="4892193" y="4038824"/>
            <a:ext cx="4251806" cy="2839262"/>
          </a:xfrm>
          <a:prstGeom prst="rect">
            <a:avLst/>
          </a:prstGeom>
        </p:spPr>
      </p:pic>
      <p:sp>
        <p:nvSpPr>
          <p:cNvPr id="4" name="Rectangle 3"/>
          <p:cNvSpPr/>
          <p:nvPr/>
        </p:nvSpPr>
        <p:spPr>
          <a:xfrm>
            <a:off x="2678647" y="2244665"/>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CONTACT</a:t>
            </a:r>
            <a:endParaRPr lang="en-US" sz="2000" dirty="0">
              <a:solidFill>
                <a:srgbClr val="000090"/>
              </a:solidFill>
              <a:latin typeface="Galaxy BT" charset="2"/>
              <a:cs typeface="Galaxy BT" charset="2"/>
            </a:endParaRPr>
          </a:p>
        </p:txBody>
      </p:sp>
      <p:sp>
        <p:nvSpPr>
          <p:cNvPr id="2" name="Rectangle 1"/>
          <p:cNvSpPr/>
          <p:nvPr/>
        </p:nvSpPr>
        <p:spPr>
          <a:xfrm>
            <a:off x="2674414" y="2616376"/>
            <a:ext cx="4483100" cy="2877711"/>
          </a:xfrm>
          <a:prstGeom prst="rect">
            <a:avLst/>
          </a:prstGeom>
        </p:spPr>
        <p:txBody>
          <a:bodyPr wrap="square">
            <a:spAutoFit/>
          </a:bodyPr>
          <a:lstStyle/>
          <a:p>
            <a:r>
              <a:rPr lang="en-US" sz="1100" b="0" i="0" u="none" strike="noStrike" baseline="0" dirty="0" smtClean="0">
                <a:solidFill>
                  <a:srgbClr val="3E6DB0"/>
                </a:solidFill>
                <a:latin typeface="MyriadPro-Semibold"/>
              </a:rPr>
              <a:t>PAUL POOLE (SOUTH EAST ASIA) CO., LTD.</a:t>
            </a:r>
          </a:p>
          <a:p>
            <a:r>
              <a:rPr lang="en-US" sz="1000" b="0" i="0" u="none" strike="noStrike" baseline="0" dirty="0" smtClean="0">
                <a:solidFill>
                  <a:srgbClr val="000000"/>
                </a:solidFill>
                <a:latin typeface="Myriad Pro"/>
                <a:cs typeface="Myriad Pro"/>
              </a:rPr>
              <a:t>198 Tanou Road</a:t>
            </a:r>
          </a:p>
          <a:p>
            <a:r>
              <a:rPr lang="en-US" sz="1000" b="0" i="0" u="none" strike="noStrike" baseline="0" dirty="0" smtClean="0">
                <a:solidFill>
                  <a:srgbClr val="000000"/>
                </a:solidFill>
                <a:latin typeface="Myriad Pro"/>
                <a:cs typeface="Myriad Pro"/>
              </a:rPr>
              <a:t>Bovernives</a:t>
            </a:r>
          </a:p>
          <a:p>
            <a:r>
              <a:rPr lang="en-US" sz="1000" b="0" i="0" u="none" strike="noStrike" baseline="0" dirty="0" smtClean="0">
                <a:solidFill>
                  <a:srgbClr val="000000"/>
                </a:solidFill>
                <a:latin typeface="Myriad Pro"/>
                <a:cs typeface="Myriad Pro"/>
              </a:rPr>
              <a:t>Pranakorn</a:t>
            </a:r>
          </a:p>
          <a:p>
            <a:r>
              <a:rPr lang="fi-FI" sz="1000" b="0" i="0" u="none" strike="noStrike" baseline="0" dirty="0" smtClean="0">
                <a:solidFill>
                  <a:srgbClr val="000000"/>
                </a:solidFill>
                <a:latin typeface="Myriad Pro"/>
                <a:cs typeface="Myriad Pro"/>
              </a:rPr>
              <a:t>Bangkok 10200</a:t>
            </a:r>
          </a:p>
          <a:p>
            <a:r>
              <a:rPr lang="fi-FI" sz="1000" b="0" i="0" u="none" strike="noStrike" baseline="0" dirty="0" smtClean="0">
                <a:solidFill>
                  <a:srgbClr val="000000"/>
                </a:solidFill>
                <a:latin typeface="Myriad Pro"/>
                <a:cs typeface="Myriad Pro"/>
              </a:rPr>
              <a:t>Thailand</a:t>
            </a:r>
          </a:p>
          <a:p>
            <a:r>
              <a:rPr lang="is-IS" sz="1000" b="0" i="0" u="none" strike="noStrike" baseline="0" dirty="0" smtClean="0">
                <a:solidFill>
                  <a:srgbClr val="000000"/>
                </a:solidFill>
                <a:latin typeface="Myriad Pro"/>
                <a:cs typeface="Myriad Pro"/>
              </a:rPr>
              <a:t>Tel./Fax: +66 2622 0605 - 7</a:t>
            </a:r>
          </a:p>
          <a:p>
            <a:r>
              <a:rPr lang="en-US" sz="1000" b="0" i="0" u="none" strike="noStrike" baseline="0" dirty="0" smtClean="0">
                <a:solidFill>
                  <a:srgbClr val="000000"/>
                </a:solidFill>
                <a:latin typeface="Myriad Pro"/>
                <a:cs typeface="Myriad Pro"/>
                <a:hlinkClick r:id="rId3"/>
              </a:rPr>
              <a:t>www.paulpoole.co.th/thailandyachtshow</a:t>
            </a:r>
            <a:r>
              <a:rPr lang="en-US" sz="1000" b="0" i="0" u="none" strike="noStrike" baseline="0" dirty="0" smtClean="0">
                <a:solidFill>
                  <a:srgbClr val="000000"/>
                </a:solidFill>
                <a:latin typeface="Myriad Pro"/>
                <a:cs typeface="Myriad Pro"/>
              </a:rPr>
              <a:t> </a:t>
            </a:r>
          </a:p>
          <a:p>
            <a:endParaRPr lang="en-US" sz="1000" b="0" i="0" u="none" strike="noStrike" baseline="0" dirty="0" smtClean="0">
              <a:solidFill>
                <a:srgbClr val="000000"/>
              </a:solidFill>
              <a:latin typeface="Myriad Pro"/>
              <a:cs typeface="Myriad Pro"/>
            </a:endParaRPr>
          </a:p>
          <a:p>
            <a:r>
              <a:rPr lang="en-US" sz="1000" b="1" i="0" u="none" strike="noStrike" baseline="0" dirty="0" smtClean="0">
                <a:solidFill>
                  <a:srgbClr val="000000"/>
                </a:solidFill>
                <a:latin typeface="Myriad Pro"/>
                <a:cs typeface="Myriad Pro"/>
              </a:rPr>
              <a:t>PAUL POOLE - MANAGING DIRECTOR</a:t>
            </a:r>
            <a:r>
              <a:rPr lang="en-US" sz="1000" b="1" i="0" u="none" strike="noStrike" dirty="0" smtClean="0">
                <a:solidFill>
                  <a:srgbClr val="000000"/>
                </a:solidFill>
                <a:latin typeface="Myriad Pro"/>
                <a:cs typeface="Myriad Pro"/>
              </a:rPr>
              <a:t> </a:t>
            </a:r>
          </a:p>
          <a:p>
            <a:r>
              <a:rPr lang="en-US" sz="1000" b="1" i="0" u="none" strike="noStrike" baseline="0" dirty="0" smtClean="0">
                <a:solidFill>
                  <a:srgbClr val="000000"/>
                </a:solidFill>
                <a:latin typeface="Myriad Pro"/>
                <a:cs typeface="Myriad Pro"/>
              </a:rPr>
              <a:t>(ENGLISH SPEAKING)</a:t>
            </a:r>
          </a:p>
          <a:p>
            <a:r>
              <a:rPr lang="en-US" sz="1000" b="0" i="0" u="none" strike="noStrike" baseline="0" dirty="0" smtClean="0">
                <a:solidFill>
                  <a:srgbClr val="000000"/>
                </a:solidFill>
                <a:latin typeface="Myriad Pro"/>
                <a:cs typeface="Myriad Pro"/>
              </a:rPr>
              <a:t>Email: </a:t>
            </a:r>
            <a:r>
              <a:rPr lang="en-US" sz="1000" b="0" i="0" u="none" strike="noStrike" baseline="0" dirty="0" smtClean="0">
                <a:solidFill>
                  <a:srgbClr val="000000"/>
                </a:solidFill>
                <a:latin typeface="Myriad Pro"/>
                <a:cs typeface="Myriad Pro"/>
                <a:hlinkClick r:id="rId4"/>
              </a:rPr>
              <a:t>paul@paulpoole.co.th</a:t>
            </a:r>
            <a:r>
              <a:rPr lang="en-US" sz="1000" b="0" i="0" u="none" strike="noStrike" baseline="0" dirty="0" smtClean="0">
                <a:solidFill>
                  <a:srgbClr val="000000"/>
                </a:solidFill>
                <a:latin typeface="Myriad Pro"/>
                <a:cs typeface="Myriad Pro"/>
              </a:rPr>
              <a:t> </a:t>
            </a:r>
          </a:p>
          <a:p>
            <a:r>
              <a:rPr lang="pt-BR" sz="1000" b="0" i="0" u="none" strike="noStrike" baseline="0" dirty="0" smtClean="0">
                <a:solidFill>
                  <a:srgbClr val="000000"/>
                </a:solidFill>
                <a:latin typeface="Myriad Pro"/>
                <a:cs typeface="Myriad Pro"/>
              </a:rPr>
              <a:t>Tel. +66 8 6563 3196</a:t>
            </a:r>
          </a:p>
          <a:p>
            <a:endParaRPr lang="pt-BR" sz="1000" b="0" i="0" u="none" strike="noStrike" baseline="0" dirty="0" smtClean="0">
              <a:solidFill>
                <a:srgbClr val="000000"/>
              </a:solidFill>
              <a:latin typeface="Myriad Pro"/>
              <a:cs typeface="Myriad Pro"/>
            </a:endParaRPr>
          </a:p>
          <a:p>
            <a:r>
              <a:rPr lang="pt-BR" sz="1000" b="1" i="0" u="none" strike="noStrike" baseline="0" dirty="0" smtClean="0">
                <a:solidFill>
                  <a:srgbClr val="000000"/>
                </a:solidFill>
                <a:latin typeface="Myriad Pro"/>
                <a:cs typeface="Myriad Pro"/>
              </a:rPr>
              <a:t>UDOMPORN PHANJINDAWAN - PERSONAL ASSISTANT</a:t>
            </a:r>
          </a:p>
          <a:p>
            <a:r>
              <a:rPr lang="pt-BR" sz="1000" b="1" i="0" u="none" strike="noStrike" baseline="0" dirty="0" smtClean="0">
                <a:solidFill>
                  <a:srgbClr val="000000"/>
                </a:solidFill>
                <a:latin typeface="Myriad Pro"/>
                <a:cs typeface="Myriad Pro"/>
              </a:rPr>
              <a:t>(THAI/ENGLISH SPEAKING)</a:t>
            </a:r>
          </a:p>
          <a:p>
            <a:r>
              <a:rPr lang="pt-BR" sz="1000" b="0" i="0" u="none" strike="noStrike" baseline="0" dirty="0" smtClean="0">
                <a:solidFill>
                  <a:srgbClr val="000000"/>
                </a:solidFill>
                <a:latin typeface="Myriad Pro"/>
                <a:cs typeface="Myriad Pro"/>
              </a:rPr>
              <a:t>Email: </a:t>
            </a:r>
            <a:r>
              <a:rPr lang="pt-BR" sz="1000" b="0" i="0" u="none" strike="noStrike" baseline="0" dirty="0" smtClean="0">
                <a:solidFill>
                  <a:srgbClr val="000000"/>
                </a:solidFill>
                <a:latin typeface="Myriad Pro"/>
                <a:cs typeface="Myriad Pro"/>
                <a:hlinkClick r:id="rId5"/>
              </a:rPr>
              <a:t>udomporn@paulpoole.co.th</a:t>
            </a:r>
            <a:r>
              <a:rPr lang="pt-BR" sz="1000" b="0" i="0" u="none" strike="noStrike" baseline="0" dirty="0" smtClean="0">
                <a:solidFill>
                  <a:srgbClr val="000000"/>
                </a:solidFill>
                <a:latin typeface="Myriad Pro"/>
                <a:cs typeface="Myriad Pro"/>
              </a:rPr>
              <a:t> </a:t>
            </a:r>
          </a:p>
          <a:p>
            <a:r>
              <a:rPr lang="pt-BR" sz="1000" b="0" i="0" u="none" strike="noStrike" baseline="0" dirty="0" smtClean="0">
                <a:solidFill>
                  <a:srgbClr val="000000"/>
                </a:solidFill>
                <a:latin typeface="Myriad Pro"/>
                <a:cs typeface="Myriad Pro"/>
              </a:rPr>
              <a:t>Tel. +66 8 6382 9949</a:t>
            </a:r>
          </a:p>
        </p:txBody>
      </p:sp>
      <p:sp>
        <p:nvSpPr>
          <p:cNvPr id="6" name="Rectangle 5"/>
          <p:cNvSpPr/>
          <p:nvPr/>
        </p:nvSpPr>
        <p:spPr>
          <a:xfrm>
            <a:off x="6366930" y="2615143"/>
            <a:ext cx="2286000" cy="1031051"/>
          </a:xfrm>
          <a:prstGeom prst="rect">
            <a:avLst/>
          </a:prstGeom>
        </p:spPr>
        <p:txBody>
          <a:bodyPr>
            <a:spAutoFit/>
          </a:bodyPr>
          <a:lstStyle/>
          <a:p>
            <a:pPr lvl="0"/>
            <a:r>
              <a:rPr lang="pt-BR" sz="1100" dirty="0" smtClean="0">
                <a:solidFill>
                  <a:srgbClr val="3E6DB0"/>
                </a:solidFill>
                <a:latin typeface="MyriadPro-Semibold"/>
              </a:rPr>
              <a:t>THAILAND YACHT SHOW</a:t>
            </a:r>
            <a:endParaRPr lang="pt-BR" sz="1000" dirty="0" smtClean="0">
              <a:solidFill>
                <a:srgbClr val="3E6DB0"/>
              </a:solidFill>
              <a:latin typeface="MyriadPro-Semibold"/>
            </a:endParaRPr>
          </a:p>
          <a:p>
            <a:pPr lvl="0"/>
            <a:r>
              <a:rPr lang="pt-BR" sz="1000" dirty="0" smtClean="0">
                <a:solidFill>
                  <a:srgbClr val="000000"/>
                </a:solidFill>
                <a:latin typeface="Myriad Pro"/>
                <a:cs typeface="Myriad Pro"/>
              </a:rPr>
              <a:t>Email: </a:t>
            </a:r>
            <a:r>
              <a:rPr lang="pt-BR" sz="1000" dirty="0" smtClean="0">
                <a:solidFill>
                  <a:srgbClr val="000000"/>
                </a:solidFill>
                <a:latin typeface="Myriad Pro"/>
                <a:cs typeface="Myriad Pro"/>
                <a:hlinkClick r:id="rId6"/>
              </a:rPr>
              <a:t>info@thailandyachtshow.com</a:t>
            </a:r>
            <a:r>
              <a:rPr lang="pt-BR" sz="1000" dirty="0" smtClean="0">
                <a:solidFill>
                  <a:srgbClr val="000000"/>
                </a:solidFill>
                <a:latin typeface="Myriad Pro"/>
                <a:cs typeface="Myriad Pro"/>
              </a:rPr>
              <a:t> </a:t>
            </a:r>
          </a:p>
          <a:p>
            <a:pPr lvl="0"/>
            <a:r>
              <a:rPr lang="pt-BR" sz="1000" dirty="0" smtClean="0">
                <a:solidFill>
                  <a:srgbClr val="000000"/>
                </a:solidFill>
                <a:latin typeface="Myriad Pro"/>
                <a:cs typeface="Myriad Pro"/>
                <a:hlinkClick r:id="rId7"/>
              </a:rPr>
              <a:t>www.thailandyachtshow.com</a:t>
            </a:r>
            <a:endParaRPr lang="pt-BR" sz="1000" dirty="0" smtClean="0">
              <a:solidFill>
                <a:srgbClr val="000000"/>
              </a:solidFill>
              <a:latin typeface="Myriad Pro"/>
              <a:cs typeface="Myriad Pro"/>
            </a:endParaRPr>
          </a:p>
          <a:p>
            <a:pPr lvl="0"/>
            <a:endParaRPr lang="pt-BR" sz="1000" dirty="0" smtClean="0">
              <a:solidFill>
                <a:srgbClr val="000000"/>
              </a:solidFill>
              <a:latin typeface="Myriad Pro"/>
              <a:cs typeface="Myriad Pro"/>
            </a:endParaRPr>
          </a:p>
          <a:p>
            <a:pPr lvl="0"/>
            <a:r>
              <a:rPr lang="pt-BR" sz="1000" b="1" dirty="0" smtClean="0">
                <a:solidFill>
                  <a:srgbClr val="000000"/>
                </a:solidFill>
                <a:latin typeface="Myriad Pro"/>
                <a:cs typeface="Myriad Pro"/>
              </a:rPr>
              <a:t>WADE PEARCE - SHOW DIRECTOR</a:t>
            </a:r>
          </a:p>
          <a:p>
            <a:pPr lvl="0"/>
            <a:r>
              <a:rPr lang="pt-BR" sz="1000" dirty="0" smtClean="0">
                <a:solidFill>
                  <a:srgbClr val="000000"/>
                </a:solidFill>
                <a:latin typeface="Myriad Pro"/>
                <a:cs typeface="Myriad Pro"/>
              </a:rPr>
              <a:t>Email: </a:t>
            </a:r>
            <a:r>
              <a:rPr lang="pt-BR" sz="1000" dirty="0" smtClean="0">
                <a:solidFill>
                  <a:srgbClr val="000000"/>
                </a:solidFill>
                <a:latin typeface="Myriad Pro"/>
                <a:cs typeface="Myriad Pro"/>
                <a:hlinkClick r:id="rId8"/>
              </a:rPr>
              <a:t>wade@thailandyachtshow.com</a:t>
            </a:r>
            <a:r>
              <a:rPr lang="pt-BR" sz="1000" dirty="0" smtClean="0">
                <a:solidFill>
                  <a:srgbClr val="000000"/>
                </a:solidFill>
                <a:latin typeface="Myriad Pro"/>
                <a:cs typeface="Myriad Pro"/>
              </a:rPr>
              <a:t> </a:t>
            </a:r>
            <a:endParaRPr lang="en-US" sz="1000" dirty="0">
              <a:solidFill>
                <a:prstClr val="black"/>
              </a:solidFill>
              <a:latin typeface="Myriad Pro"/>
              <a:cs typeface="Myriad Pro"/>
            </a:endParaRPr>
          </a:p>
        </p:txBody>
      </p:sp>
    </p:spTree>
    <p:extLst>
      <p:ext uri="{BB962C8B-B14F-4D97-AF65-F5344CB8AC3E}">
        <p14:creationId xmlns:p14="http://schemas.microsoft.com/office/powerpoint/2010/main" val="34423558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0175" y="2247780"/>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INTRODUCING</a:t>
            </a:r>
            <a:endParaRPr lang="en-US" sz="2000" dirty="0">
              <a:solidFill>
                <a:srgbClr val="000090"/>
              </a:solidFill>
              <a:latin typeface="Galaxy BT" charset="2"/>
              <a:cs typeface="Galaxy BT" charset="2"/>
            </a:endParaRPr>
          </a:p>
        </p:txBody>
      </p:sp>
      <p:sp>
        <p:nvSpPr>
          <p:cNvPr id="10" name="Rectangle 9"/>
          <p:cNvSpPr/>
          <p:nvPr/>
        </p:nvSpPr>
        <p:spPr>
          <a:xfrm>
            <a:off x="2670175" y="2815159"/>
            <a:ext cx="5816600" cy="2123658"/>
          </a:xfrm>
          <a:prstGeom prst="rect">
            <a:avLst/>
          </a:prstGeom>
        </p:spPr>
        <p:txBody>
          <a:bodyPr wrap="square">
            <a:spAutoFit/>
          </a:bodyPr>
          <a:lstStyle/>
          <a:p>
            <a:r>
              <a:rPr lang="en-GB" sz="1200" dirty="0" smtClean="0">
                <a:latin typeface="Myriad Pro"/>
                <a:cs typeface="Myriad Pro"/>
              </a:rPr>
              <a:t>The Show is at the beginning of the international winter charter season and attracts the Mediterranean based charter yachts considering a visit to Asia, as well as the all important Ultra High Net Worth Individuals (UHNWIs) and High Net Worth Individuals (HNWIs) visitors from around the region who want to come and try out the lifestyle</a:t>
            </a:r>
          </a:p>
          <a:p>
            <a:endParaRPr lang="en-GB" sz="1200" dirty="0" smtClean="0">
              <a:latin typeface="Myriad Pro"/>
              <a:cs typeface="Myriad Pro"/>
            </a:endParaRPr>
          </a:p>
          <a:p>
            <a:r>
              <a:rPr lang="en-GB" sz="1200" dirty="0" smtClean="0">
                <a:latin typeface="Myriad Pro"/>
                <a:cs typeface="Myriad Pro"/>
              </a:rPr>
              <a:t>The event is supported by the Thai government and is a partnership with the Ministry of Tourism, the Tourism Authority of Thailand, and the Marine Department of the Ministry of Transport</a:t>
            </a:r>
          </a:p>
          <a:p>
            <a:endParaRPr lang="en-GB" sz="1200" dirty="0" smtClean="0">
              <a:latin typeface="Myriad Pro"/>
              <a:cs typeface="Myriad Pro"/>
            </a:endParaRPr>
          </a:p>
          <a:p>
            <a:r>
              <a:rPr lang="en-GB" sz="1200" dirty="0" smtClean="0">
                <a:latin typeface="Myriad Pro"/>
                <a:cs typeface="Myriad Pro"/>
              </a:rPr>
              <a:t>Organised </a:t>
            </a:r>
            <a:r>
              <a:rPr lang="en-GB" sz="1200" dirty="0">
                <a:latin typeface="Myriad Pro"/>
                <a:cs typeface="Myriad Pro"/>
              </a:rPr>
              <a:t>by Verventia Pte. Ltd.</a:t>
            </a:r>
          </a:p>
          <a:p>
            <a:endParaRPr lang="en-US" sz="1200" b="0" i="0" u="none" strike="noStrike" baseline="0" dirty="0" smtClean="0">
              <a:latin typeface="Myriad Pro"/>
              <a:cs typeface="Myriad Pro"/>
            </a:endParaRPr>
          </a:p>
        </p:txBody>
      </p:sp>
    </p:spTree>
    <p:extLst>
      <p:ext uri="{BB962C8B-B14F-4D97-AF65-F5344CB8AC3E}">
        <p14:creationId xmlns:p14="http://schemas.microsoft.com/office/powerpoint/2010/main" val="39443928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9700" y="2209710"/>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2016 SHOW FACTS &amp; FIGURES</a:t>
            </a:r>
            <a:endParaRPr lang="en-US" sz="2000" dirty="0">
              <a:solidFill>
                <a:srgbClr val="000090"/>
              </a:solidFill>
              <a:latin typeface="Galaxy BT" charset="2"/>
              <a:cs typeface="Galaxy BT" charset="2"/>
            </a:endParaRPr>
          </a:p>
        </p:txBody>
      </p:sp>
      <p:pic>
        <p:nvPicPr>
          <p:cNvPr id="3" name="Picture 2" descr="graphics.jpg"/>
          <p:cNvPicPr>
            <a:picLocks noChangeAspect="1"/>
          </p:cNvPicPr>
          <p:nvPr/>
        </p:nvPicPr>
        <p:blipFill rotWithShape="1">
          <a:blip r:embed="rId2">
            <a:extLst>
              <a:ext uri="{28A0092B-C50C-407E-A947-70E740481C1C}">
                <a14:useLocalDpi xmlns:a14="http://schemas.microsoft.com/office/drawing/2010/main" val="0"/>
              </a:ext>
            </a:extLst>
          </a:blip>
          <a:srcRect l="8066" t="23778" r="280" b="26568"/>
          <a:stretch/>
        </p:blipFill>
        <p:spPr>
          <a:xfrm>
            <a:off x="2700920" y="2685017"/>
            <a:ext cx="6040697" cy="3272565"/>
          </a:xfrm>
          <a:prstGeom prst="rect">
            <a:avLst/>
          </a:prstGeom>
        </p:spPr>
      </p:pic>
    </p:spTree>
    <p:extLst>
      <p:ext uri="{BB962C8B-B14F-4D97-AF65-F5344CB8AC3E}">
        <p14:creationId xmlns:p14="http://schemas.microsoft.com/office/powerpoint/2010/main" val="29636692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575" y="2218626"/>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SPONSORSHIP PACKAGES</a:t>
            </a:r>
            <a:endParaRPr lang="en-US" sz="2000" dirty="0">
              <a:solidFill>
                <a:srgbClr val="000090"/>
              </a:solidFill>
              <a:latin typeface="Galaxy BT" charset="2"/>
              <a:cs typeface="Galaxy BT" charset="2"/>
            </a:endParaRPr>
          </a:p>
        </p:txBody>
      </p:sp>
      <p:sp>
        <p:nvSpPr>
          <p:cNvPr id="2" name="Rectangle 1"/>
          <p:cNvSpPr/>
          <p:nvPr/>
        </p:nvSpPr>
        <p:spPr>
          <a:xfrm>
            <a:off x="2670175" y="2641352"/>
            <a:ext cx="5981700" cy="2385268"/>
          </a:xfrm>
          <a:prstGeom prst="rect">
            <a:avLst/>
          </a:prstGeom>
        </p:spPr>
        <p:txBody>
          <a:bodyPr wrap="square">
            <a:spAutoFit/>
          </a:bodyPr>
          <a:lstStyle/>
          <a:p>
            <a:endParaRPr lang="en-US" sz="1100" b="0" i="0" u="none" strike="noStrike" baseline="0" dirty="0" smtClean="0">
              <a:solidFill>
                <a:srgbClr val="01A4B0"/>
              </a:solidFill>
              <a:latin typeface="MyriadPro-Light"/>
            </a:endParaRPr>
          </a:p>
          <a:p>
            <a:r>
              <a:rPr lang="en-US" sz="1400" b="0" i="0" u="none" strike="noStrike" baseline="0" dirty="0" smtClean="0">
                <a:solidFill>
                  <a:srgbClr val="3E6DB0"/>
                </a:solidFill>
                <a:latin typeface="MyriadPro-Light"/>
              </a:rPr>
              <a:t>TIER 1: TITLE &amp; PRESENTING SPONSORS</a:t>
            </a:r>
          </a:p>
          <a:p>
            <a:r>
              <a:rPr lang="en-US" sz="1200" b="0" i="0" u="none" strike="noStrike" baseline="0" dirty="0" smtClean="0">
                <a:solidFill>
                  <a:srgbClr val="000000"/>
                </a:solidFill>
                <a:latin typeface="MyriadPro-Light"/>
              </a:rPr>
              <a:t>One title and one presenting sponsor with naming rights to the event</a:t>
            </a:r>
          </a:p>
          <a:p>
            <a:endParaRPr lang="en-US" sz="1100" b="0" i="0" u="none" strike="noStrike" baseline="0" dirty="0" smtClean="0">
              <a:solidFill>
                <a:srgbClr val="01A4B0"/>
              </a:solidFill>
              <a:latin typeface="MyriadPro-Light"/>
            </a:endParaRPr>
          </a:p>
          <a:p>
            <a:r>
              <a:rPr lang="en-US" sz="1400" b="0" i="0" u="none" strike="noStrike" baseline="0" dirty="0" smtClean="0">
                <a:solidFill>
                  <a:srgbClr val="3E6DB0"/>
                </a:solidFill>
                <a:latin typeface="MyriadPro-Light"/>
              </a:rPr>
              <a:t>TIER 2: CO-SPONSORS</a:t>
            </a:r>
          </a:p>
          <a:p>
            <a:r>
              <a:rPr lang="en-US" sz="1200" b="0" i="0" u="none" strike="noStrike" baseline="0" dirty="0" smtClean="0">
                <a:solidFill>
                  <a:srgbClr val="000000"/>
                </a:solidFill>
                <a:latin typeface="MyriadPro-Light"/>
              </a:rPr>
              <a:t>Up to six co-sponsors from non-competing categories</a:t>
            </a:r>
          </a:p>
          <a:p>
            <a:endParaRPr lang="en-US" sz="1200" dirty="0" smtClean="0">
              <a:solidFill>
                <a:srgbClr val="000000"/>
              </a:solidFill>
              <a:latin typeface="MyriadPro-Light"/>
            </a:endParaRPr>
          </a:p>
          <a:p>
            <a:r>
              <a:rPr lang="en-US" sz="1400" b="0" i="0" u="none" strike="noStrike" baseline="0" dirty="0" smtClean="0">
                <a:solidFill>
                  <a:srgbClr val="3E6DB0"/>
                </a:solidFill>
                <a:latin typeface="MyriadPro-Light"/>
              </a:rPr>
              <a:t>TIER 3: LOCAL PARTNERS &amp; MARINE INDUSTRY SUPPORTERS</a:t>
            </a:r>
          </a:p>
          <a:p>
            <a:r>
              <a:rPr lang="en-US" sz="1200" b="0" i="0" u="none" strike="noStrike" baseline="0" dirty="0" smtClean="0">
                <a:solidFill>
                  <a:srgbClr val="000000"/>
                </a:solidFill>
                <a:latin typeface="MyriadPro-Light"/>
              </a:rPr>
              <a:t>Packages for Phuket &amp; marine industry businesses</a:t>
            </a:r>
          </a:p>
          <a:p>
            <a:endParaRPr lang="en-US" sz="1100" b="0" i="0" u="none" strike="noStrike" baseline="0" dirty="0" smtClean="0">
              <a:solidFill>
                <a:srgbClr val="01A4B0"/>
              </a:solidFill>
              <a:latin typeface="MyriadPro-Light"/>
            </a:endParaRPr>
          </a:p>
          <a:p>
            <a:r>
              <a:rPr lang="en-US" sz="1400" b="0" i="0" u="none" strike="noStrike" baseline="0" dirty="0" smtClean="0">
                <a:solidFill>
                  <a:srgbClr val="3E6DB0"/>
                </a:solidFill>
                <a:latin typeface="MyriadPro-Light"/>
              </a:rPr>
              <a:t>EXHIBITION ONLY PACKAGES</a:t>
            </a:r>
          </a:p>
          <a:p>
            <a:r>
              <a:rPr lang="en-US" sz="1200" b="0" i="0" u="none" strike="noStrike" baseline="0" dirty="0" smtClean="0">
                <a:solidFill>
                  <a:srgbClr val="000000"/>
                </a:solidFill>
                <a:latin typeface="MyriadPro-Light"/>
              </a:rPr>
              <a:t>Packages to exhibit at the Thailand Yacht Show 2018</a:t>
            </a:r>
            <a:endParaRPr lang="en-US" sz="1200" dirty="0"/>
          </a:p>
        </p:txBody>
      </p:sp>
    </p:spTree>
    <p:extLst>
      <p:ext uri="{BB962C8B-B14F-4D97-AF65-F5344CB8AC3E}">
        <p14:creationId xmlns:p14="http://schemas.microsoft.com/office/powerpoint/2010/main" val="38615932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875" y="2239430"/>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WHO SHOULD SPONSOR?</a:t>
            </a:r>
            <a:endParaRPr lang="en-US" sz="2000" dirty="0">
              <a:solidFill>
                <a:srgbClr val="000090"/>
              </a:solidFill>
              <a:latin typeface="Galaxy BT" charset="2"/>
              <a:cs typeface="Galaxy BT" charset="2"/>
            </a:endParaRPr>
          </a:p>
        </p:txBody>
      </p:sp>
      <p:sp>
        <p:nvSpPr>
          <p:cNvPr id="3" name="Rectangle 2"/>
          <p:cNvSpPr/>
          <p:nvPr/>
        </p:nvSpPr>
        <p:spPr>
          <a:xfrm>
            <a:off x="2682875" y="2660381"/>
            <a:ext cx="5994400" cy="2246769"/>
          </a:xfrm>
          <a:prstGeom prst="rect">
            <a:avLst/>
          </a:prstGeom>
        </p:spPr>
        <p:txBody>
          <a:bodyPr wrap="square">
            <a:spAutoFit/>
          </a:bodyPr>
          <a:lstStyle/>
          <a:p>
            <a:r>
              <a:rPr lang="en-US" sz="1000" b="0" i="0" u="none" strike="noStrike" baseline="0" dirty="0" smtClean="0">
                <a:solidFill>
                  <a:srgbClr val="000000"/>
                </a:solidFill>
                <a:latin typeface="Myriad Pro"/>
                <a:cs typeface="Myriad Pro"/>
              </a:rPr>
              <a:t>The Thailand Yacht Show 2018 is a great opportunity for brands in the</a:t>
            </a:r>
            <a:r>
              <a:rPr lang="en-US" sz="1000" b="0" i="0" u="none" strike="noStrike" dirty="0" smtClean="0">
                <a:solidFill>
                  <a:srgbClr val="000000"/>
                </a:solidFill>
                <a:latin typeface="Myriad Pro"/>
                <a:cs typeface="Myriad Pro"/>
              </a:rPr>
              <a:t> </a:t>
            </a:r>
            <a:r>
              <a:rPr lang="en-US" sz="1000" b="0" i="0" u="none" strike="noStrike" baseline="0" dirty="0" smtClean="0">
                <a:solidFill>
                  <a:srgbClr val="000000"/>
                </a:solidFill>
                <a:latin typeface="Myriad Pro"/>
                <a:cs typeface="Myriad Pro"/>
              </a:rPr>
              <a:t>following sectors:</a:t>
            </a:r>
          </a:p>
          <a:p>
            <a:endParaRPr lang="en-US" sz="1000" dirty="0" smtClean="0">
              <a:solidFill>
                <a:srgbClr val="000000"/>
              </a:solidFill>
              <a:latin typeface="Myriad Pro"/>
              <a:cs typeface="Myriad Pro"/>
            </a:endParaRPr>
          </a:p>
          <a:p>
            <a:r>
              <a:rPr lang="en-US" sz="1000" dirty="0" smtClean="0">
                <a:latin typeface="Myriad Pro"/>
                <a:cs typeface="Myriad Pro"/>
              </a:rPr>
              <a:t>Airlines, luxury travel, hotels, golf</a:t>
            </a:r>
            <a:endParaRPr lang="en-GB" sz="1000" dirty="0" smtClean="0">
              <a:latin typeface="Myriad Pro"/>
              <a:cs typeface="Myriad Pro"/>
            </a:endParaRPr>
          </a:p>
          <a:p>
            <a:r>
              <a:rPr lang="en-US" sz="1000" dirty="0" smtClean="0">
                <a:latin typeface="Myriad Pro"/>
                <a:cs typeface="Myriad Pro"/>
              </a:rPr>
              <a:t>Exotic cars, motorbikes</a:t>
            </a:r>
            <a:endParaRPr lang="en-GB" sz="1000" dirty="0" smtClean="0">
              <a:latin typeface="Myriad Pro"/>
              <a:cs typeface="Myriad Pro"/>
            </a:endParaRPr>
          </a:p>
          <a:p>
            <a:r>
              <a:rPr lang="en-US" sz="1000" dirty="0" smtClean="0">
                <a:latin typeface="Myriad Pro"/>
                <a:cs typeface="Myriad Pro"/>
              </a:rPr>
              <a:t>Fashion and cosmetics</a:t>
            </a:r>
            <a:endParaRPr lang="en-GB" sz="1000" dirty="0" smtClean="0">
              <a:latin typeface="Myriad Pro"/>
              <a:cs typeface="Myriad Pro"/>
            </a:endParaRPr>
          </a:p>
          <a:p>
            <a:r>
              <a:rPr lang="en-US" sz="1000" dirty="0" smtClean="0">
                <a:latin typeface="Myriad Pro"/>
                <a:cs typeface="Myriad Pro"/>
              </a:rPr>
              <a:t>Fine wine, whisky and other spirits, cigars</a:t>
            </a:r>
            <a:endParaRPr lang="en-GB" sz="1000" dirty="0" smtClean="0">
              <a:latin typeface="Myriad Pro"/>
              <a:cs typeface="Myriad Pro"/>
            </a:endParaRPr>
          </a:p>
          <a:p>
            <a:r>
              <a:rPr lang="en-US" sz="1000" dirty="0" smtClean="0">
                <a:latin typeface="Myriad Pro"/>
                <a:cs typeface="Myriad Pro"/>
              </a:rPr>
              <a:t>Luxury property and resorts</a:t>
            </a:r>
            <a:endParaRPr lang="en-GB" sz="1000" dirty="0" smtClean="0">
              <a:latin typeface="Myriad Pro"/>
              <a:cs typeface="Myriad Pro"/>
            </a:endParaRPr>
          </a:p>
          <a:p>
            <a:r>
              <a:rPr lang="en-US" sz="1000" dirty="0" smtClean="0">
                <a:latin typeface="Myriad Pro"/>
                <a:cs typeface="Myriad Pro"/>
              </a:rPr>
              <a:t>Luxury watches and jewelry</a:t>
            </a:r>
            <a:endParaRPr lang="en-GB" sz="1000" dirty="0" smtClean="0">
              <a:latin typeface="Myriad Pro"/>
              <a:cs typeface="Myriad Pro"/>
            </a:endParaRPr>
          </a:p>
          <a:p>
            <a:r>
              <a:rPr lang="en-US" sz="1000" dirty="0" smtClean="0">
                <a:latin typeface="Myriad Pro"/>
                <a:cs typeface="Myriad Pro"/>
              </a:rPr>
              <a:t>Private banks and financial services</a:t>
            </a:r>
            <a:endParaRPr lang="en-GB" sz="1000" dirty="0" smtClean="0">
              <a:latin typeface="Myriad Pro"/>
              <a:cs typeface="Myriad Pro"/>
            </a:endParaRPr>
          </a:p>
          <a:p>
            <a:r>
              <a:rPr lang="en-US" sz="1000" dirty="0" smtClean="0">
                <a:latin typeface="Myriad Pro"/>
                <a:cs typeface="Myriad Pro"/>
              </a:rPr>
              <a:t>Up-market collectables</a:t>
            </a:r>
            <a:endParaRPr lang="en-GB" sz="1000" dirty="0" smtClean="0">
              <a:latin typeface="Myriad Pro"/>
              <a:cs typeface="Myriad Pro"/>
            </a:endParaRPr>
          </a:p>
          <a:p>
            <a:r>
              <a:rPr lang="en-US" sz="1000" dirty="0" smtClean="0">
                <a:latin typeface="Myriad Pro"/>
                <a:cs typeface="Myriad Pro"/>
              </a:rPr>
              <a:t>Yachts and boats, private aviation</a:t>
            </a:r>
            <a:endParaRPr lang="en-GB" sz="1000" dirty="0" smtClean="0">
              <a:latin typeface="Myriad Pro"/>
              <a:cs typeface="Myriad Pro"/>
            </a:endParaRPr>
          </a:p>
          <a:p>
            <a:endParaRPr lang="en-US" sz="1000" b="0" i="0" u="none" strike="noStrike" baseline="0" dirty="0" smtClean="0">
              <a:solidFill>
                <a:srgbClr val="000000"/>
              </a:solidFill>
              <a:latin typeface="Myriad Pro"/>
              <a:cs typeface="Myriad Pro"/>
            </a:endParaRPr>
          </a:p>
          <a:p>
            <a:endParaRPr lang="en-US" sz="1000" b="0" i="0" u="none" strike="noStrike" baseline="0" dirty="0" smtClean="0">
              <a:solidFill>
                <a:srgbClr val="000000"/>
              </a:solidFill>
              <a:latin typeface="Myriad Pro"/>
              <a:cs typeface="Myriad Pro"/>
            </a:endParaRPr>
          </a:p>
          <a:p>
            <a:endParaRPr lang="en-US" sz="1000" dirty="0">
              <a:solidFill>
                <a:srgbClr val="000000"/>
              </a:solidFill>
              <a:latin typeface="Myriad Pro"/>
              <a:cs typeface="Myriad Pro"/>
            </a:endParaRPr>
          </a:p>
        </p:txBody>
      </p:sp>
      <p:pic>
        <p:nvPicPr>
          <p:cNvPr id="5" name="Picture 4" descr="page41.jpg"/>
          <p:cNvPicPr>
            <a:picLocks noChangeAspect="1"/>
          </p:cNvPicPr>
          <p:nvPr/>
        </p:nvPicPr>
        <p:blipFill>
          <a:blip r:embed="rId2"/>
          <a:stretch>
            <a:fillRect/>
          </a:stretch>
        </p:blipFill>
        <p:spPr>
          <a:xfrm>
            <a:off x="2761290" y="4491527"/>
            <a:ext cx="6382710" cy="1681249"/>
          </a:xfrm>
          <a:prstGeom prst="rect">
            <a:avLst/>
          </a:prstGeom>
        </p:spPr>
      </p:pic>
    </p:spTree>
    <p:extLst>
      <p:ext uri="{BB962C8B-B14F-4D97-AF65-F5344CB8AC3E}">
        <p14:creationId xmlns:p14="http://schemas.microsoft.com/office/powerpoint/2010/main" val="1957337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9700" y="2233020"/>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WHY GET INVOLVED?</a:t>
            </a:r>
            <a:endParaRPr lang="en-US" sz="2000" dirty="0">
              <a:solidFill>
                <a:srgbClr val="000090"/>
              </a:solidFill>
              <a:latin typeface="Galaxy BT" charset="2"/>
              <a:cs typeface="Galaxy BT" charset="2"/>
            </a:endParaRPr>
          </a:p>
        </p:txBody>
      </p:sp>
      <p:sp>
        <p:nvSpPr>
          <p:cNvPr id="3" name="Rectangle 2"/>
          <p:cNvSpPr/>
          <p:nvPr/>
        </p:nvSpPr>
        <p:spPr>
          <a:xfrm>
            <a:off x="2682875" y="2810930"/>
            <a:ext cx="3712811" cy="2977738"/>
          </a:xfrm>
          <a:prstGeom prst="rect">
            <a:avLst/>
          </a:prstGeom>
        </p:spPr>
        <p:txBody>
          <a:bodyPr wrap="square">
            <a:spAutoFit/>
          </a:bodyPr>
          <a:lstStyle/>
          <a:p>
            <a:r>
              <a:rPr lang="en-US" sz="1200" b="0" i="0" u="none" strike="noStrike" baseline="0" dirty="0" smtClean="0">
                <a:solidFill>
                  <a:srgbClr val="000000"/>
                </a:solidFill>
                <a:latin typeface="MyriadPro-Light"/>
              </a:rPr>
              <a:t>Sponsorship packages are designed to provide an exceptional combination of</a:t>
            </a:r>
            <a:r>
              <a:rPr lang="en-US" sz="1200" b="0" i="0" u="none" strike="noStrike" dirty="0" smtClean="0">
                <a:solidFill>
                  <a:srgbClr val="000000"/>
                </a:solidFill>
                <a:latin typeface="MyriadPro-Light"/>
              </a:rPr>
              <a:t> </a:t>
            </a:r>
            <a:r>
              <a:rPr lang="en-US" sz="1200" b="0" i="0" u="none" strike="noStrike" baseline="0" dirty="0" smtClean="0">
                <a:solidFill>
                  <a:srgbClr val="000000"/>
                </a:solidFill>
                <a:latin typeface="MyriadPro-Light"/>
              </a:rPr>
              <a:t>networking and corporate branding</a:t>
            </a:r>
            <a:r>
              <a:rPr lang="en-US" sz="1200" b="0" i="0" u="none" strike="noStrike" dirty="0" smtClean="0">
                <a:solidFill>
                  <a:srgbClr val="000000"/>
                </a:solidFill>
                <a:latin typeface="MyriadPro-Light"/>
              </a:rPr>
              <a:t> </a:t>
            </a:r>
            <a:r>
              <a:rPr lang="en-US" sz="1200" b="0" i="0" u="none" strike="noStrike" baseline="0" dirty="0" smtClean="0">
                <a:solidFill>
                  <a:srgbClr val="000000"/>
                </a:solidFill>
                <a:latin typeface="MyriadPro-Light"/>
              </a:rPr>
              <a:t>opportunities, including:</a:t>
            </a:r>
          </a:p>
          <a:p>
            <a:r>
              <a:rPr lang="en-US" sz="1050" b="0" i="0" u="none" strike="noStrike" baseline="0" dirty="0" smtClean="0">
                <a:solidFill>
                  <a:srgbClr val="000000"/>
                </a:solidFill>
                <a:latin typeface="MyriadPro-Light"/>
              </a:rPr>
              <a:t>• new client acquisition</a:t>
            </a:r>
          </a:p>
          <a:p>
            <a:r>
              <a:rPr lang="en-US" sz="1050" b="0" i="0" u="none" strike="noStrike" baseline="0" dirty="0" smtClean="0">
                <a:solidFill>
                  <a:srgbClr val="000000"/>
                </a:solidFill>
                <a:latin typeface="MyriadPro-Light"/>
              </a:rPr>
              <a:t>• worldwide publicity through a global marketing campaign</a:t>
            </a:r>
          </a:p>
          <a:p>
            <a:r>
              <a:rPr lang="en-US" sz="1050" b="0" i="0" u="none" strike="noStrike" baseline="0" dirty="0" smtClean="0">
                <a:solidFill>
                  <a:srgbClr val="000000"/>
                </a:solidFill>
                <a:latin typeface="MyriadPro-Light"/>
              </a:rPr>
              <a:t>• access to a highly exclusive UHNWI/HNWI network</a:t>
            </a:r>
          </a:p>
          <a:p>
            <a:r>
              <a:rPr lang="en-US" sz="1050" b="0" i="0" u="none" strike="noStrike" baseline="0" dirty="0" smtClean="0">
                <a:solidFill>
                  <a:srgbClr val="000000"/>
                </a:solidFill>
                <a:latin typeface="MyriadPro-Light"/>
              </a:rPr>
              <a:t>• promoting sponsors as industry leaders</a:t>
            </a:r>
          </a:p>
          <a:p>
            <a:r>
              <a:rPr lang="en-US" sz="1050" b="0" i="0" u="none" strike="noStrike" baseline="0" dirty="0" smtClean="0">
                <a:solidFill>
                  <a:srgbClr val="000000"/>
                </a:solidFill>
                <a:latin typeface="MyriadPro-Light"/>
              </a:rPr>
              <a:t>• enhancing corporate image and brand exposure</a:t>
            </a:r>
          </a:p>
          <a:p>
            <a:r>
              <a:rPr lang="en-US" sz="1050" b="0" i="0" u="none" strike="noStrike" baseline="0" dirty="0" smtClean="0">
                <a:solidFill>
                  <a:srgbClr val="000000"/>
                </a:solidFill>
                <a:latin typeface="MyriadPro-Light"/>
              </a:rPr>
              <a:t>• adding value to a brand’s marketing campaign</a:t>
            </a:r>
          </a:p>
          <a:p>
            <a:r>
              <a:rPr lang="en-US" sz="1050" b="0" i="0" u="none" strike="noStrike" baseline="0" dirty="0" smtClean="0">
                <a:solidFill>
                  <a:srgbClr val="000000"/>
                </a:solidFill>
                <a:latin typeface="MyriadPro-Light"/>
              </a:rPr>
              <a:t>• generating direct access to target markets</a:t>
            </a:r>
          </a:p>
          <a:p>
            <a:endParaRPr lang="en-US" sz="1200" b="0" i="0" u="none" strike="noStrike" baseline="0" dirty="0" smtClean="0">
              <a:solidFill>
                <a:srgbClr val="01A4B0"/>
              </a:solidFill>
              <a:latin typeface="MyriadPro-Light"/>
            </a:endParaRPr>
          </a:p>
          <a:p>
            <a:endParaRPr lang="en-US" sz="1200" b="0" i="0" u="none" strike="noStrike" baseline="0" dirty="0" smtClean="0">
              <a:solidFill>
                <a:srgbClr val="01A4B0"/>
              </a:solidFill>
              <a:latin typeface="MyriadPro-Light"/>
            </a:endParaRPr>
          </a:p>
          <a:p>
            <a:r>
              <a:rPr lang="en-US" sz="1200" b="0" i="0" u="none" strike="noStrike" baseline="0" dirty="0" smtClean="0">
                <a:solidFill>
                  <a:srgbClr val="000000"/>
                </a:solidFill>
                <a:latin typeface="MyriadPro-Light"/>
              </a:rPr>
              <a:t>A</a:t>
            </a:r>
            <a:r>
              <a:rPr lang="en-US" sz="1200" b="0" i="0" u="none" strike="noStrike" dirty="0" smtClean="0">
                <a:solidFill>
                  <a:srgbClr val="000000"/>
                </a:solidFill>
                <a:latin typeface="MyriadPro-Light"/>
              </a:rPr>
              <a:t> </a:t>
            </a:r>
            <a:r>
              <a:rPr lang="en-US" sz="1200" b="0" i="0" u="none" strike="noStrike" baseline="0" dirty="0" smtClean="0">
                <a:solidFill>
                  <a:srgbClr val="000000"/>
                </a:solidFill>
                <a:latin typeface="MyriadPro-Light"/>
              </a:rPr>
              <a:t>perfect opportunity to:</a:t>
            </a:r>
          </a:p>
          <a:p>
            <a:r>
              <a:rPr lang="en-US" sz="1050" b="0" i="0" u="none" strike="noStrike" baseline="0" dirty="0" smtClean="0">
                <a:solidFill>
                  <a:srgbClr val="000000"/>
                </a:solidFill>
                <a:latin typeface="MyriadPro-Light"/>
              </a:rPr>
              <a:t>• boost</a:t>
            </a:r>
            <a:r>
              <a:rPr lang="en-US" sz="1050" b="0" i="0" u="none" strike="noStrike" dirty="0" smtClean="0">
                <a:solidFill>
                  <a:srgbClr val="000000"/>
                </a:solidFill>
                <a:latin typeface="MyriadPro-Light"/>
              </a:rPr>
              <a:t> profile among influential decision makers</a:t>
            </a:r>
          </a:p>
          <a:p>
            <a:r>
              <a:rPr lang="en-US" sz="1050" b="0" i="0" u="none" strike="noStrike" baseline="0" dirty="0" smtClean="0">
                <a:solidFill>
                  <a:srgbClr val="000000"/>
                </a:solidFill>
                <a:latin typeface="MyriadPro-Light"/>
              </a:rPr>
              <a:t>• strengthen global awareness of products and services</a:t>
            </a:r>
          </a:p>
          <a:p>
            <a:r>
              <a:rPr lang="en-US" sz="1050" dirty="0" smtClean="0">
                <a:solidFill>
                  <a:srgbClr val="000000"/>
                </a:solidFill>
                <a:latin typeface="MyriadPro-Light"/>
              </a:rPr>
              <a:t>• meet UHNWIs &amp; HNWIs</a:t>
            </a:r>
            <a:endParaRPr lang="en-US" sz="1050" b="0" i="0" u="none" strike="noStrike" baseline="0" dirty="0" smtClean="0">
              <a:solidFill>
                <a:srgbClr val="000000"/>
              </a:solidFill>
              <a:latin typeface="MyriadPro-Light"/>
            </a:endParaRPr>
          </a:p>
          <a:p>
            <a:r>
              <a:rPr lang="en-US" sz="1050" b="0" i="0" u="none" strike="noStrike" baseline="0" dirty="0" smtClean="0">
                <a:solidFill>
                  <a:srgbClr val="000000"/>
                </a:solidFill>
                <a:latin typeface="MyriadPro-Light"/>
              </a:rPr>
              <a:t>• align a brand with an exceptional &amp; exclusive global event</a:t>
            </a:r>
          </a:p>
        </p:txBody>
      </p:sp>
    </p:spTree>
    <p:extLst>
      <p:ext uri="{BB962C8B-B14F-4D97-AF65-F5344CB8AC3E}">
        <p14:creationId xmlns:p14="http://schemas.microsoft.com/office/powerpoint/2010/main" val="10410499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874" y="2219265"/>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LOCATION - PHUKET</a:t>
            </a:r>
            <a:endParaRPr lang="en-US" sz="2000" dirty="0">
              <a:solidFill>
                <a:srgbClr val="000090"/>
              </a:solidFill>
              <a:latin typeface="Galaxy BT" charset="2"/>
              <a:cs typeface="Galaxy BT" charset="2"/>
            </a:endParaRPr>
          </a:p>
        </p:txBody>
      </p:sp>
      <p:sp>
        <p:nvSpPr>
          <p:cNvPr id="2" name="Rectangle 1"/>
          <p:cNvSpPr/>
          <p:nvPr/>
        </p:nvSpPr>
        <p:spPr>
          <a:xfrm>
            <a:off x="2682874" y="2820619"/>
            <a:ext cx="6118225" cy="1785104"/>
          </a:xfrm>
          <a:prstGeom prst="rect">
            <a:avLst/>
          </a:prstGeom>
        </p:spPr>
        <p:txBody>
          <a:bodyPr wrap="square">
            <a:spAutoFit/>
          </a:bodyPr>
          <a:lstStyle/>
          <a:p>
            <a:r>
              <a:rPr lang="en-US" sz="1000" b="0" i="0" u="none" strike="noStrike" baseline="0" dirty="0" smtClean="0">
                <a:latin typeface="MyriadPro-Light"/>
              </a:rPr>
              <a:t>Phuket is strategically located for yachts coming from the Mediterranean to visit South East Asia and the Pacific beyond. It is considered the main</a:t>
            </a:r>
            <a:r>
              <a:rPr lang="en-US" sz="1000" b="0" i="0" u="none" strike="noStrike" dirty="0" smtClean="0">
                <a:latin typeface="MyriadPro-Light"/>
              </a:rPr>
              <a:t> </a:t>
            </a:r>
            <a:r>
              <a:rPr lang="en-US" sz="1000" b="0" i="0" u="none" strike="noStrike" baseline="0" dirty="0" smtClean="0">
                <a:latin typeface="MyriadPro-Light"/>
              </a:rPr>
              <a:t>infrastructural ‘hub’ for large yachts cruising the region, with over 100 superyacht berths available between the Ao Po Grand Marina and Phuket</a:t>
            </a:r>
            <a:r>
              <a:rPr lang="en-US" sz="1000" b="0" i="0" u="none" strike="noStrike" dirty="0" smtClean="0">
                <a:latin typeface="MyriadPro-Light"/>
              </a:rPr>
              <a:t> </a:t>
            </a:r>
            <a:r>
              <a:rPr lang="en-US" sz="1000" b="0" i="0" u="none" strike="noStrike" baseline="0" dirty="0" smtClean="0">
                <a:latin typeface="MyriadPro-Light"/>
              </a:rPr>
              <a:t>Yacht Haven</a:t>
            </a:r>
          </a:p>
          <a:p>
            <a:endParaRPr lang="en-US" sz="1000" b="0" i="0" u="none" strike="noStrike" baseline="0" dirty="0" smtClean="0">
              <a:latin typeface="MyriadPro-Light"/>
            </a:endParaRPr>
          </a:p>
          <a:p>
            <a:r>
              <a:rPr lang="en-US" sz="1000" b="0" i="0" u="none" strike="noStrike" baseline="0" dirty="0" smtClean="0">
                <a:latin typeface="MyriadPro-Light"/>
              </a:rPr>
              <a:t>Phuket is unquestionably the destination hub for large yachts in Asia. Nowhere else is there such a large capacity to berth them</a:t>
            </a:r>
          </a:p>
          <a:p>
            <a:endParaRPr lang="en-US" sz="1000" b="0" i="0" u="none" strike="noStrike" baseline="0" dirty="0" smtClean="0">
              <a:latin typeface="MyriadPro-Light"/>
            </a:endParaRPr>
          </a:p>
          <a:p>
            <a:r>
              <a:rPr lang="en-US" sz="1000" b="0" i="0" u="none" strike="noStrike" baseline="0" dirty="0" smtClean="0">
                <a:latin typeface="MyriadPro-Light"/>
              </a:rPr>
              <a:t>In recent years, Phuket has played host to world-leading yachts M/Y </a:t>
            </a:r>
            <a:r>
              <a:rPr lang="en-US" sz="1000" b="0" i="1" u="none" strike="noStrike" baseline="0" dirty="0" smtClean="0">
                <a:latin typeface="MyriadPro-Light"/>
              </a:rPr>
              <a:t>A</a:t>
            </a:r>
            <a:r>
              <a:rPr lang="en-US" sz="1000" b="0" i="0" u="none" strike="noStrike" baseline="0" dirty="0" smtClean="0">
                <a:latin typeface="MyriadPro-Light"/>
              </a:rPr>
              <a:t>, M/Y </a:t>
            </a:r>
            <a:r>
              <a:rPr lang="en-US" sz="1000" b="0" i="1" u="none" strike="noStrike" baseline="0" dirty="0" smtClean="0">
                <a:latin typeface="MyriadPro-Light"/>
              </a:rPr>
              <a:t>Octopus</a:t>
            </a:r>
            <a:r>
              <a:rPr lang="en-US" sz="1000" b="0" i="0" u="none" strike="noStrike" baseline="0" dirty="0" smtClean="0">
                <a:latin typeface="MyriadPro-Light"/>
              </a:rPr>
              <a:t>, M/Y </a:t>
            </a:r>
            <a:r>
              <a:rPr lang="en-US" sz="1000" b="0" i="1" u="none" strike="noStrike" baseline="0" dirty="0" smtClean="0">
                <a:latin typeface="MyriadPro-Light"/>
              </a:rPr>
              <a:t>VaVa II</a:t>
            </a:r>
            <a:r>
              <a:rPr lang="en-US" sz="1000" b="0" i="0" u="none" strike="noStrike" baseline="0" dirty="0" smtClean="0">
                <a:latin typeface="MyriadPro-Light"/>
              </a:rPr>
              <a:t>, M/Y </a:t>
            </a:r>
            <a:r>
              <a:rPr lang="en-US" sz="1000" b="0" i="1" u="none" strike="noStrike" baseline="0" dirty="0" smtClean="0">
                <a:latin typeface="MyriadPro-Light"/>
              </a:rPr>
              <a:t>Cloud 9</a:t>
            </a:r>
            <a:r>
              <a:rPr lang="en-US" sz="1000" b="0" i="0" u="none" strike="noStrike" baseline="0" dirty="0" smtClean="0">
                <a:latin typeface="MyriadPro-Light"/>
              </a:rPr>
              <a:t>, S/Y </a:t>
            </a:r>
            <a:r>
              <a:rPr lang="en-US" sz="1000" b="0" i="1" u="none" strike="noStrike" baseline="0" dirty="0" smtClean="0">
                <a:latin typeface="MyriadPro-Light"/>
              </a:rPr>
              <a:t>Vertigo</a:t>
            </a:r>
            <a:r>
              <a:rPr lang="en-US" sz="1000" b="0" i="0" u="none" strike="noStrike" baseline="0" dirty="0" smtClean="0">
                <a:latin typeface="MyriadPro-Light"/>
              </a:rPr>
              <a:t>, S/Y </a:t>
            </a:r>
            <a:r>
              <a:rPr lang="en-US" sz="1000" b="0" i="1" u="none" strike="noStrike" baseline="0" dirty="0" smtClean="0">
                <a:latin typeface="MyriadPro-Light"/>
              </a:rPr>
              <a:t>Twizzle</a:t>
            </a:r>
            <a:r>
              <a:rPr lang="en-US" sz="1000" b="0" i="0" u="none" strike="noStrike" baseline="0" dirty="0" smtClean="0">
                <a:latin typeface="MyriadPro-Light"/>
              </a:rPr>
              <a:t>, M/Y </a:t>
            </a:r>
            <a:r>
              <a:rPr lang="en-US" sz="1000" b="0" i="1" u="none" strike="noStrike" baseline="0" dirty="0" smtClean="0">
                <a:latin typeface="MyriadPro-Light"/>
              </a:rPr>
              <a:t>Exuma</a:t>
            </a:r>
            <a:r>
              <a:rPr lang="en-US" sz="1000" b="0" i="0" u="none" strike="noStrike" baseline="0" dirty="0" smtClean="0">
                <a:latin typeface="MyriadPro-Light"/>
              </a:rPr>
              <a:t>,</a:t>
            </a:r>
            <a:r>
              <a:rPr lang="en-US" sz="1000" b="0" i="0" u="none" strike="noStrike" dirty="0" smtClean="0">
                <a:latin typeface="MyriadPro-Light"/>
              </a:rPr>
              <a:t> </a:t>
            </a:r>
            <a:r>
              <a:rPr lang="en-US" sz="1000" b="0" i="0" u="none" strike="noStrike" baseline="0" dirty="0" smtClean="0">
                <a:latin typeface="MyriadPro-Light"/>
              </a:rPr>
              <a:t>M/Y </a:t>
            </a:r>
            <a:r>
              <a:rPr lang="en-US" sz="1000" b="0" i="1" u="none" strike="noStrike" baseline="0" dirty="0" smtClean="0">
                <a:latin typeface="MyriadPro-Light"/>
              </a:rPr>
              <a:t>La Familia </a:t>
            </a:r>
            <a:r>
              <a:rPr lang="en-US" sz="1000" b="0" i="0" u="none" strike="noStrike" baseline="0" dirty="0" smtClean="0">
                <a:latin typeface="MyriadPro-Light"/>
              </a:rPr>
              <a:t>and many more</a:t>
            </a:r>
          </a:p>
          <a:p>
            <a:endParaRPr lang="en-US" sz="1000" dirty="0" smtClean="0">
              <a:latin typeface="MyriadPro-Light"/>
            </a:endParaRPr>
          </a:p>
          <a:p>
            <a:r>
              <a:rPr lang="en-US" sz="1000" b="0" i="0" u="none" strike="noStrike" baseline="0" dirty="0" smtClean="0">
                <a:latin typeface="MyriadPro-Light"/>
                <a:hlinkClick r:id="rId2"/>
              </a:rPr>
              <a:t>www.phuket.com</a:t>
            </a:r>
            <a:r>
              <a:rPr lang="en-US" sz="1000" b="0" i="0" u="none" strike="noStrike" baseline="0" dirty="0" smtClean="0">
                <a:latin typeface="MyriadPro-Light"/>
              </a:rPr>
              <a:t> </a:t>
            </a:r>
          </a:p>
        </p:txBody>
      </p:sp>
      <p:pic>
        <p:nvPicPr>
          <p:cNvPr id="5" name="Picture 4" descr="phuket.jpg"/>
          <p:cNvPicPr>
            <a:picLocks noChangeAspect="1"/>
          </p:cNvPicPr>
          <p:nvPr/>
        </p:nvPicPr>
        <p:blipFill>
          <a:blip r:embed="rId3">
            <a:extLst>
              <a:ext uri="{28A0092B-C50C-407E-A947-70E740481C1C}">
                <a14:useLocalDpi xmlns:a14="http://schemas.microsoft.com/office/drawing/2010/main" val="0"/>
              </a:ext>
            </a:extLst>
          </a:blip>
          <a:srcRect t="21568" b="21568"/>
          <a:stretch>
            <a:fillRect/>
          </a:stretch>
        </p:blipFill>
        <p:spPr>
          <a:xfrm>
            <a:off x="2776056" y="4741190"/>
            <a:ext cx="6367944" cy="1524144"/>
          </a:xfrm>
          <a:prstGeom prst="rect">
            <a:avLst/>
          </a:prstGeom>
        </p:spPr>
      </p:pic>
    </p:spTree>
    <p:extLst>
      <p:ext uri="{BB962C8B-B14F-4D97-AF65-F5344CB8AC3E}">
        <p14:creationId xmlns:p14="http://schemas.microsoft.com/office/powerpoint/2010/main" val="36593994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7473" y="2239430"/>
            <a:ext cx="4965700" cy="400110"/>
          </a:xfrm>
          <a:prstGeom prst="rect">
            <a:avLst/>
          </a:prstGeom>
        </p:spPr>
        <p:txBody>
          <a:bodyPr wrap="square">
            <a:spAutoFit/>
          </a:bodyPr>
          <a:lstStyle/>
          <a:p>
            <a:r>
              <a:rPr lang="en-US" sz="2000" i="0" u="none" strike="noStrike" baseline="0" dirty="0" smtClean="0">
                <a:solidFill>
                  <a:srgbClr val="000090"/>
                </a:solidFill>
                <a:latin typeface="Galaxy BT" charset="2"/>
                <a:cs typeface="Galaxy BT" charset="2"/>
              </a:rPr>
              <a:t>FACILITIES &amp; EVENTS</a:t>
            </a:r>
            <a:endParaRPr lang="en-US" sz="2000" dirty="0">
              <a:solidFill>
                <a:srgbClr val="000090"/>
              </a:solidFill>
              <a:latin typeface="Galaxy BT" charset="2"/>
              <a:cs typeface="Galaxy BT" charset="2"/>
            </a:endParaRPr>
          </a:p>
        </p:txBody>
      </p:sp>
      <p:sp>
        <p:nvSpPr>
          <p:cNvPr id="3" name="Rectangle 2"/>
          <p:cNvSpPr/>
          <p:nvPr/>
        </p:nvSpPr>
        <p:spPr>
          <a:xfrm>
            <a:off x="2682874" y="2802464"/>
            <a:ext cx="3048000" cy="3600985"/>
          </a:xfrm>
          <a:prstGeom prst="rect">
            <a:avLst/>
          </a:prstGeom>
        </p:spPr>
        <p:txBody>
          <a:bodyPr wrap="square">
            <a:spAutoFit/>
          </a:bodyPr>
          <a:lstStyle/>
          <a:p>
            <a:r>
              <a:rPr lang="en-US" sz="1200" b="0" i="0" u="none" strike="noStrike" baseline="0" dirty="0" smtClean="0">
                <a:solidFill>
                  <a:srgbClr val="3E6DB0"/>
                </a:solidFill>
                <a:latin typeface="MyriadPro-Light"/>
              </a:rPr>
              <a:t>ON-WATER SUPERYACHT SHOW</a:t>
            </a:r>
          </a:p>
          <a:p>
            <a:r>
              <a:rPr lang="en-US" sz="1200" b="0" i="0" u="none" strike="noStrike" baseline="0" dirty="0" smtClean="0">
                <a:solidFill>
                  <a:srgbClr val="000000"/>
                </a:solidFill>
                <a:latin typeface="MyriadPro-Light"/>
              </a:rPr>
              <a:t>Some of the exhibiting superyachts will be available for sea trials,</a:t>
            </a:r>
            <a:r>
              <a:rPr lang="en-US" sz="1200" b="0" i="0" u="none" strike="noStrike" dirty="0" smtClean="0">
                <a:solidFill>
                  <a:srgbClr val="000000"/>
                </a:solidFill>
                <a:latin typeface="MyriadPro-Light"/>
              </a:rPr>
              <a:t> </a:t>
            </a:r>
            <a:r>
              <a:rPr lang="en-US" sz="1200" b="0" i="0" u="none" strike="noStrike" baseline="0" dirty="0" smtClean="0">
                <a:solidFill>
                  <a:srgbClr val="000000"/>
                </a:solidFill>
                <a:latin typeface="MyriadPro-Light"/>
              </a:rPr>
              <a:t>enabling potential buyers to get a feel for the boat and the lifestyle</a:t>
            </a:r>
          </a:p>
          <a:p>
            <a:endParaRPr lang="en-US" sz="1200" b="0" i="0" u="none" strike="noStrike" baseline="0" dirty="0" smtClean="0">
              <a:solidFill>
                <a:srgbClr val="01A4B0"/>
              </a:solidFill>
              <a:latin typeface="MyriadPro-Light"/>
            </a:endParaRPr>
          </a:p>
          <a:p>
            <a:r>
              <a:rPr lang="en-US" sz="1200" b="0" i="0" u="none" strike="noStrike" baseline="0" dirty="0" smtClean="0">
                <a:solidFill>
                  <a:srgbClr val="3E6DB0"/>
                </a:solidFill>
                <a:latin typeface="MyriadPro-Light"/>
              </a:rPr>
              <a:t>DOCKSIDE MARINE VILLAGE</a:t>
            </a:r>
          </a:p>
          <a:p>
            <a:r>
              <a:rPr lang="en-US" sz="1200" b="0" i="0" u="none" strike="noStrike" baseline="0" dirty="0" smtClean="0">
                <a:solidFill>
                  <a:srgbClr val="000000"/>
                </a:solidFill>
                <a:latin typeface="MyriadPro-Light"/>
              </a:rPr>
              <a:t>Yacht builders, brokers and designers will join key industry suppliers of</a:t>
            </a:r>
            <a:r>
              <a:rPr lang="en-US" sz="1200" b="0" i="0" u="none" strike="noStrike" dirty="0" smtClean="0">
                <a:solidFill>
                  <a:srgbClr val="000000"/>
                </a:solidFill>
                <a:latin typeface="MyriadPro-Light"/>
              </a:rPr>
              <a:t> </a:t>
            </a:r>
            <a:r>
              <a:rPr lang="en-US" sz="1200" b="0" i="0" u="none" strike="noStrike" baseline="0" dirty="0" smtClean="0">
                <a:solidFill>
                  <a:srgbClr val="000000"/>
                </a:solidFill>
                <a:latin typeface="MyriadPro-Light"/>
              </a:rPr>
              <a:t>engines, electronic equipment, interiors and specialised refit and repair</a:t>
            </a:r>
            <a:r>
              <a:rPr lang="en-US" sz="1200" b="0" i="0" u="none" strike="noStrike" dirty="0" smtClean="0">
                <a:solidFill>
                  <a:srgbClr val="000000"/>
                </a:solidFill>
                <a:latin typeface="MyriadPro-Light"/>
              </a:rPr>
              <a:t> </a:t>
            </a:r>
            <a:r>
              <a:rPr lang="en-US" sz="1200" b="0" i="0" u="none" strike="noStrike" baseline="0" dirty="0" smtClean="0">
                <a:solidFill>
                  <a:srgbClr val="000000"/>
                </a:solidFill>
                <a:latin typeface="MyriadPro-Light"/>
              </a:rPr>
              <a:t>services in the dockside village</a:t>
            </a:r>
          </a:p>
          <a:p>
            <a:pPr lvl="0"/>
            <a:endParaRPr lang="en-US" sz="1200" dirty="0">
              <a:solidFill>
                <a:srgbClr val="000000"/>
              </a:solidFill>
              <a:latin typeface="MyriadPro-Light"/>
            </a:endParaRPr>
          </a:p>
          <a:p>
            <a:pPr lvl="0"/>
            <a:r>
              <a:rPr lang="en-US" sz="1200" dirty="0" smtClean="0">
                <a:solidFill>
                  <a:srgbClr val="3E6DB0"/>
                </a:solidFill>
                <a:latin typeface="MyriadPro-Light"/>
              </a:rPr>
              <a:t>SUPERYACHTS</a:t>
            </a:r>
          </a:p>
          <a:p>
            <a:pPr lvl="0"/>
            <a:r>
              <a:rPr lang="en-US" sz="1200" dirty="0" smtClean="0">
                <a:solidFill>
                  <a:srgbClr val="000000"/>
                </a:solidFill>
                <a:latin typeface="MyriadPro-Light"/>
              </a:rPr>
              <a:t>Superyachts represent the pinnacle of the luxury market, through which UHNWIs confirm their success and demonstrate their taste for the high life</a:t>
            </a:r>
          </a:p>
          <a:p>
            <a:endParaRPr lang="en-US" sz="1200" b="0" i="0" u="none" strike="noStrike" baseline="0" dirty="0" smtClean="0">
              <a:solidFill>
                <a:srgbClr val="000000"/>
              </a:solidFill>
              <a:latin typeface="MyriadPro-Light"/>
            </a:endParaRPr>
          </a:p>
          <a:p>
            <a:endParaRPr lang="en-US" sz="1200" b="0" i="0" u="none" strike="noStrike" baseline="0" dirty="0" smtClean="0">
              <a:solidFill>
                <a:srgbClr val="01A4B0"/>
              </a:solidFill>
              <a:latin typeface="MyriadPro-Light"/>
            </a:endParaRPr>
          </a:p>
        </p:txBody>
      </p:sp>
      <p:sp>
        <p:nvSpPr>
          <p:cNvPr id="7" name="Rectangle 6"/>
          <p:cNvSpPr/>
          <p:nvPr/>
        </p:nvSpPr>
        <p:spPr>
          <a:xfrm>
            <a:off x="6043251" y="2810931"/>
            <a:ext cx="2933700" cy="2492990"/>
          </a:xfrm>
          <a:prstGeom prst="rect">
            <a:avLst/>
          </a:prstGeom>
        </p:spPr>
        <p:txBody>
          <a:bodyPr wrap="square">
            <a:spAutoFit/>
          </a:bodyPr>
          <a:lstStyle/>
          <a:p>
            <a:pPr lvl="0"/>
            <a:r>
              <a:rPr lang="en-US" sz="1200" dirty="0" smtClean="0">
                <a:solidFill>
                  <a:srgbClr val="3E6DB0"/>
                </a:solidFill>
                <a:latin typeface="MyriadPro-Light"/>
              </a:rPr>
              <a:t>LUXURY </a:t>
            </a:r>
            <a:r>
              <a:rPr lang="en-US" sz="1200" dirty="0">
                <a:solidFill>
                  <a:srgbClr val="3E6DB0"/>
                </a:solidFill>
                <a:latin typeface="MyriadPro-Light"/>
              </a:rPr>
              <a:t>BRANDS</a:t>
            </a:r>
          </a:p>
          <a:p>
            <a:pPr lvl="0"/>
            <a:r>
              <a:rPr lang="en-US" sz="1200" dirty="0">
                <a:solidFill>
                  <a:srgbClr val="000000"/>
                </a:solidFill>
                <a:latin typeface="MyriadPro-Light"/>
              </a:rPr>
              <a:t>A dedicated luxury brand section with some of the most exclusive brands in: watches, jewelry, supercars and private jets will be on display </a:t>
            </a:r>
          </a:p>
          <a:p>
            <a:pPr lvl="0"/>
            <a:endParaRPr lang="en-US" sz="1200" dirty="0">
              <a:solidFill>
                <a:srgbClr val="000000"/>
              </a:solidFill>
              <a:latin typeface="MyriadPro-Light"/>
            </a:endParaRPr>
          </a:p>
          <a:p>
            <a:pPr lvl="0"/>
            <a:r>
              <a:rPr lang="en-US" sz="1200" dirty="0">
                <a:solidFill>
                  <a:srgbClr val="3E6DB0"/>
                </a:solidFill>
                <a:latin typeface="MyriadPro-Light"/>
              </a:rPr>
              <a:t>SOCIAL PROGRAMME</a:t>
            </a:r>
          </a:p>
          <a:p>
            <a:pPr lvl="0"/>
            <a:r>
              <a:rPr lang="en-US" sz="1200" dirty="0" smtClean="0">
                <a:solidFill>
                  <a:srgbClr val="000000"/>
                </a:solidFill>
                <a:latin typeface="MyriadPro-Light"/>
              </a:rPr>
              <a:t>During the </a:t>
            </a:r>
            <a:r>
              <a:rPr lang="en-US" sz="1200" dirty="0">
                <a:solidFill>
                  <a:srgbClr val="000000"/>
                </a:solidFill>
                <a:latin typeface="MyriadPro-Light"/>
              </a:rPr>
              <a:t>four days of the Show the docks are abuzz with a mixture of dock parties, events within the floating VIP Lounge, and exclusive parties onboard some of the biggest and most luxurious yachts at the event</a:t>
            </a:r>
            <a:endParaRPr lang="en-US" sz="1200" dirty="0">
              <a:solidFill>
                <a:prstClr val="black"/>
              </a:solidFill>
            </a:endParaRPr>
          </a:p>
        </p:txBody>
      </p:sp>
    </p:spTree>
    <p:extLst>
      <p:ext uri="{BB962C8B-B14F-4D97-AF65-F5344CB8AC3E}">
        <p14:creationId xmlns:p14="http://schemas.microsoft.com/office/powerpoint/2010/main" val="26643852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686</TotalTime>
  <Words>2411</Words>
  <Application>Microsoft Macintosh PowerPoint</Application>
  <PresentationFormat>On-screen Show (4:3)</PresentationFormat>
  <Paragraphs>303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Thailand Yacht Show 2017</dc:title>
  <dc:subject/>
  <dc:creator>Nigel Jones</dc:creator>
  <cp:keywords/>
  <dc:description/>
  <cp:lastModifiedBy>Nigel Jones</cp:lastModifiedBy>
  <cp:revision>157</cp:revision>
  <dcterms:created xsi:type="dcterms:W3CDTF">2017-03-07T15:34:49Z</dcterms:created>
  <dcterms:modified xsi:type="dcterms:W3CDTF">2017-11-02T08:41:47Z</dcterms:modified>
  <cp:category/>
</cp:coreProperties>
</file>