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rels" ContentType="application/vnd.openxmlformats-package.relationships+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57" r:id="rId3"/>
    <p:sldId id="259" r:id="rId4"/>
    <p:sldId id="278" r:id="rId5"/>
    <p:sldId id="261" r:id="rId6"/>
    <p:sldId id="258" r:id="rId7"/>
    <p:sldId id="263" r:id="rId8"/>
    <p:sldId id="287" r:id="rId9"/>
    <p:sldId id="282" r:id="rId10"/>
    <p:sldId id="283" r:id="rId11"/>
    <p:sldId id="289" r:id="rId12"/>
    <p:sldId id="284" r:id="rId13"/>
    <p:sldId id="285" r:id="rId14"/>
    <p:sldId id="288" r:id="rId15"/>
    <p:sldId id="268" r:id="rId16"/>
    <p:sldId id="281" r:id="rId17"/>
    <p:sldId id="270" r:id="rId18"/>
    <p:sldId id="272" r:id="rId19"/>
    <p:sldId id="286" r:id="rId20"/>
    <p:sldId id="279" r:id="rId21"/>
    <p:sldId id="276" r:id="rId22"/>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49890"/>
    <a:srgbClr val="15A790"/>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027" autoAdjust="0"/>
    <p:restoredTop sz="94660"/>
  </p:normalViewPr>
  <p:slideViewPr>
    <p:cSldViewPr snapToGrid="0" snapToObjects="1" showGuides="1">
      <p:cViewPr>
        <p:scale>
          <a:sx n="150" d="100"/>
          <a:sy n="150" d="100"/>
        </p:scale>
        <p:origin x="-2440" y="-272"/>
      </p:cViewPr>
      <p:guideLst>
        <p:guide orient="horz" pos="1674"/>
        <p:guide pos="120"/>
      </p:guideLst>
    </p:cSldViewPr>
  </p:slid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printerSettings" Target="printerSettings/printerSettings1.bin"/><Relationship Id="rId24" Type="http://schemas.openxmlformats.org/officeDocument/2006/relationships/presProps" Target="presProps.xml"/><Relationship Id="rId25" Type="http://schemas.openxmlformats.org/officeDocument/2006/relationships/viewProps" Target="viewProps.xml"/><Relationship Id="rId26" Type="http://schemas.openxmlformats.org/officeDocument/2006/relationships/theme" Target="theme/theme1.xml"/><Relationship Id="rId27"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GB" smtClean="0"/>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smtClean="0"/>
              <a:t>Click to edit Master subtitle style</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B46FB95B-9A2A-1A4D-8FA1-AF96155FDFDA}" type="datetimeFigureOut">
              <a:rPr lang="en-US" smtClean="0"/>
              <a:t>04/11/16</a:t>
            </a:fld>
            <a:endParaRPr lang="en-US"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DE355689-A0C5-EC45-9B49-0C968D725398}" type="slidenum">
              <a:rPr lang="en-US" smtClean="0"/>
              <a:t>‹#›</a:t>
            </a:fld>
            <a:endParaRPr lang="en-US" dirty="0"/>
          </a:p>
        </p:txBody>
      </p:sp>
    </p:spTree>
    <p:extLst>
      <p:ext uri="{BB962C8B-B14F-4D97-AF65-F5344CB8AC3E}">
        <p14:creationId xmlns:p14="http://schemas.microsoft.com/office/powerpoint/2010/main" val="402991682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95300" y="165102"/>
            <a:ext cx="8229600" cy="1143000"/>
          </a:xfrm>
          <a:prstGeom prst="rect">
            <a:avLst/>
          </a:prstGeom>
        </p:spPr>
        <p:txBody>
          <a:bodyPr/>
          <a:lstStyle/>
          <a:p>
            <a:r>
              <a:rPr lang="en-GB" smtClean="0"/>
              <a:t>Click to edit Master title style</a:t>
            </a:r>
            <a:endParaRPr lang="en-US"/>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B46FB95B-9A2A-1A4D-8FA1-AF96155FDFDA}" type="datetimeFigureOut">
              <a:rPr lang="en-US" smtClean="0"/>
              <a:t>04/11/16</a:t>
            </a:fld>
            <a:endParaRPr lang="en-US"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DE355689-A0C5-EC45-9B49-0C968D725398}" type="slidenum">
              <a:rPr lang="en-US" smtClean="0"/>
              <a:t>‹#›</a:t>
            </a:fld>
            <a:endParaRPr lang="en-US" dirty="0"/>
          </a:p>
        </p:txBody>
      </p:sp>
    </p:spTree>
    <p:extLst>
      <p:ext uri="{BB962C8B-B14F-4D97-AF65-F5344CB8AC3E}">
        <p14:creationId xmlns:p14="http://schemas.microsoft.com/office/powerpoint/2010/main" val="21663435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GB"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B46FB95B-9A2A-1A4D-8FA1-AF96155FDFDA}" type="datetimeFigureOut">
              <a:rPr lang="en-US" smtClean="0"/>
              <a:t>04/11/16</a:t>
            </a:fld>
            <a:endParaRPr lang="en-US"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DE355689-A0C5-EC45-9B49-0C968D725398}" type="slidenum">
              <a:rPr lang="en-US" smtClean="0"/>
              <a:t>‹#›</a:t>
            </a:fld>
            <a:endParaRPr lang="en-US" dirty="0"/>
          </a:p>
        </p:txBody>
      </p:sp>
    </p:spTree>
    <p:extLst>
      <p:ext uri="{BB962C8B-B14F-4D97-AF65-F5344CB8AC3E}">
        <p14:creationId xmlns:p14="http://schemas.microsoft.com/office/powerpoint/2010/main" val="37055669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95300" y="165102"/>
            <a:ext cx="8229600" cy="1143000"/>
          </a:xfrm>
          <a:prstGeom prst="rect">
            <a:avLst/>
          </a:prstGeom>
        </p:spPr>
        <p:txBody>
          <a:bodyPr/>
          <a:lstStyle/>
          <a:p>
            <a:r>
              <a:rPr lang="en-GB" smtClean="0"/>
              <a:t>Click to edit Master title style</a:t>
            </a:r>
            <a:endParaRPr lang="en-US"/>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B46FB95B-9A2A-1A4D-8FA1-AF96155FDFDA}" type="datetimeFigureOut">
              <a:rPr lang="en-US" smtClean="0"/>
              <a:t>04/11/16</a:t>
            </a:fld>
            <a:endParaRPr lang="en-US"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DE355689-A0C5-EC45-9B49-0C968D725398}" type="slidenum">
              <a:rPr lang="en-US" smtClean="0"/>
              <a:t>‹#›</a:t>
            </a:fld>
            <a:endParaRPr lang="en-US" dirty="0"/>
          </a:p>
        </p:txBody>
      </p:sp>
    </p:spTree>
    <p:extLst>
      <p:ext uri="{BB962C8B-B14F-4D97-AF65-F5344CB8AC3E}">
        <p14:creationId xmlns:p14="http://schemas.microsoft.com/office/powerpoint/2010/main" val="160423941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GB" smtClean="0"/>
              <a:t>Click to edit Master title style</a:t>
            </a:r>
            <a:endParaRPr lang="en-US"/>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smtClean="0"/>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B46FB95B-9A2A-1A4D-8FA1-AF96155FDFDA}" type="datetimeFigureOut">
              <a:rPr lang="en-US" smtClean="0"/>
              <a:t>04/11/16</a:t>
            </a:fld>
            <a:endParaRPr lang="en-US"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DE355689-A0C5-EC45-9B49-0C968D725398}" type="slidenum">
              <a:rPr lang="en-US" smtClean="0"/>
              <a:t>‹#›</a:t>
            </a:fld>
            <a:endParaRPr lang="en-US" dirty="0"/>
          </a:p>
        </p:txBody>
      </p:sp>
    </p:spTree>
    <p:extLst>
      <p:ext uri="{BB962C8B-B14F-4D97-AF65-F5344CB8AC3E}">
        <p14:creationId xmlns:p14="http://schemas.microsoft.com/office/powerpoint/2010/main" val="17322474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95300" y="165102"/>
            <a:ext cx="8229600" cy="1143000"/>
          </a:xfrm>
          <a:prstGeom prst="rect">
            <a:avLst/>
          </a:prstGeom>
        </p:spPr>
        <p:txBody>
          <a:bodyPr/>
          <a:lstStyle/>
          <a:p>
            <a:r>
              <a:rPr lang="en-GB" smtClean="0"/>
              <a:t>Click to edit Master title style</a:t>
            </a:r>
            <a:endParaRPr lang="en-US"/>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B46FB95B-9A2A-1A4D-8FA1-AF96155FDFDA}" type="datetimeFigureOut">
              <a:rPr lang="en-US" smtClean="0"/>
              <a:t>04/11/16</a:t>
            </a:fld>
            <a:endParaRPr lang="en-US" dirty="0"/>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DE355689-A0C5-EC45-9B49-0C968D725398}" type="slidenum">
              <a:rPr lang="en-US" smtClean="0"/>
              <a:t>‹#›</a:t>
            </a:fld>
            <a:endParaRPr lang="en-US" dirty="0"/>
          </a:p>
        </p:txBody>
      </p:sp>
    </p:spTree>
    <p:extLst>
      <p:ext uri="{BB962C8B-B14F-4D97-AF65-F5344CB8AC3E}">
        <p14:creationId xmlns:p14="http://schemas.microsoft.com/office/powerpoint/2010/main" val="111123726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95300" y="165102"/>
            <a:ext cx="8229600" cy="1143000"/>
          </a:xfrm>
          <a:prstGeom prst="rect">
            <a:avLst/>
          </a:prstGeom>
        </p:spPr>
        <p:txBody>
          <a:bodyPr/>
          <a:lstStyle>
            <a:lvl1pPr>
              <a:defRPr/>
            </a:lvl1pPr>
          </a:lstStyle>
          <a:p>
            <a:r>
              <a:rPr lang="en-GB"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7" name="Date Placeholder 6"/>
          <p:cNvSpPr>
            <a:spLocks noGrp="1"/>
          </p:cNvSpPr>
          <p:nvPr>
            <p:ph type="dt" sz="half" idx="10"/>
          </p:nvPr>
        </p:nvSpPr>
        <p:spPr>
          <a:xfrm>
            <a:off x="457200" y="6356350"/>
            <a:ext cx="2133600" cy="365125"/>
          </a:xfrm>
          <a:prstGeom prst="rect">
            <a:avLst/>
          </a:prstGeom>
        </p:spPr>
        <p:txBody>
          <a:bodyPr/>
          <a:lstStyle/>
          <a:p>
            <a:fld id="{B46FB95B-9A2A-1A4D-8FA1-AF96155FDFDA}" type="datetimeFigureOut">
              <a:rPr lang="en-US" smtClean="0"/>
              <a:t>04/11/16</a:t>
            </a:fld>
            <a:endParaRPr lang="en-US" dirty="0"/>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p>
            <a:fld id="{DE355689-A0C5-EC45-9B49-0C968D725398}" type="slidenum">
              <a:rPr lang="en-US" smtClean="0"/>
              <a:t>‹#›</a:t>
            </a:fld>
            <a:endParaRPr lang="en-US" dirty="0"/>
          </a:p>
        </p:txBody>
      </p:sp>
    </p:spTree>
    <p:extLst>
      <p:ext uri="{BB962C8B-B14F-4D97-AF65-F5344CB8AC3E}">
        <p14:creationId xmlns:p14="http://schemas.microsoft.com/office/powerpoint/2010/main" val="134950765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95300" y="165102"/>
            <a:ext cx="8229600" cy="1143000"/>
          </a:xfrm>
          <a:prstGeom prst="rect">
            <a:avLst/>
          </a:prstGeom>
        </p:spPr>
        <p:txBody>
          <a:bodyPr/>
          <a:lstStyle/>
          <a:p>
            <a:r>
              <a:rPr lang="en-GB" smtClean="0"/>
              <a:t>Click to edit Master title style</a:t>
            </a:r>
            <a:endParaRPr lang="en-US"/>
          </a:p>
        </p:txBody>
      </p:sp>
      <p:sp>
        <p:nvSpPr>
          <p:cNvPr id="3" name="Date Placeholder 2"/>
          <p:cNvSpPr>
            <a:spLocks noGrp="1"/>
          </p:cNvSpPr>
          <p:nvPr>
            <p:ph type="dt" sz="half" idx="10"/>
          </p:nvPr>
        </p:nvSpPr>
        <p:spPr>
          <a:xfrm>
            <a:off x="457200" y="6356350"/>
            <a:ext cx="2133600" cy="365125"/>
          </a:xfrm>
          <a:prstGeom prst="rect">
            <a:avLst/>
          </a:prstGeom>
        </p:spPr>
        <p:txBody>
          <a:bodyPr/>
          <a:lstStyle/>
          <a:p>
            <a:fld id="{B46FB95B-9A2A-1A4D-8FA1-AF96155FDFDA}" type="datetimeFigureOut">
              <a:rPr lang="en-US" smtClean="0"/>
              <a:t>04/11/16</a:t>
            </a:fld>
            <a:endParaRPr lang="en-US" dirty="0"/>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fld id="{DE355689-A0C5-EC45-9B49-0C968D725398}" type="slidenum">
              <a:rPr lang="en-US" smtClean="0"/>
              <a:t>‹#›</a:t>
            </a:fld>
            <a:endParaRPr lang="en-US" dirty="0"/>
          </a:p>
        </p:txBody>
      </p:sp>
    </p:spTree>
    <p:extLst>
      <p:ext uri="{BB962C8B-B14F-4D97-AF65-F5344CB8AC3E}">
        <p14:creationId xmlns:p14="http://schemas.microsoft.com/office/powerpoint/2010/main" val="9015822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fld id="{B46FB95B-9A2A-1A4D-8FA1-AF96155FDFDA}" type="datetimeFigureOut">
              <a:rPr lang="en-US" smtClean="0"/>
              <a:t>04/11/16</a:t>
            </a:fld>
            <a:endParaRPr lang="en-US" dirty="0"/>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fld id="{DE355689-A0C5-EC45-9B49-0C968D725398}" type="slidenum">
              <a:rPr lang="en-US" smtClean="0"/>
              <a:t>‹#›</a:t>
            </a:fld>
            <a:endParaRPr lang="en-US" dirty="0"/>
          </a:p>
        </p:txBody>
      </p:sp>
    </p:spTree>
    <p:extLst>
      <p:ext uri="{BB962C8B-B14F-4D97-AF65-F5344CB8AC3E}">
        <p14:creationId xmlns:p14="http://schemas.microsoft.com/office/powerpoint/2010/main" val="321628130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GB" smtClean="0"/>
              <a:t>Click to edit Master title style</a:t>
            </a:r>
            <a:endParaRPr lang="en-US"/>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B46FB95B-9A2A-1A4D-8FA1-AF96155FDFDA}" type="datetimeFigureOut">
              <a:rPr lang="en-US" smtClean="0"/>
              <a:t>04/11/16</a:t>
            </a:fld>
            <a:endParaRPr lang="en-US" dirty="0"/>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DE355689-A0C5-EC45-9B49-0C968D725398}" type="slidenum">
              <a:rPr lang="en-US" smtClean="0"/>
              <a:t>‹#›</a:t>
            </a:fld>
            <a:endParaRPr lang="en-US" dirty="0"/>
          </a:p>
        </p:txBody>
      </p:sp>
    </p:spTree>
    <p:extLst>
      <p:ext uri="{BB962C8B-B14F-4D97-AF65-F5344CB8AC3E}">
        <p14:creationId xmlns:p14="http://schemas.microsoft.com/office/powerpoint/2010/main" val="11647509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GB"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B46FB95B-9A2A-1A4D-8FA1-AF96155FDFDA}" type="datetimeFigureOut">
              <a:rPr lang="en-US" smtClean="0"/>
              <a:t>04/11/16</a:t>
            </a:fld>
            <a:endParaRPr lang="en-US" dirty="0"/>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DE355689-A0C5-EC45-9B49-0C968D725398}" type="slidenum">
              <a:rPr lang="en-US" smtClean="0"/>
              <a:t>‹#›</a:t>
            </a:fld>
            <a:endParaRPr lang="en-US" dirty="0"/>
          </a:p>
        </p:txBody>
      </p:sp>
    </p:spTree>
    <p:extLst>
      <p:ext uri="{BB962C8B-B14F-4D97-AF65-F5344CB8AC3E}">
        <p14:creationId xmlns:p14="http://schemas.microsoft.com/office/powerpoint/2010/main" val="1402817315"/>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3" Type="http://schemas.openxmlformats.org/officeDocument/2006/relationships/image" Target="../media/image1.jp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descr="Rock n Rides PPT BACKGROUD.jpg"/>
          <p:cNvPicPr>
            <a:picLocks noChangeAspect="1"/>
          </p:cNvPicPr>
          <p:nvPr userDrawn="1"/>
        </p:nvPicPr>
        <p:blipFill rotWithShape="1">
          <a:blip r:embed="rId13">
            <a:extLst>
              <a:ext uri="{28A0092B-C50C-407E-A947-70E740481C1C}">
                <a14:useLocalDpi xmlns:a14="http://schemas.microsoft.com/office/drawing/2010/main" val="0"/>
              </a:ext>
            </a:extLst>
          </a:blip>
          <a:srcRect l="1937" t="152"/>
          <a:stretch/>
        </p:blipFill>
        <p:spPr>
          <a:xfrm>
            <a:off x="0" y="0"/>
            <a:ext cx="9144001" cy="6858000"/>
          </a:xfrm>
          <a:prstGeom prst="rect">
            <a:avLst/>
          </a:prstGeom>
        </p:spPr>
      </p:pic>
    </p:spTree>
    <p:extLst>
      <p:ext uri="{BB962C8B-B14F-4D97-AF65-F5344CB8AC3E}">
        <p14:creationId xmlns:p14="http://schemas.microsoft.com/office/powerpoint/2010/main" val="124560153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jp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jp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FRONT.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97" y="1"/>
            <a:ext cx="9142803" cy="6858000"/>
          </a:xfrm>
          <a:prstGeom prst="rect">
            <a:avLst/>
          </a:prstGeom>
        </p:spPr>
      </p:pic>
      <p:sp>
        <p:nvSpPr>
          <p:cNvPr id="5" name="Rectangle 4"/>
          <p:cNvSpPr/>
          <p:nvPr/>
        </p:nvSpPr>
        <p:spPr>
          <a:xfrm>
            <a:off x="5617633" y="6252300"/>
            <a:ext cx="2180167" cy="276999"/>
          </a:xfrm>
          <a:prstGeom prst="rect">
            <a:avLst/>
          </a:prstGeom>
        </p:spPr>
        <p:txBody>
          <a:bodyPr wrap="square">
            <a:spAutoFit/>
          </a:bodyPr>
          <a:lstStyle/>
          <a:p>
            <a:r>
              <a:rPr lang="hr-HR" sz="1200" b="1" i="0" u="none" strike="noStrike" baseline="0" dirty="0" smtClean="0">
                <a:latin typeface="MyriadPro-Light"/>
              </a:rPr>
              <a:t>FEBRUARY / MARCH 2017</a:t>
            </a:r>
          </a:p>
        </p:txBody>
      </p:sp>
      <p:sp>
        <p:nvSpPr>
          <p:cNvPr id="6" name="Rectangle 5"/>
          <p:cNvSpPr/>
          <p:nvPr/>
        </p:nvSpPr>
        <p:spPr>
          <a:xfrm>
            <a:off x="4897965" y="3925225"/>
            <a:ext cx="3958166" cy="707886"/>
          </a:xfrm>
          <a:prstGeom prst="rect">
            <a:avLst/>
          </a:prstGeom>
        </p:spPr>
        <p:txBody>
          <a:bodyPr wrap="square">
            <a:spAutoFit/>
          </a:bodyPr>
          <a:lstStyle/>
          <a:p>
            <a:r>
              <a:rPr lang="en-US" sz="2000" dirty="0" smtClean="0">
                <a:solidFill>
                  <a:srgbClr val="FF0000"/>
                </a:solidFill>
                <a:latin typeface="PFDinTextPro-Regular"/>
                <a:cs typeface="PFDinTextPro-Regular"/>
              </a:rPr>
              <a:t>COMMERCIAL SPONSORSHIP &amp;</a:t>
            </a:r>
          </a:p>
          <a:p>
            <a:r>
              <a:rPr lang="en-US" sz="2000" dirty="0" smtClean="0">
                <a:solidFill>
                  <a:srgbClr val="FF0000"/>
                </a:solidFill>
                <a:latin typeface="PFDinTextPro-Regular"/>
                <a:cs typeface="PFDinTextPro-Regular"/>
              </a:rPr>
              <a:t>PARTNERSHIP OPPORTUNITIES</a:t>
            </a:r>
            <a:endParaRPr lang="en-GB" sz="2000" dirty="0">
              <a:solidFill>
                <a:srgbClr val="FF0000"/>
              </a:solidFill>
              <a:latin typeface="PFDinTextPro-Regular"/>
              <a:cs typeface="PFDinTextPro-Regular"/>
            </a:endParaRPr>
          </a:p>
        </p:txBody>
      </p:sp>
    </p:spTree>
    <p:extLst>
      <p:ext uri="{BB962C8B-B14F-4D97-AF65-F5344CB8AC3E}">
        <p14:creationId xmlns:p14="http://schemas.microsoft.com/office/powerpoint/2010/main" val="1261337387"/>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07949" y="1805110"/>
            <a:ext cx="4965700" cy="523220"/>
          </a:xfrm>
          <a:prstGeom prst="rect">
            <a:avLst/>
          </a:prstGeom>
        </p:spPr>
        <p:txBody>
          <a:bodyPr wrap="square">
            <a:spAutoFit/>
          </a:bodyPr>
          <a:lstStyle/>
          <a:p>
            <a:r>
              <a:rPr lang="en-US" sz="2800" b="1" i="0" u="none" strike="noStrike" baseline="0" dirty="0" smtClean="0">
                <a:solidFill>
                  <a:srgbClr val="FF0000"/>
                </a:solidFill>
                <a:latin typeface="PFDinTextPro-Regular"/>
                <a:cs typeface="PFDinTextPro-Regular"/>
              </a:rPr>
              <a:t>RIDERS</a:t>
            </a:r>
            <a:endParaRPr lang="en-US" sz="2800" b="1" dirty="0">
              <a:solidFill>
                <a:srgbClr val="FF0000"/>
              </a:solidFill>
              <a:latin typeface="PFDinTextPro-Regular"/>
              <a:cs typeface="PFDinTextPro-Regular"/>
            </a:endParaRPr>
          </a:p>
        </p:txBody>
      </p:sp>
      <p:sp>
        <p:nvSpPr>
          <p:cNvPr id="3" name="Rectangle 2"/>
          <p:cNvSpPr/>
          <p:nvPr/>
        </p:nvSpPr>
        <p:spPr>
          <a:xfrm>
            <a:off x="3149600" y="2311400"/>
            <a:ext cx="5829300" cy="276999"/>
          </a:xfrm>
          <a:prstGeom prst="rect">
            <a:avLst/>
          </a:prstGeom>
        </p:spPr>
        <p:txBody>
          <a:bodyPr wrap="square">
            <a:spAutoFit/>
          </a:bodyPr>
          <a:lstStyle/>
          <a:p>
            <a:r>
              <a:rPr lang="en-US" sz="1200" dirty="0" smtClean="0"/>
              <a:t>The</a:t>
            </a:r>
            <a:endParaRPr lang="en-US" sz="1200" b="0" i="0" u="none" strike="noStrike" baseline="0" dirty="0" smtClean="0">
              <a:solidFill>
                <a:srgbClr val="01A4B0"/>
              </a:solidFill>
              <a:latin typeface="MyriadPro-Light"/>
            </a:endParaRPr>
          </a:p>
        </p:txBody>
      </p:sp>
      <p:sp>
        <p:nvSpPr>
          <p:cNvPr id="2" name="Rectangle 1"/>
          <p:cNvSpPr/>
          <p:nvPr/>
        </p:nvSpPr>
        <p:spPr>
          <a:xfrm>
            <a:off x="104775" y="2316976"/>
            <a:ext cx="8899525" cy="707886"/>
          </a:xfrm>
          <a:prstGeom prst="rect">
            <a:avLst/>
          </a:prstGeom>
        </p:spPr>
        <p:txBody>
          <a:bodyPr wrap="square">
            <a:spAutoFit/>
          </a:bodyPr>
          <a:lstStyle/>
          <a:p>
            <a:r>
              <a:rPr lang="en-US" sz="1000" dirty="0" smtClean="0">
                <a:solidFill>
                  <a:srgbClr val="FFFFFF"/>
                </a:solidFill>
                <a:latin typeface="PFDinTextPro-Regular"/>
                <a:cs typeface="PFDinTextPro-Regular"/>
              </a:rPr>
              <a:t>ROCK </a:t>
            </a:r>
            <a:r>
              <a:rPr lang="en-US" sz="1000" dirty="0">
                <a:solidFill>
                  <a:srgbClr val="FFFFFF"/>
                </a:solidFill>
                <a:latin typeface="PFDinTextPro-Regular"/>
                <a:cs typeface="PFDinTextPro-Regular"/>
              </a:rPr>
              <a:t>‘</a:t>
            </a:r>
            <a:r>
              <a:rPr lang="en-US" sz="1000" dirty="0" smtClean="0">
                <a:solidFill>
                  <a:srgbClr val="FFFFFF"/>
                </a:solidFill>
                <a:latin typeface="PFDinTextPro-Regular"/>
                <a:cs typeface="PFDinTextPro-Regular"/>
              </a:rPr>
              <a:t>N’RIDES FMX </a:t>
            </a:r>
            <a:r>
              <a:rPr lang="en-US" sz="1000" dirty="0">
                <a:solidFill>
                  <a:srgbClr val="FFFFFF"/>
                </a:solidFill>
                <a:latin typeface="PFDinTextPro-Regular"/>
                <a:cs typeface="PFDinTextPro-Regular"/>
              </a:rPr>
              <a:t>THAILAND 2017 will feature some of the world’s best freestyle motocross riders, including</a:t>
            </a:r>
            <a:r>
              <a:rPr lang="en-US" sz="1000" dirty="0" smtClean="0">
                <a:solidFill>
                  <a:srgbClr val="FFFFFF"/>
                </a:solidFill>
                <a:latin typeface="PFDinTextPro-Regular"/>
                <a:cs typeface="PFDinTextPro-Regular"/>
              </a:rPr>
              <a:t>:</a:t>
            </a:r>
          </a:p>
          <a:p>
            <a:endParaRPr lang="en-US" sz="1000" dirty="0">
              <a:solidFill>
                <a:srgbClr val="FFFFFF"/>
              </a:solidFill>
              <a:latin typeface="PFDinTextPro-Regular"/>
              <a:cs typeface="PFDinTextPro-Regular"/>
            </a:endParaRPr>
          </a:p>
          <a:p>
            <a:r>
              <a:rPr lang="en-US" sz="1000" dirty="0">
                <a:solidFill>
                  <a:srgbClr val="FFFFFF"/>
                </a:solidFill>
                <a:latin typeface="PFDinTextPro-Regular"/>
                <a:cs typeface="PFDinTextPro-Regular"/>
              </a:rPr>
              <a:t>RIDER &amp; BIKE </a:t>
            </a:r>
            <a:r>
              <a:rPr lang="en-US" sz="1000" dirty="0" smtClean="0">
                <a:solidFill>
                  <a:srgbClr val="FFFFFF"/>
                </a:solidFill>
                <a:latin typeface="PFDinTextPro-Regular"/>
                <a:cs typeface="PFDinTextPro-Regular"/>
              </a:rPr>
              <a:t>	        BIOGRAPHY 										SPONSORS</a:t>
            </a:r>
            <a:endParaRPr lang="en-US" sz="1000" dirty="0">
              <a:solidFill>
                <a:srgbClr val="FFFFFF"/>
              </a:solidFill>
              <a:latin typeface="PFDinTextPro-Regular"/>
              <a:cs typeface="PFDinTextPro-Regular"/>
            </a:endParaRPr>
          </a:p>
          <a:p>
            <a:endParaRPr lang="en-US" sz="1000" dirty="0" smtClean="0">
              <a:solidFill>
                <a:srgbClr val="FFFFFF"/>
              </a:solidFill>
              <a:latin typeface="PFDinTextPro-Regular"/>
              <a:cs typeface="PFDinTextPro-Regular"/>
            </a:endParaRPr>
          </a:p>
        </p:txBody>
      </p:sp>
      <p:sp>
        <p:nvSpPr>
          <p:cNvPr id="5" name="Rectangle 4"/>
          <p:cNvSpPr/>
          <p:nvPr/>
        </p:nvSpPr>
        <p:spPr>
          <a:xfrm>
            <a:off x="1231900" y="3081258"/>
            <a:ext cx="4648200" cy="1323439"/>
          </a:xfrm>
          <a:prstGeom prst="rect">
            <a:avLst/>
          </a:prstGeom>
        </p:spPr>
        <p:txBody>
          <a:bodyPr wrap="square">
            <a:spAutoFit/>
          </a:bodyPr>
          <a:lstStyle/>
          <a:p>
            <a:pPr lvl="0"/>
            <a:r>
              <a:rPr lang="en-US" sz="1000" dirty="0">
                <a:solidFill>
                  <a:srgbClr val="FFFFFF"/>
                </a:solidFill>
                <a:latin typeface="PFDinTextPro-Regular"/>
                <a:cs typeface="PFDinTextPro-Regular"/>
              </a:rPr>
              <a:t>Vanni Oddera is a spiritual guy with many interests and talents. As a motorcycle athlete </a:t>
            </a:r>
            <a:r>
              <a:rPr lang="en-US" sz="1000" dirty="0" smtClean="0">
                <a:solidFill>
                  <a:srgbClr val="FFFFFF"/>
                </a:solidFill>
                <a:latin typeface="PFDinTextPro-Regular"/>
                <a:cs typeface="PFDinTextPro-Regular"/>
              </a:rPr>
              <a:t>Vanni is </a:t>
            </a:r>
            <a:r>
              <a:rPr lang="en-US" sz="1000" dirty="0">
                <a:solidFill>
                  <a:srgbClr val="FFFFFF"/>
                </a:solidFill>
                <a:latin typeface="PFDinTextPro-Regular"/>
                <a:cs typeface="PFDinTextPro-Regular"/>
              </a:rPr>
              <a:t>best known as a Freestyle Moto crosser, as well as motorcycle projects for disabled </a:t>
            </a:r>
            <a:r>
              <a:rPr lang="en-US" sz="1000" dirty="0" smtClean="0">
                <a:solidFill>
                  <a:srgbClr val="FFFFFF"/>
                </a:solidFill>
                <a:latin typeface="PFDinTextPro-Regular"/>
                <a:cs typeface="PFDinTextPro-Regular"/>
              </a:rPr>
              <a:t>children through </a:t>
            </a:r>
            <a:r>
              <a:rPr lang="en-US" sz="1000" dirty="0">
                <a:solidFill>
                  <a:srgbClr val="FFFFFF"/>
                </a:solidFill>
                <a:latin typeface="PFDinTextPro-Regular"/>
                <a:cs typeface="PFDinTextPro-Regular"/>
              </a:rPr>
              <a:t>project Mototerapia.</a:t>
            </a:r>
          </a:p>
          <a:p>
            <a:pPr lvl="0"/>
            <a:endParaRPr lang="en-US" sz="1000" dirty="0" smtClean="0">
              <a:solidFill>
                <a:srgbClr val="FFFFFF"/>
              </a:solidFill>
              <a:latin typeface="PFDinTextPro-Regular"/>
              <a:cs typeface="PFDinTextPro-Regular"/>
            </a:endParaRPr>
          </a:p>
          <a:p>
            <a:pPr lvl="0"/>
            <a:r>
              <a:rPr lang="en-US" sz="1000" dirty="0" smtClean="0">
                <a:solidFill>
                  <a:srgbClr val="FFFFFF"/>
                </a:solidFill>
                <a:latin typeface="PFDinTextPro-Regular"/>
                <a:cs typeface="PFDinTextPro-Regular"/>
              </a:rPr>
              <a:t>The </a:t>
            </a:r>
            <a:r>
              <a:rPr lang="en-US" sz="1000" dirty="0">
                <a:solidFill>
                  <a:srgbClr val="FFFFFF"/>
                </a:solidFill>
                <a:latin typeface="PFDinTextPro-Regular"/>
                <a:cs typeface="PFDinTextPro-Regular"/>
              </a:rPr>
              <a:t>Italian produces incredible bike designs – he has a degree in graphic design </a:t>
            </a:r>
            <a:r>
              <a:rPr lang="en-US" sz="1000" dirty="0" smtClean="0">
                <a:solidFill>
                  <a:srgbClr val="FFFFFF"/>
                </a:solidFill>
                <a:latin typeface="PFDinTextPro-Regular"/>
                <a:cs typeface="PFDinTextPro-Regular"/>
              </a:rPr>
              <a:t>and revolutionises </a:t>
            </a:r>
            <a:r>
              <a:rPr lang="en-US" sz="1000" dirty="0">
                <a:solidFill>
                  <a:srgbClr val="FFFFFF"/>
                </a:solidFill>
                <a:latin typeface="PFDinTextPro-Regular"/>
                <a:cs typeface="PFDinTextPro-Regular"/>
              </a:rPr>
              <a:t>his bike every year with a special message. In 2016 Vanni’s KTM FMX </a:t>
            </a:r>
            <a:r>
              <a:rPr lang="en-US" sz="1000" dirty="0" smtClean="0">
                <a:solidFill>
                  <a:srgbClr val="FFFFFF"/>
                </a:solidFill>
                <a:latin typeface="PFDinTextPro-Regular"/>
                <a:cs typeface="PFDinTextPro-Regular"/>
              </a:rPr>
              <a:t>bike is </a:t>
            </a:r>
            <a:r>
              <a:rPr lang="en-US" sz="1000" dirty="0">
                <a:solidFill>
                  <a:srgbClr val="FFFFFF"/>
                </a:solidFill>
                <a:latin typeface="PFDinTextPro-Regular"/>
                <a:cs typeface="PFDinTextPro-Regular"/>
              </a:rPr>
              <a:t>dedicated to nature and animals, as the psychology of the colors allow the viewer to </a:t>
            </a:r>
            <a:r>
              <a:rPr lang="en-US" sz="1000" dirty="0" smtClean="0">
                <a:solidFill>
                  <a:srgbClr val="FFFFFF"/>
                </a:solidFill>
                <a:latin typeface="PFDinTextPro-Regular"/>
                <a:cs typeface="PFDinTextPro-Regular"/>
              </a:rPr>
              <a:t>see a </a:t>
            </a:r>
            <a:r>
              <a:rPr lang="en-US" sz="1000" dirty="0">
                <a:solidFill>
                  <a:srgbClr val="FFFFFF"/>
                </a:solidFill>
                <a:latin typeface="PFDinTextPro-Regular"/>
                <a:cs typeface="PFDinTextPro-Regular"/>
              </a:rPr>
              <a:t>change in color during a backflip.</a:t>
            </a:r>
          </a:p>
        </p:txBody>
      </p:sp>
      <p:sp>
        <p:nvSpPr>
          <p:cNvPr id="6" name="Rectangle 5"/>
          <p:cNvSpPr/>
          <p:nvPr/>
        </p:nvSpPr>
        <p:spPr>
          <a:xfrm>
            <a:off x="6057900" y="3063875"/>
            <a:ext cx="2286000" cy="1323439"/>
          </a:xfrm>
          <a:prstGeom prst="rect">
            <a:avLst/>
          </a:prstGeom>
        </p:spPr>
        <p:txBody>
          <a:bodyPr>
            <a:spAutoFit/>
          </a:bodyPr>
          <a:lstStyle/>
          <a:p>
            <a:pPr lvl="0"/>
            <a:r>
              <a:rPr lang="en-US" sz="1000" dirty="0">
                <a:solidFill>
                  <a:srgbClr val="FFFFFF"/>
                </a:solidFill>
                <a:latin typeface="PFDinTextPro-Regular"/>
                <a:cs typeface="PFDinTextPro-Regular"/>
              </a:rPr>
              <a:t>AICS, Accossato, Alpina Raggi,</a:t>
            </a:r>
          </a:p>
          <a:p>
            <a:pPr lvl="0"/>
            <a:r>
              <a:rPr lang="en-US" sz="1000" dirty="0">
                <a:solidFill>
                  <a:srgbClr val="FFFFFF"/>
                </a:solidFill>
                <a:latin typeface="PFDinTextPro-Regular"/>
                <a:cs typeface="PFDinTextPro-Regular"/>
              </a:rPr>
              <a:t>Alpinestars, Ariete, Beta Tools, Black</a:t>
            </a:r>
          </a:p>
          <a:p>
            <a:pPr lvl="0"/>
            <a:r>
              <a:rPr lang="en-US" sz="1000" dirty="0">
                <a:solidFill>
                  <a:srgbClr val="FFFFFF"/>
                </a:solidFill>
                <a:latin typeface="PFDinTextPro-Regular"/>
                <a:cs typeface="PFDinTextPro-Regular"/>
              </a:rPr>
              <a:t>Bird, Dedo Racing, Herero 4°—4, KTM</a:t>
            </a:r>
          </a:p>
          <a:p>
            <a:pPr lvl="0"/>
            <a:r>
              <a:rPr lang="en-US" sz="1000" dirty="0">
                <a:solidFill>
                  <a:srgbClr val="FFFFFF"/>
                </a:solidFill>
                <a:latin typeface="PFDinTextPro-Regular"/>
                <a:cs typeface="PFDinTextPro-Regular"/>
              </a:rPr>
              <a:t>Italia, Lightech, Marchald Filters,</a:t>
            </a:r>
          </a:p>
          <a:p>
            <a:pPr lvl="0"/>
            <a:r>
              <a:rPr lang="en-US" sz="1000" dirty="0">
                <a:solidFill>
                  <a:srgbClr val="FFFFFF"/>
                </a:solidFill>
                <a:latin typeface="PFDinTextPro-Regular"/>
                <a:cs typeface="PFDinTextPro-Regular"/>
              </a:rPr>
              <a:t>Motorex, Nikon, Pirelli, Scalvini,</a:t>
            </a:r>
          </a:p>
          <a:p>
            <a:pPr lvl="0"/>
            <a:r>
              <a:rPr lang="en-US" sz="1000" dirty="0">
                <a:solidFill>
                  <a:srgbClr val="FFFFFF"/>
                </a:solidFill>
                <a:latin typeface="PFDinTextPro-Regular"/>
                <a:cs typeface="PFDinTextPro-Regular"/>
              </a:rPr>
              <a:t>Scorpion Bay, SIXS, SM Sospensioni,</a:t>
            </a:r>
          </a:p>
          <a:p>
            <a:pPr lvl="0"/>
            <a:r>
              <a:rPr lang="en-US" sz="1000" dirty="0">
                <a:solidFill>
                  <a:srgbClr val="FFFFFF"/>
                </a:solidFill>
                <a:latin typeface="PFDinTextPro-Regular"/>
                <a:cs typeface="PFDinTextPro-Regular"/>
              </a:rPr>
              <a:t>Sony Action Cam, Termignoni,</a:t>
            </a:r>
          </a:p>
          <a:p>
            <a:pPr lvl="0"/>
            <a:r>
              <a:rPr lang="en-US" sz="1000" dirty="0">
                <a:solidFill>
                  <a:srgbClr val="FFFFFF"/>
                </a:solidFill>
                <a:latin typeface="PFDinTextPro-Regular"/>
                <a:cs typeface="PFDinTextPro-Regular"/>
              </a:rPr>
              <a:t>UFO Plast</a:t>
            </a:r>
          </a:p>
        </p:txBody>
      </p:sp>
      <p:sp>
        <p:nvSpPr>
          <p:cNvPr id="7" name="Rectangle 6"/>
          <p:cNvSpPr/>
          <p:nvPr/>
        </p:nvSpPr>
        <p:spPr>
          <a:xfrm>
            <a:off x="120650" y="3063875"/>
            <a:ext cx="946150" cy="861774"/>
          </a:xfrm>
          <a:prstGeom prst="rect">
            <a:avLst/>
          </a:prstGeom>
        </p:spPr>
        <p:txBody>
          <a:bodyPr wrap="square">
            <a:spAutoFit/>
          </a:bodyPr>
          <a:lstStyle/>
          <a:p>
            <a:pPr lvl="0"/>
            <a:r>
              <a:rPr lang="en-US" sz="1000" dirty="0">
                <a:solidFill>
                  <a:srgbClr val="FFFFFF"/>
                </a:solidFill>
                <a:latin typeface="PFDinTextPro-Regular"/>
                <a:cs typeface="PFDinTextPro-Regular"/>
              </a:rPr>
              <a:t>Vanni </a:t>
            </a:r>
            <a:r>
              <a:rPr lang="en-US" sz="1000" dirty="0" smtClean="0">
                <a:solidFill>
                  <a:srgbClr val="FFFFFF"/>
                </a:solidFill>
                <a:latin typeface="PFDinTextPro-Regular"/>
                <a:cs typeface="PFDinTextPro-Regular"/>
              </a:rPr>
              <a:t>Oddera</a:t>
            </a:r>
          </a:p>
          <a:p>
            <a:pPr lvl="0"/>
            <a:endParaRPr lang="en-US" sz="1000" dirty="0">
              <a:solidFill>
                <a:srgbClr val="FFFFFF"/>
              </a:solidFill>
              <a:latin typeface="PFDinTextPro-Regular"/>
              <a:cs typeface="PFDinTextPro-Regular"/>
            </a:endParaRPr>
          </a:p>
          <a:p>
            <a:pPr lvl="0"/>
            <a:r>
              <a:rPr lang="en-US" sz="1000" dirty="0">
                <a:solidFill>
                  <a:srgbClr val="FFFFFF"/>
                </a:solidFill>
                <a:latin typeface="PFDinTextPro-Regular"/>
                <a:cs typeface="PFDinTextPro-Regular"/>
              </a:rPr>
              <a:t>Italy</a:t>
            </a:r>
          </a:p>
          <a:p>
            <a:pPr lvl="0"/>
            <a:endParaRPr lang="en-US" sz="1000" dirty="0" smtClean="0">
              <a:solidFill>
                <a:srgbClr val="FFFFFF"/>
              </a:solidFill>
              <a:latin typeface="PFDinTextPro-Regular"/>
              <a:cs typeface="PFDinTextPro-Regular"/>
            </a:endParaRPr>
          </a:p>
          <a:p>
            <a:pPr lvl="0"/>
            <a:r>
              <a:rPr lang="en-US" sz="1000" dirty="0" smtClean="0">
                <a:solidFill>
                  <a:srgbClr val="FFFFFF"/>
                </a:solidFill>
                <a:latin typeface="PFDinTextPro-Regular"/>
                <a:cs typeface="PFDinTextPro-Regular"/>
              </a:rPr>
              <a:t>KTM</a:t>
            </a:r>
            <a:endParaRPr lang="en-US" sz="1000" dirty="0">
              <a:solidFill>
                <a:srgbClr val="FFFFFF"/>
              </a:solidFill>
              <a:latin typeface="PFDinTextPro-Regular"/>
              <a:cs typeface="PFDinTextPro-Regular"/>
            </a:endParaRPr>
          </a:p>
        </p:txBody>
      </p:sp>
      <p:sp>
        <p:nvSpPr>
          <p:cNvPr id="8" name="Rectangle 7"/>
          <p:cNvSpPr/>
          <p:nvPr/>
        </p:nvSpPr>
        <p:spPr>
          <a:xfrm>
            <a:off x="101600" y="4697731"/>
            <a:ext cx="1244600" cy="1015663"/>
          </a:xfrm>
          <a:prstGeom prst="rect">
            <a:avLst/>
          </a:prstGeom>
        </p:spPr>
        <p:txBody>
          <a:bodyPr wrap="square">
            <a:spAutoFit/>
          </a:bodyPr>
          <a:lstStyle/>
          <a:p>
            <a:pPr lvl="0"/>
            <a:r>
              <a:rPr lang="en-US" sz="1000" dirty="0">
                <a:solidFill>
                  <a:srgbClr val="FFFFFF"/>
                </a:solidFill>
                <a:latin typeface="PFDinTextPro-Regular"/>
                <a:cs typeface="PFDinTextPro-Regular"/>
              </a:rPr>
              <a:t>Massimo </a:t>
            </a:r>
            <a:r>
              <a:rPr lang="en-US" sz="1000" dirty="0" smtClean="0">
                <a:solidFill>
                  <a:srgbClr val="FFFFFF"/>
                </a:solidFill>
                <a:latin typeface="PFDinTextPro-Regular"/>
                <a:cs typeface="PFDinTextPro-Regular"/>
              </a:rPr>
              <a:t>Bianconcini</a:t>
            </a:r>
          </a:p>
          <a:p>
            <a:pPr lvl="0"/>
            <a:endParaRPr lang="en-US" sz="1000" dirty="0">
              <a:solidFill>
                <a:srgbClr val="FFFFFF"/>
              </a:solidFill>
              <a:latin typeface="PFDinTextPro-Regular"/>
              <a:cs typeface="PFDinTextPro-Regular"/>
            </a:endParaRPr>
          </a:p>
          <a:p>
            <a:pPr lvl="0"/>
            <a:r>
              <a:rPr lang="en-US" sz="1000" dirty="0">
                <a:solidFill>
                  <a:srgbClr val="FFFFFF"/>
                </a:solidFill>
                <a:latin typeface="PFDinTextPro-Regular"/>
                <a:cs typeface="PFDinTextPro-Regular"/>
              </a:rPr>
              <a:t>Italy</a:t>
            </a:r>
          </a:p>
          <a:p>
            <a:pPr lvl="0"/>
            <a:endParaRPr lang="tr-TR" sz="1000" dirty="0" smtClean="0">
              <a:solidFill>
                <a:srgbClr val="FFFFFF"/>
              </a:solidFill>
              <a:latin typeface="PFDinTextPro-Regular"/>
              <a:cs typeface="PFDinTextPro-Regular"/>
            </a:endParaRPr>
          </a:p>
          <a:p>
            <a:pPr lvl="0"/>
            <a:r>
              <a:rPr lang="tr-TR" sz="1000" dirty="0" smtClean="0">
                <a:solidFill>
                  <a:srgbClr val="FFFFFF"/>
                </a:solidFill>
                <a:latin typeface="PFDinTextPro-Regular"/>
                <a:cs typeface="PFDinTextPro-Regular"/>
              </a:rPr>
              <a:t>KTM </a:t>
            </a:r>
            <a:r>
              <a:rPr lang="tr-TR" sz="1000" dirty="0">
                <a:solidFill>
                  <a:srgbClr val="FFFFFF"/>
                </a:solidFill>
                <a:latin typeface="PFDinTextPro-Regular"/>
                <a:cs typeface="PFDinTextPro-Regular"/>
              </a:rPr>
              <a:t>250SX</a:t>
            </a:r>
          </a:p>
        </p:txBody>
      </p:sp>
      <p:sp>
        <p:nvSpPr>
          <p:cNvPr id="9" name="Rectangle 8"/>
          <p:cNvSpPr/>
          <p:nvPr/>
        </p:nvSpPr>
        <p:spPr>
          <a:xfrm>
            <a:off x="1231900" y="4622662"/>
            <a:ext cx="4648200" cy="1015663"/>
          </a:xfrm>
          <a:prstGeom prst="rect">
            <a:avLst/>
          </a:prstGeom>
        </p:spPr>
        <p:txBody>
          <a:bodyPr wrap="square">
            <a:spAutoFit/>
          </a:bodyPr>
          <a:lstStyle/>
          <a:p>
            <a:pPr lvl="0"/>
            <a:r>
              <a:rPr lang="tr-TR" sz="1000" dirty="0">
                <a:solidFill>
                  <a:srgbClr val="FFFFFF"/>
                </a:solidFill>
                <a:latin typeface="PFDinTextPro-Regular"/>
                <a:cs typeface="PFDinTextPro-Regular"/>
              </a:rPr>
              <a:t>Massimo started in motocross in 1987. His recent results include: 1st place whip contest </a:t>
            </a:r>
            <a:r>
              <a:rPr lang="tr-TR" sz="1000" dirty="0" smtClean="0">
                <a:solidFill>
                  <a:srgbClr val="FFFFFF"/>
                </a:solidFill>
                <a:latin typeface="PFDinTextPro-Regular"/>
                <a:cs typeface="PFDinTextPro-Regular"/>
              </a:rPr>
              <a:t>Kings of </a:t>
            </a:r>
            <a:r>
              <a:rPr lang="tr-TR" sz="1000" dirty="0">
                <a:solidFill>
                  <a:srgbClr val="FFFFFF"/>
                </a:solidFill>
                <a:latin typeface="PFDinTextPro-Regular"/>
                <a:cs typeface="PFDinTextPro-Regular"/>
              </a:rPr>
              <a:t>freestyle </a:t>
            </a:r>
            <a:r>
              <a:rPr lang="en-US" sz="1000" dirty="0" smtClean="0">
                <a:solidFill>
                  <a:srgbClr val="FFFFFF"/>
                </a:solidFill>
                <a:latin typeface="PFDinTextPro-Regular"/>
                <a:cs typeface="PFDinTextPro-Regular"/>
              </a:rPr>
              <a:t>Lipzia</a:t>
            </a:r>
            <a:r>
              <a:rPr lang="tr-TR" sz="1000" dirty="0" smtClean="0">
                <a:solidFill>
                  <a:srgbClr val="FFFFFF"/>
                </a:solidFill>
                <a:latin typeface="PFDinTextPro-Regular"/>
                <a:cs typeface="PFDinTextPro-Regular"/>
              </a:rPr>
              <a:t> </a:t>
            </a:r>
            <a:r>
              <a:rPr lang="tr-TR" sz="1000" dirty="0">
                <a:solidFill>
                  <a:srgbClr val="FFFFFF"/>
                </a:solidFill>
                <a:latin typeface="PFDinTextPro-Regular"/>
                <a:cs typeface="PFDinTextPro-Regular"/>
              </a:rPr>
              <a:t>(DE); 1st </a:t>
            </a:r>
            <a:r>
              <a:rPr lang="en-GB" sz="1000" dirty="0" smtClean="0">
                <a:solidFill>
                  <a:srgbClr val="FFFFFF"/>
                </a:solidFill>
                <a:latin typeface="PFDinTextPro-Regular"/>
                <a:cs typeface="PFDinTextPro-Regular"/>
              </a:rPr>
              <a:t>speed</a:t>
            </a:r>
            <a:r>
              <a:rPr lang="tr-TR" sz="1000" dirty="0" smtClean="0">
                <a:solidFill>
                  <a:srgbClr val="FFFFFF"/>
                </a:solidFill>
                <a:latin typeface="PFDinTextPro-Regular"/>
                <a:cs typeface="PFDinTextPro-Regular"/>
              </a:rPr>
              <a:t> </a:t>
            </a:r>
            <a:r>
              <a:rPr lang="tr-TR" sz="1000" dirty="0" err="1">
                <a:solidFill>
                  <a:srgbClr val="FFFFFF"/>
                </a:solidFill>
                <a:latin typeface="PFDinTextPro-Regular"/>
                <a:cs typeface="PFDinTextPro-Regular"/>
              </a:rPr>
              <a:t>and</a:t>
            </a:r>
            <a:r>
              <a:rPr lang="tr-TR" sz="1000" dirty="0">
                <a:solidFill>
                  <a:srgbClr val="FFFFFF"/>
                </a:solidFill>
                <a:latin typeface="PFDinTextPro-Regular"/>
                <a:cs typeface="PFDinTextPro-Regular"/>
              </a:rPr>
              <a:t> </a:t>
            </a:r>
            <a:r>
              <a:rPr lang="tr-TR" sz="1000" dirty="0" err="1">
                <a:solidFill>
                  <a:srgbClr val="FFFFFF"/>
                </a:solidFill>
                <a:latin typeface="PFDinTextPro-Regular"/>
                <a:cs typeface="PFDinTextPro-Regular"/>
              </a:rPr>
              <a:t>style</a:t>
            </a:r>
            <a:r>
              <a:rPr lang="tr-TR" sz="1000" dirty="0">
                <a:solidFill>
                  <a:srgbClr val="FFFFFF"/>
                </a:solidFill>
                <a:latin typeface="PFDinTextPro-Regular"/>
                <a:cs typeface="PFDinTextPro-Regular"/>
              </a:rPr>
              <a:t> World Cup Berlin (DE); 1st whip contest World </a:t>
            </a:r>
            <a:r>
              <a:rPr lang="tr-TR" sz="1000" dirty="0" smtClean="0">
                <a:solidFill>
                  <a:srgbClr val="FFFFFF"/>
                </a:solidFill>
                <a:latin typeface="PFDinTextPro-Regular"/>
                <a:cs typeface="PFDinTextPro-Regular"/>
              </a:rPr>
              <a:t>Cup Berlin </a:t>
            </a:r>
            <a:r>
              <a:rPr lang="tr-TR" sz="1000" dirty="0">
                <a:solidFill>
                  <a:srgbClr val="FFFFFF"/>
                </a:solidFill>
                <a:latin typeface="PFDinTextPro-Regular"/>
                <a:cs typeface="PFDinTextPro-Regular"/>
              </a:rPr>
              <a:t>(DE); 1st place </a:t>
            </a:r>
            <a:r>
              <a:rPr lang="tr-TR" sz="1000" dirty="0" err="1">
                <a:solidFill>
                  <a:srgbClr val="FFFFFF"/>
                </a:solidFill>
                <a:latin typeface="PFDinTextPro-Regular"/>
                <a:cs typeface="PFDinTextPro-Regular"/>
              </a:rPr>
              <a:t>Stick</a:t>
            </a:r>
            <a:r>
              <a:rPr lang="tr-TR" sz="1000" dirty="0">
                <a:solidFill>
                  <a:srgbClr val="FFFFFF"/>
                </a:solidFill>
                <a:latin typeface="PFDinTextPro-Regular"/>
                <a:cs typeface="PFDinTextPro-Regular"/>
              </a:rPr>
              <a:t> </a:t>
            </a:r>
            <a:r>
              <a:rPr lang="tr-TR" sz="1000" dirty="0" err="1">
                <a:solidFill>
                  <a:srgbClr val="FFFFFF"/>
                </a:solidFill>
                <a:latin typeface="PFDinTextPro-Regular"/>
                <a:cs typeface="PFDinTextPro-Regular"/>
              </a:rPr>
              <a:t>the</a:t>
            </a:r>
            <a:r>
              <a:rPr lang="tr-TR" sz="1000" dirty="0">
                <a:solidFill>
                  <a:srgbClr val="FFFFFF"/>
                </a:solidFill>
                <a:latin typeface="PFDinTextPro-Regular"/>
                <a:cs typeface="PFDinTextPro-Regular"/>
              </a:rPr>
              <a:t> </a:t>
            </a:r>
            <a:r>
              <a:rPr lang="tr-TR" sz="1000" dirty="0" err="1">
                <a:solidFill>
                  <a:srgbClr val="FFFFFF"/>
                </a:solidFill>
                <a:latin typeface="PFDinTextPro-Regular"/>
                <a:cs typeface="PFDinTextPro-Regular"/>
              </a:rPr>
              <a:t>Trik</a:t>
            </a:r>
            <a:r>
              <a:rPr lang="tr-TR" sz="1000" dirty="0">
                <a:solidFill>
                  <a:srgbClr val="FFFFFF"/>
                </a:solidFill>
                <a:latin typeface="PFDinTextPro-Regular"/>
                <a:cs typeface="PFDinTextPro-Regular"/>
              </a:rPr>
              <a:t> </a:t>
            </a:r>
            <a:r>
              <a:rPr lang="tr-TR" sz="1000" dirty="0" err="1">
                <a:solidFill>
                  <a:srgbClr val="FFFFFF"/>
                </a:solidFill>
                <a:latin typeface="PFDinTextPro-Regular"/>
                <a:cs typeface="PFDinTextPro-Regular"/>
              </a:rPr>
              <a:t>Bressanone</a:t>
            </a:r>
            <a:r>
              <a:rPr lang="tr-TR" sz="1000" dirty="0">
                <a:solidFill>
                  <a:srgbClr val="FFFFFF"/>
                </a:solidFill>
                <a:latin typeface="PFDinTextPro-Regular"/>
                <a:cs typeface="PFDinTextPro-Regular"/>
              </a:rPr>
              <a:t>; 1st place </a:t>
            </a:r>
            <a:r>
              <a:rPr lang="tr-TR" sz="1000" dirty="0" err="1">
                <a:solidFill>
                  <a:srgbClr val="FFFFFF"/>
                </a:solidFill>
                <a:latin typeface="PFDinTextPro-Regular"/>
                <a:cs typeface="PFDinTextPro-Regular"/>
              </a:rPr>
              <a:t>speed</a:t>
            </a:r>
            <a:r>
              <a:rPr lang="tr-TR" sz="1000" dirty="0">
                <a:solidFill>
                  <a:srgbClr val="FFFFFF"/>
                </a:solidFill>
                <a:latin typeface="PFDinTextPro-Regular"/>
                <a:cs typeface="PFDinTextPro-Regular"/>
              </a:rPr>
              <a:t> </a:t>
            </a:r>
            <a:r>
              <a:rPr lang="tr-TR" sz="1000" dirty="0" err="1">
                <a:solidFill>
                  <a:srgbClr val="FFFFFF"/>
                </a:solidFill>
                <a:latin typeface="PFDinTextPro-Regular"/>
                <a:cs typeface="PFDinTextPro-Regular"/>
              </a:rPr>
              <a:t>and</a:t>
            </a:r>
            <a:r>
              <a:rPr lang="tr-TR" sz="1000" dirty="0">
                <a:solidFill>
                  <a:srgbClr val="FFFFFF"/>
                </a:solidFill>
                <a:latin typeface="PFDinTextPro-Regular"/>
                <a:cs typeface="PFDinTextPro-Regular"/>
              </a:rPr>
              <a:t> </a:t>
            </a:r>
            <a:r>
              <a:rPr lang="tr-TR" sz="1000" dirty="0" err="1">
                <a:solidFill>
                  <a:srgbClr val="FFFFFF"/>
                </a:solidFill>
                <a:latin typeface="PFDinTextPro-Regular"/>
                <a:cs typeface="PFDinTextPro-Regular"/>
              </a:rPr>
              <a:t>style</a:t>
            </a:r>
            <a:r>
              <a:rPr lang="tr-TR" sz="1000" dirty="0">
                <a:solidFill>
                  <a:srgbClr val="FFFFFF"/>
                </a:solidFill>
                <a:latin typeface="PFDinTextPro-Regular"/>
                <a:cs typeface="PFDinTextPro-Regular"/>
              </a:rPr>
              <a:t> World Cup </a:t>
            </a:r>
            <a:r>
              <a:rPr lang="tr-TR" sz="1000" dirty="0" err="1" smtClean="0">
                <a:solidFill>
                  <a:srgbClr val="FFFFFF"/>
                </a:solidFill>
                <a:latin typeface="PFDinTextPro-Regular"/>
                <a:cs typeface="PFDinTextPro-Regular"/>
              </a:rPr>
              <a:t>Sanlurfia</a:t>
            </a:r>
            <a:r>
              <a:rPr lang="tr-TR" sz="1000" dirty="0" smtClean="0">
                <a:solidFill>
                  <a:srgbClr val="FFFFFF"/>
                </a:solidFill>
                <a:latin typeface="PFDinTextPro-Regular"/>
                <a:cs typeface="PFDinTextPro-Regular"/>
              </a:rPr>
              <a:t> </a:t>
            </a:r>
            <a:r>
              <a:rPr lang="tr-TR" sz="1000" dirty="0" err="1" smtClean="0">
                <a:solidFill>
                  <a:srgbClr val="FFFFFF"/>
                </a:solidFill>
                <a:latin typeface="PFDinTextPro-Regular"/>
                <a:cs typeface="PFDinTextPro-Regular"/>
              </a:rPr>
              <a:t>Turkia</a:t>
            </a:r>
            <a:r>
              <a:rPr lang="tr-TR" sz="1000" dirty="0">
                <a:solidFill>
                  <a:srgbClr val="FFFFFF"/>
                </a:solidFill>
                <a:latin typeface="PFDinTextPro-Regular"/>
                <a:cs typeface="PFDinTextPro-Regular"/>
              </a:rPr>
              <a:t>; 2nd place </a:t>
            </a:r>
            <a:r>
              <a:rPr lang="tr-TR" sz="1000" dirty="0" err="1">
                <a:solidFill>
                  <a:srgbClr val="FFFFFF"/>
                </a:solidFill>
                <a:latin typeface="PFDinTextPro-Regular"/>
                <a:cs typeface="PFDinTextPro-Regular"/>
              </a:rPr>
              <a:t>highest</a:t>
            </a:r>
            <a:r>
              <a:rPr lang="tr-TR" sz="1000" dirty="0">
                <a:solidFill>
                  <a:srgbClr val="FFFFFF"/>
                </a:solidFill>
                <a:latin typeface="PFDinTextPro-Regular"/>
                <a:cs typeface="PFDinTextPro-Regular"/>
              </a:rPr>
              <a:t> </a:t>
            </a:r>
            <a:r>
              <a:rPr lang="tr-TR" sz="1000" dirty="0" err="1">
                <a:solidFill>
                  <a:srgbClr val="FFFFFF"/>
                </a:solidFill>
                <a:latin typeface="PFDinTextPro-Regular"/>
                <a:cs typeface="PFDinTextPro-Regular"/>
              </a:rPr>
              <a:t>air</a:t>
            </a:r>
            <a:r>
              <a:rPr lang="tr-TR" sz="1000" dirty="0">
                <a:solidFill>
                  <a:srgbClr val="FFFFFF"/>
                </a:solidFill>
                <a:latin typeface="PFDinTextPro-Regular"/>
                <a:cs typeface="PFDinTextPro-Regular"/>
              </a:rPr>
              <a:t> World Cup Ostrava; 2nd place </a:t>
            </a:r>
            <a:r>
              <a:rPr lang="tr-TR" sz="1000" dirty="0" err="1">
                <a:solidFill>
                  <a:srgbClr val="FFFFFF"/>
                </a:solidFill>
                <a:latin typeface="PFDinTextPro-Regular"/>
                <a:cs typeface="PFDinTextPro-Regular"/>
              </a:rPr>
              <a:t>highest</a:t>
            </a:r>
            <a:r>
              <a:rPr lang="tr-TR" sz="1000" dirty="0">
                <a:solidFill>
                  <a:srgbClr val="FFFFFF"/>
                </a:solidFill>
                <a:latin typeface="PFDinTextPro-Regular"/>
                <a:cs typeface="PFDinTextPro-Regular"/>
              </a:rPr>
              <a:t> </a:t>
            </a:r>
            <a:r>
              <a:rPr lang="tr-TR" sz="1000" dirty="0" err="1">
                <a:solidFill>
                  <a:srgbClr val="FFFFFF"/>
                </a:solidFill>
                <a:latin typeface="PFDinTextPro-Regular"/>
                <a:cs typeface="PFDinTextPro-Regular"/>
              </a:rPr>
              <a:t>air</a:t>
            </a:r>
            <a:r>
              <a:rPr lang="tr-TR" sz="1000" dirty="0">
                <a:solidFill>
                  <a:srgbClr val="FFFFFF"/>
                </a:solidFill>
                <a:latin typeface="PFDinTextPro-Regular"/>
                <a:cs typeface="PFDinTextPro-Regular"/>
              </a:rPr>
              <a:t> World Cup </a:t>
            </a:r>
            <a:r>
              <a:rPr lang="tr-TR" sz="1000" dirty="0" err="1">
                <a:solidFill>
                  <a:srgbClr val="FFFFFF"/>
                </a:solidFill>
                <a:latin typeface="PFDinTextPro-Regular"/>
                <a:cs typeface="PFDinTextPro-Regular"/>
              </a:rPr>
              <a:t>Vienna</a:t>
            </a:r>
            <a:r>
              <a:rPr lang="tr-TR" sz="1000" dirty="0">
                <a:solidFill>
                  <a:srgbClr val="FFFFFF"/>
                </a:solidFill>
                <a:latin typeface="PFDinTextPro-Regular"/>
                <a:cs typeface="PFDinTextPro-Regular"/>
              </a:rPr>
              <a:t>; </a:t>
            </a:r>
            <a:r>
              <a:rPr lang="tr-TR" sz="1000" dirty="0" smtClean="0">
                <a:solidFill>
                  <a:srgbClr val="FFFFFF"/>
                </a:solidFill>
                <a:latin typeface="PFDinTextPro-Regular"/>
                <a:cs typeface="PFDinTextPro-Regular"/>
              </a:rPr>
              <a:t>1st place </a:t>
            </a:r>
            <a:r>
              <a:rPr lang="tr-TR" sz="1000" dirty="0" err="1">
                <a:solidFill>
                  <a:srgbClr val="FFFFFF"/>
                </a:solidFill>
                <a:latin typeface="PFDinTextPro-Regular"/>
                <a:cs typeface="PFDinTextPro-Regular"/>
              </a:rPr>
              <a:t>highest</a:t>
            </a:r>
            <a:r>
              <a:rPr lang="tr-TR" sz="1000" dirty="0">
                <a:solidFill>
                  <a:srgbClr val="FFFFFF"/>
                </a:solidFill>
                <a:latin typeface="PFDinTextPro-Regular"/>
                <a:cs typeface="PFDinTextPro-Regular"/>
              </a:rPr>
              <a:t> </a:t>
            </a:r>
            <a:r>
              <a:rPr lang="tr-TR" sz="1000" dirty="0" err="1">
                <a:solidFill>
                  <a:srgbClr val="FFFFFF"/>
                </a:solidFill>
                <a:latin typeface="PFDinTextPro-Regular"/>
                <a:cs typeface="PFDinTextPro-Regular"/>
              </a:rPr>
              <a:t>air</a:t>
            </a:r>
            <a:r>
              <a:rPr lang="tr-TR" sz="1000" dirty="0">
                <a:solidFill>
                  <a:srgbClr val="FFFFFF"/>
                </a:solidFill>
                <a:latin typeface="PFDinTextPro-Regular"/>
                <a:cs typeface="PFDinTextPro-Regular"/>
              </a:rPr>
              <a:t> World Cup </a:t>
            </a:r>
            <a:r>
              <a:rPr lang="tr-TR" sz="1000" dirty="0" err="1">
                <a:solidFill>
                  <a:srgbClr val="FFFFFF"/>
                </a:solidFill>
                <a:latin typeface="PFDinTextPro-Regular"/>
                <a:cs typeface="PFDinTextPro-Regular"/>
              </a:rPr>
              <a:t>Fortaleza</a:t>
            </a:r>
            <a:r>
              <a:rPr lang="tr-TR" sz="1000" dirty="0">
                <a:solidFill>
                  <a:srgbClr val="FFFFFF"/>
                </a:solidFill>
                <a:latin typeface="PFDinTextPro-Regular"/>
                <a:cs typeface="PFDinTextPro-Regular"/>
              </a:rPr>
              <a:t> </a:t>
            </a:r>
            <a:r>
              <a:rPr lang="tr-TR" sz="1000" dirty="0" err="1">
                <a:solidFill>
                  <a:srgbClr val="FFFFFF"/>
                </a:solidFill>
                <a:latin typeface="PFDinTextPro-Regular"/>
                <a:cs typeface="PFDinTextPro-Regular"/>
              </a:rPr>
              <a:t>Brazil</a:t>
            </a:r>
            <a:r>
              <a:rPr lang="tr-TR" sz="1000" dirty="0">
                <a:solidFill>
                  <a:srgbClr val="FFFFFF"/>
                </a:solidFill>
                <a:latin typeface="PFDinTextPro-Regular"/>
                <a:cs typeface="PFDinTextPro-Regular"/>
              </a:rPr>
              <a:t>; 5th place in </a:t>
            </a:r>
            <a:r>
              <a:rPr lang="tr-TR" sz="1000" dirty="0" err="1">
                <a:solidFill>
                  <a:srgbClr val="FFFFFF"/>
                </a:solidFill>
                <a:latin typeface="PFDinTextPro-Regular"/>
                <a:cs typeface="PFDinTextPro-Regular"/>
              </a:rPr>
              <a:t>the</a:t>
            </a:r>
            <a:r>
              <a:rPr lang="tr-TR" sz="1000" dirty="0">
                <a:solidFill>
                  <a:srgbClr val="FFFFFF"/>
                </a:solidFill>
                <a:latin typeface="PFDinTextPro-Regular"/>
                <a:cs typeface="PFDinTextPro-Regular"/>
              </a:rPr>
              <a:t> World Cup 2010.</a:t>
            </a:r>
          </a:p>
        </p:txBody>
      </p:sp>
      <p:sp>
        <p:nvSpPr>
          <p:cNvPr id="10" name="Rectangle 9"/>
          <p:cNvSpPr/>
          <p:nvPr/>
        </p:nvSpPr>
        <p:spPr>
          <a:xfrm>
            <a:off x="6057900" y="4711345"/>
            <a:ext cx="2286000" cy="861774"/>
          </a:xfrm>
          <a:prstGeom prst="rect">
            <a:avLst/>
          </a:prstGeom>
        </p:spPr>
        <p:txBody>
          <a:bodyPr>
            <a:spAutoFit/>
          </a:bodyPr>
          <a:lstStyle/>
          <a:p>
            <a:pPr lvl="0"/>
            <a:r>
              <a:rPr lang="tr-TR" sz="1000" dirty="0" err="1">
                <a:solidFill>
                  <a:srgbClr val="FFFFFF"/>
                </a:solidFill>
                <a:latin typeface="PFDinTextPro-Regular"/>
                <a:cs typeface="PFDinTextPro-Regular"/>
              </a:rPr>
              <a:t>Daboot</a:t>
            </a:r>
            <a:r>
              <a:rPr lang="tr-TR" sz="1000" dirty="0">
                <a:solidFill>
                  <a:srgbClr val="FFFFFF"/>
                </a:solidFill>
                <a:latin typeface="PFDinTextPro-Regular"/>
                <a:cs typeface="PFDinTextPro-Regular"/>
              </a:rPr>
              <a:t>, KTM, DC, AXO, </a:t>
            </a:r>
            <a:r>
              <a:rPr lang="tr-TR" sz="1000" dirty="0" err="1">
                <a:solidFill>
                  <a:srgbClr val="FFFFFF"/>
                </a:solidFill>
                <a:latin typeface="PFDinTextPro-Regular"/>
                <a:cs typeface="PFDinTextPro-Regular"/>
              </a:rPr>
              <a:t>Speedrace</a:t>
            </a:r>
            <a:endParaRPr lang="tr-TR" sz="1000" dirty="0">
              <a:solidFill>
                <a:srgbClr val="FFFFFF"/>
              </a:solidFill>
              <a:latin typeface="PFDinTextPro-Regular"/>
              <a:cs typeface="PFDinTextPro-Regular"/>
            </a:endParaRPr>
          </a:p>
          <a:p>
            <a:pPr lvl="0"/>
            <a:r>
              <a:rPr lang="tr-TR" sz="1000" dirty="0" err="1">
                <a:solidFill>
                  <a:srgbClr val="FFFFFF"/>
                </a:solidFill>
                <a:latin typeface="PFDinTextPro-Regular"/>
                <a:cs typeface="PFDinTextPro-Regular"/>
              </a:rPr>
              <a:t>Energy</a:t>
            </a:r>
            <a:r>
              <a:rPr lang="tr-TR" sz="1000" dirty="0">
                <a:solidFill>
                  <a:srgbClr val="FFFFFF"/>
                </a:solidFill>
                <a:latin typeface="PFDinTextPro-Regular"/>
                <a:cs typeface="PFDinTextPro-Regular"/>
              </a:rPr>
              <a:t> </a:t>
            </a:r>
            <a:r>
              <a:rPr lang="tr-TR" sz="1000" dirty="0" err="1">
                <a:solidFill>
                  <a:srgbClr val="FFFFFF"/>
                </a:solidFill>
                <a:latin typeface="PFDinTextPro-Regular"/>
                <a:cs typeface="PFDinTextPro-Regular"/>
              </a:rPr>
              <a:t>Drink</a:t>
            </a:r>
            <a:r>
              <a:rPr lang="tr-TR" sz="1000" dirty="0">
                <a:solidFill>
                  <a:srgbClr val="FFFFFF"/>
                </a:solidFill>
                <a:latin typeface="PFDinTextPro-Regular"/>
                <a:cs typeface="PFDinTextPro-Regular"/>
              </a:rPr>
              <a:t>, X-</a:t>
            </a:r>
            <a:r>
              <a:rPr lang="tr-TR" sz="1000" dirty="0" err="1">
                <a:solidFill>
                  <a:srgbClr val="FFFFFF"/>
                </a:solidFill>
                <a:latin typeface="PFDinTextPro-Regular"/>
                <a:cs typeface="PFDinTextPro-Regular"/>
              </a:rPr>
              <a:t>Lite</a:t>
            </a:r>
            <a:r>
              <a:rPr lang="tr-TR" sz="1000" dirty="0">
                <a:solidFill>
                  <a:srgbClr val="FFFFFF"/>
                </a:solidFill>
                <a:latin typeface="PFDinTextPro-Regular"/>
                <a:cs typeface="PFDinTextPro-Regular"/>
              </a:rPr>
              <a:t>, TCX, </a:t>
            </a:r>
            <a:r>
              <a:rPr lang="tr-TR" sz="1000" dirty="0" err="1">
                <a:solidFill>
                  <a:srgbClr val="FFFFFF"/>
                </a:solidFill>
                <a:latin typeface="PFDinTextPro-Regular"/>
                <a:cs typeface="PFDinTextPro-Regular"/>
              </a:rPr>
              <a:t>Marzocchi</a:t>
            </a:r>
            <a:r>
              <a:rPr lang="tr-TR" sz="1000" dirty="0">
                <a:solidFill>
                  <a:srgbClr val="FFFFFF"/>
                </a:solidFill>
                <a:latin typeface="PFDinTextPro-Regular"/>
                <a:cs typeface="PFDinTextPro-Regular"/>
              </a:rPr>
              <a:t>,</a:t>
            </a:r>
          </a:p>
          <a:p>
            <a:pPr lvl="0"/>
            <a:r>
              <a:rPr lang="tr-TR" sz="1000" dirty="0" err="1">
                <a:solidFill>
                  <a:srgbClr val="FFFFFF"/>
                </a:solidFill>
                <a:latin typeface="PFDinTextPro-Regular"/>
                <a:cs typeface="PFDinTextPro-Regular"/>
              </a:rPr>
              <a:t>Oakley</a:t>
            </a:r>
            <a:r>
              <a:rPr lang="tr-TR" sz="1000" dirty="0">
                <a:solidFill>
                  <a:srgbClr val="FFFFFF"/>
                </a:solidFill>
                <a:latin typeface="PFDinTextPro-Regular"/>
                <a:cs typeface="PFDinTextPro-Regular"/>
              </a:rPr>
              <a:t>, </a:t>
            </a:r>
            <a:r>
              <a:rPr lang="tr-TR" sz="1000" dirty="0" err="1">
                <a:solidFill>
                  <a:srgbClr val="FFFFFF"/>
                </a:solidFill>
                <a:latin typeface="PFDinTextPro-Regular"/>
                <a:cs typeface="PFDinTextPro-Regular"/>
              </a:rPr>
              <a:t>Goldentire</a:t>
            </a:r>
            <a:r>
              <a:rPr lang="tr-TR" sz="1000" dirty="0">
                <a:solidFill>
                  <a:srgbClr val="FFFFFF"/>
                </a:solidFill>
                <a:latin typeface="PFDinTextPro-Regular"/>
                <a:cs typeface="PFDinTextPro-Regular"/>
              </a:rPr>
              <a:t>, </a:t>
            </a:r>
            <a:r>
              <a:rPr lang="tr-TR" sz="1000" dirty="0" err="1">
                <a:solidFill>
                  <a:srgbClr val="FFFFFF"/>
                </a:solidFill>
                <a:latin typeface="PFDinTextPro-Regular"/>
                <a:cs typeface="PFDinTextPro-Regular"/>
              </a:rPr>
              <a:t>Race</a:t>
            </a:r>
            <a:r>
              <a:rPr lang="tr-TR" sz="1000" dirty="0">
                <a:solidFill>
                  <a:srgbClr val="FFFFFF"/>
                </a:solidFill>
                <a:latin typeface="PFDinTextPro-Regular"/>
                <a:cs typeface="PFDinTextPro-Regular"/>
              </a:rPr>
              <a:t> </a:t>
            </a:r>
            <a:r>
              <a:rPr lang="tr-TR" sz="1000" dirty="0" err="1">
                <a:solidFill>
                  <a:srgbClr val="FFFFFF"/>
                </a:solidFill>
                <a:latin typeface="PFDinTextPro-Regular"/>
                <a:cs typeface="PFDinTextPro-Regular"/>
              </a:rPr>
              <a:t>Tech</a:t>
            </a:r>
            <a:r>
              <a:rPr lang="tr-TR" sz="1000" dirty="0">
                <a:solidFill>
                  <a:srgbClr val="FFFFFF"/>
                </a:solidFill>
                <a:latin typeface="PFDinTextPro-Regular"/>
                <a:cs typeface="PFDinTextPro-Regular"/>
              </a:rPr>
              <a:t>, </a:t>
            </a:r>
            <a:r>
              <a:rPr lang="tr-TR" sz="1000" dirty="0" err="1">
                <a:solidFill>
                  <a:srgbClr val="FFFFFF"/>
                </a:solidFill>
                <a:latin typeface="PFDinTextPro-Regular"/>
                <a:cs typeface="PFDinTextPro-Regular"/>
              </a:rPr>
              <a:t>Luter</a:t>
            </a:r>
            <a:r>
              <a:rPr lang="tr-TR" sz="1000" dirty="0">
                <a:solidFill>
                  <a:srgbClr val="FFFFFF"/>
                </a:solidFill>
                <a:latin typeface="PFDinTextPro-Regular"/>
                <a:cs typeface="PFDinTextPro-Regular"/>
              </a:rPr>
              <a:t>,</a:t>
            </a:r>
          </a:p>
          <a:p>
            <a:pPr lvl="0"/>
            <a:r>
              <a:rPr lang="tr-TR" sz="1000" dirty="0">
                <a:solidFill>
                  <a:srgbClr val="FFFFFF"/>
                </a:solidFill>
                <a:latin typeface="PFDinTextPro-Regular"/>
                <a:cs typeface="PFDinTextPro-Regular"/>
              </a:rPr>
              <a:t>GB </a:t>
            </a:r>
            <a:r>
              <a:rPr lang="tr-TR" sz="1000" dirty="0" err="1">
                <a:solidFill>
                  <a:srgbClr val="FFFFFF"/>
                </a:solidFill>
                <a:latin typeface="PFDinTextPro-Regular"/>
                <a:cs typeface="PFDinTextPro-Regular"/>
              </a:rPr>
              <a:t>Ink</a:t>
            </a:r>
            <a:r>
              <a:rPr lang="tr-TR" sz="1000" dirty="0">
                <a:solidFill>
                  <a:srgbClr val="FFFFFF"/>
                </a:solidFill>
                <a:latin typeface="PFDinTextPro-Regular"/>
                <a:cs typeface="PFDinTextPro-Regular"/>
              </a:rPr>
              <a:t>, </a:t>
            </a:r>
            <a:r>
              <a:rPr lang="tr-TR" sz="1000" dirty="0" err="1">
                <a:solidFill>
                  <a:srgbClr val="FFFFFF"/>
                </a:solidFill>
                <a:latin typeface="PFDinTextPro-Regular"/>
                <a:cs typeface="PFDinTextPro-Regular"/>
              </a:rPr>
              <a:t>Mob</a:t>
            </a:r>
            <a:r>
              <a:rPr lang="tr-TR" sz="1000" dirty="0">
                <a:solidFill>
                  <a:srgbClr val="FFFFFF"/>
                </a:solidFill>
                <a:latin typeface="PFDinTextPro-Regular"/>
                <a:cs typeface="PFDinTextPro-Regular"/>
              </a:rPr>
              <a:t> </a:t>
            </a:r>
            <a:r>
              <a:rPr lang="tr-TR" sz="1000" dirty="0" err="1">
                <a:solidFill>
                  <a:srgbClr val="FFFFFF"/>
                </a:solidFill>
                <a:latin typeface="PFDinTextPro-Regular"/>
                <a:cs typeface="PFDinTextPro-Regular"/>
              </a:rPr>
              <a:t>Sidacate</a:t>
            </a:r>
            <a:r>
              <a:rPr lang="tr-TR" sz="1000" dirty="0">
                <a:solidFill>
                  <a:srgbClr val="FFFFFF"/>
                </a:solidFill>
                <a:latin typeface="PFDinTextPro-Regular"/>
                <a:cs typeface="PFDinTextPro-Regular"/>
              </a:rPr>
              <a:t>, </a:t>
            </a:r>
            <a:r>
              <a:rPr lang="tr-TR" sz="1000" dirty="0" err="1">
                <a:solidFill>
                  <a:srgbClr val="FFFFFF"/>
                </a:solidFill>
                <a:latin typeface="PFDinTextPro-Regular"/>
                <a:cs typeface="PFDinTextPro-Regular"/>
              </a:rPr>
              <a:t>Logic</a:t>
            </a:r>
            <a:r>
              <a:rPr lang="tr-TR" sz="1000" dirty="0">
                <a:solidFill>
                  <a:srgbClr val="FFFFFF"/>
                </a:solidFill>
                <a:latin typeface="PFDinTextPro-Regular"/>
                <a:cs typeface="PFDinTextPro-Regular"/>
              </a:rPr>
              <a:t>, Black</a:t>
            </a:r>
          </a:p>
          <a:p>
            <a:pPr lvl="0"/>
            <a:r>
              <a:rPr lang="tr-TR" sz="1000" dirty="0" err="1">
                <a:solidFill>
                  <a:srgbClr val="FFFFFF"/>
                </a:solidFill>
                <a:latin typeface="PFDinTextPro-Regular"/>
                <a:cs typeface="PFDinTextPro-Regular"/>
              </a:rPr>
              <a:t>Bird</a:t>
            </a:r>
            <a:r>
              <a:rPr lang="tr-TR" sz="1000" dirty="0">
                <a:solidFill>
                  <a:srgbClr val="FFFFFF"/>
                </a:solidFill>
                <a:latin typeface="PFDinTextPro-Regular"/>
                <a:cs typeface="PFDinTextPro-Regular"/>
              </a:rPr>
              <a:t>, </a:t>
            </a:r>
            <a:r>
              <a:rPr lang="tr-TR" sz="1000" dirty="0" err="1">
                <a:solidFill>
                  <a:srgbClr val="FFFFFF"/>
                </a:solidFill>
                <a:latin typeface="PFDinTextPro-Regular"/>
                <a:cs typeface="PFDinTextPro-Regular"/>
              </a:rPr>
              <a:t>Scarrov</a:t>
            </a:r>
            <a:endParaRPr lang="en-US" dirty="0"/>
          </a:p>
        </p:txBody>
      </p:sp>
      <p:cxnSp>
        <p:nvCxnSpPr>
          <p:cNvPr id="18" name="Straight Connector 17"/>
          <p:cNvCxnSpPr/>
          <p:nvPr/>
        </p:nvCxnSpPr>
        <p:spPr>
          <a:xfrm>
            <a:off x="184150" y="3024862"/>
            <a:ext cx="8210550" cy="0"/>
          </a:xfrm>
          <a:prstGeom prst="line">
            <a:avLst/>
          </a:prstGeom>
          <a:ln>
            <a:solidFill>
              <a:srgbClr val="FFFFFF"/>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1231900" y="2671386"/>
            <a:ext cx="0" cy="2901733"/>
          </a:xfrm>
          <a:prstGeom prst="line">
            <a:avLst/>
          </a:prstGeom>
          <a:ln>
            <a:solidFill>
              <a:srgbClr val="FFFFFF"/>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a:off x="184150" y="4637624"/>
            <a:ext cx="8210550" cy="0"/>
          </a:xfrm>
          <a:prstGeom prst="line">
            <a:avLst/>
          </a:prstGeom>
          <a:ln>
            <a:solidFill>
              <a:srgbClr val="FFFFFF"/>
            </a:solidFill>
          </a:ln>
        </p:spPr>
        <p:style>
          <a:lnRef idx="2">
            <a:schemeClr val="accent1"/>
          </a:lnRef>
          <a:fillRef idx="0">
            <a:schemeClr val="accent1"/>
          </a:fillRef>
          <a:effectRef idx="1">
            <a:schemeClr val="accent1"/>
          </a:effectRef>
          <a:fontRef idx="minor">
            <a:schemeClr val="tx1"/>
          </a:fontRef>
        </p:style>
      </p:cxnSp>
      <p:cxnSp>
        <p:nvCxnSpPr>
          <p:cNvPr id="25" name="Straight Connector 24"/>
          <p:cNvCxnSpPr/>
          <p:nvPr/>
        </p:nvCxnSpPr>
        <p:spPr>
          <a:xfrm>
            <a:off x="6070600" y="2671386"/>
            <a:ext cx="0" cy="2901733"/>
          </a:xfrm>
          <a:prstGeom prst="line">
            <a:avLst/>
          </a:prstGeom>
          <a:ln>
            <a:solidFill>
              <a:srgbClr val="FFFFFF"/>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926458088"/>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99482" y="1805110"/>
            <a:ext cx="4965700" cy="523220"/>
          </a:xfrm>
          <a:prstGeom prst="rect">
            <a:avLst/>
          </a:prstGeom>
        </p:spPr>
        <p:txBody>
          <a:bodyPr wrap="square">
            <a:spAutoFit/>
          </a:bodyPr>
          <a:lstStyle/>
          <a:p>
            <a:r>
              <a:rPr lang="en-US" sz="2800" b="1" i="0" u="none" strike="noStrike" baseline="0" dirty="0" smtClean="0">
                <a:solidFill>
                  <a:srgbClr val="FF0000"/>
                </a:solidFill>
                <a:latin typeface="PFDinTextPro-Regular"/>
                <a:cs typeface="PFDinTextPro-Regular"/>
              </a:rPr>
              <a:t>RIDERS</a:t>
            </a:r>
            <a:endParaRPr lang="en-US" sz="2800" b="1" dirty="0">
              <a:solidFill>
                <a:srgbClr val="FF0000"/>
              </a:solidFill>
              <a:latin typeface="PFDinTextPro-Regular"/>
              <a:cs typeface="PFDinTextPro-Regular"/>
            </a:endParaRPr>
          </a:p>
        </p:txBody>
      </p:sp>
      <p:sp>
        <p:nvSpPr>
          <p:cNvPr id="3" name="Rectangle 2"/>
          <p:cNvSpPr/>
          <p:nvPr/>
        </p:nvSpPr>
        <p:spPr>
          <a:xfrm>
            <a:off x="3149600" y="2311400"/>
            <a:ext cx="5829300" cy="276999"/>
          </a:xfrm>
          <a:prstGeom prst="rect">
            <a:avLst/>
          </a:prstGeom>
        </p:spPr>
        <p:txBody>
          <a:bodyPr wrap="square">
            <a:spAutoFit/>
          </a:bodyPr>
          <a:lstStyle/>
          <a:p>
            <a:r>
              <a:rPr lang="en-US" sz="1200" dirty="0" smtClean="0"/>
              <a:t>The</a:t>
            </a:r>
            <a:endParaRPr lang="en-US" sz="1200" b="0" i="0" u="none" strike="noStrike" baseline="0" dirty="0" smtClean="0">
              <a:solidFill>
                <a:srgbClr val="01A4B0"/>
              </a:solidFill>
              <a:latin typeface="MyriadPro-Light"/>
            </a:endParaRPr>
          </a:p>
        </p:txBody>
      </p:sp>
      <p:sp>
        <p:nvSpPr>
          <p:cNvPr id="2" name="Rectangle 1"/>
          <p:cNvSpPr/>
          <p:nvPr/>
        </p:nvSpPr>
        <p:spPr>
          <a:xfrm>
            <a:off x="104775" y="2316976"/>
            <a:ext cx="8899525" cy="707886"/>
          </a:xfrm>
          <a:prstGeom prst="rect">
            <a:avLst/>
          </a:prstGeom>
        </p:spPr>
        <p:txBody>
          <a:bodyPr wrap="square">
            <a:spAutoFit/>
          </a:bodyPr>
          <a:lstStyle/>
          <a:p>
            <a:r>
              <a:rPr lang="en-US" sz="1000" dirty="0">
                <a:solidFill>
                  <a:srgbClr val="FFFFFF"/>
                </a:solidFill>
                <a:latin typeface="PFDinTextPro-Regular"/>
                <a:cs typeface="PFDinTextPro-Regular"/>
              </a:rPr>
              <a:t>RUN ‘N’RIDE FMX THAILAND 2017 will feature some of the world’s best freestyle motocross riders, including</a:t>
            </a:r>
            <a:r>
              <a:rPr lang="en-US" sz="1000" dirty="0" smtClean="0">
                <a:solidFill>
                  <a:srgbClr val="FFFFFF"/>
                </a:solidFill>
                <a:latin typeface="PFDinTextPro-Regular"/>
                <a:cs typeface="PFDinTextPro-Regular"/>
              </a:rPr>
              <a:t>:</a:t>
            </a:r>
          </a:p>
          <a:p>
            <a:endParaRPr lang="en-US" sz="1000" dirty="0">
              <a:solidFill>
                <a:srgbClr val="FFFFFF"/>
              </a:solidFill>
              <a:latin typeface="PFDinTextPro-Regular"/>
              <a:cs typeface="PFDinTextPro-Regular"/>
            </a:endParaRPr>
          </a:p>
          <a:p>
            <a:r>
              <a:rPr lang="en-US" sz="1000" dirty="0">
                <a:solidFill>
                  <a:srgbClr val="FFFFFF"/>
                </a:solidFill>
                <a:latin typeface="PFDinTextPro-Regular"/>
                <a:cs typeface="PFDinTextPro-Regular"/>
              </a:rPr>
              <a:t>RIDER &amp; BIKE </a:t>
            </a:r>
            <a:r>
              <a:rPr lang="en-US" sz="1000" dirty="0" smtClean="0">
                <a:solidFill>
                  <a:srgbClr val="FFFFFF"/>
                </a:solidFill>
                <a:latin typeface="PFDinTextPro-Regular"/>
                <a:cs typeface="PFDinTextPro-Regular"/>
              </a:rPr>
              <a:t>	        BIOGRAPHY 										SPONSORS</a:t>
            </a:r>
            <a:endParaRPr lang="en-US" sz="1000" dirty="0">
              <a:solidFill>
                <a:srgbClr val="FFFFFF"/>
              </a:solidFill>
              <a:latin typeface="PFDinTextPro-Regular"/>
              <a:cs typeface="PFDinTextPro-Regular"/>
            </a:endParaRPr>
          </a:p>
          <a:p>
            <a:endParaRPr lang="en-US" sz="1000" dirty="0" smtClean="0">
              <a:solidFill>
                <a:srgbClr val="FFFFFF"/>
              </a:solidFill>
              <a:latin typeface="PFDinTextPro-Regular"/>
              <a:cs typeface="PFDinTextPro-Regular"/>
            </a:endParaRPr>
          </a:p>
        </p:txBody>
      </p:sp>
      <p:sp>
        <p:nvSpPr>
          <p:cNvPr id="11" name="Rectangle 10"/>
          <p:cNvSpPr/>
          <p:nvPr/>
        </p:nvSpPr>
        <p:spPr>
          <a:xfrm>
            <a:off x="133350" y="3081258"/>
            <a:ext cx="952500" cy="861774"/>
          </a:xfrm>
          <a:prstGeom prst="rect">
            <a:avLst/>
          </a:prstGeom>
        </p:spPr>
        <p:txBody>
          <a:bodyPr wrap="square">
            <a:spAutoFit/>
          </a:bodyPr>
          <a:lstStyle/>
          <a:p>
            <a:pPr lvl="0"/>
            <a:r>
              <a:rPr lang="tr-TR" sz="1000" dirty="0">
                <a:solidFill>
                  <a:srgbClr val="FFFFFF"/>
                </a:solidFill>
                <a:latin typeface="PFDinTextPro-Regular"/>
                <a:cs typeface="PFDinTextPro-Regular"/>
              </a:rPr>
              <a:t>Luca </a:t>
            </a:r>
            <a:r>
              <a:rPr lang="tr-TR" sz="1000" dirty="0" err="1" smtClean="0">
                <a:solidFill>
                  <a:srgbClr val="FFFFFF"/>
                </a:solidFill>
                <a:latin typeface="PFDinTextPro-Regular"/>
                <a:cs typeface="PFDinTextPro-Regular"/>
              </a:rPr>
              <a:t>Zironi</a:t>
            </a:r>
            <a:endParaRPr lang="tr-TR" sz="1000" dirty="0" smtClean="0">
              <a:solidFill>
                <a:srgbClr val="FFFFFF"/>
              </a:solidFill>
              <a:latin typeface="PFDinTextPro-Regular"/>
              <a:cs typeface="PFDinTextPro-Regular"/>
            </a:endParaRPr>
          </a:p>
          <a:p>
            <a:pPr lvl="0"/>
            <a:endParaRPr lang="tr-TR" sz="1000" dirty="0">
              <a:solidFill>
                <a:srgbClr val="FFFFFF"/>
              </a:solidFill>
              <a:latin typeface="PFDinTextPro-Regular"/>
              <a:cs typeface="PFDinTextPro-Regular"/>
            </a:endParaRPr>
          </a:p>
          <a:p>
            <a:pPr lvl="0"/>
            <a:r>
              <a:rPr lang="tr-TR" sz="1000" dirty="0" err="1" smtClean="0">
                <a:solidFill>
                  <a:srgbClr val="FFFFFF"/>
                </a:solidFill>
                <a:latin typeface="PFDinTextPro-Regular"/>
                <a:cs typeface="PFDinTextPro-Regular"/>
              </a:rPr>
              <a:t>Italy</a:t>
            </a:r>
            <a:endParaRPr lang="tr-TR" sz="1000" dirty="0" smtClean="0">
              <a:solidFill>
                <a:srgbClr val="FFFFFF"/>
              </a:solidFill>
              <a:latin typeface="PFDinTextPro-Regular"/>
              <a:cs typeface="PFDinTextPro-Regular"/>
            </a:endParaRPr>
          </a:p>
          <a:p>
            <a:pPr lvl="0"/>
            <a:endParaRPr lang="tr-TR" sz="1000" dirty="0">
              <a:solidFill>
                <a:srgbClr val="FFFFFF"/>
              </a:solidFill>
              <a:latin typeface="PFDinTextPro-Regular"/>
              <a:cs typeface="PFDinTextPro-Regular"/>
            </a:endParaRPr>
          </a:p>
          <a:p>
            <a:pPr lvl="0"/>
            <a:r>
              <a:rPr lang="tr-TR" sz="1000" dirty="0">
                <a:solidFill>
                  <a:srgbClr val="FFFFFF"/>
                </a:solidFill>
                <a:latin typeface="PFDinTextPro-Regular"/>
                <a:cs typeface="PFDinTextPro-Regular"/>
              </a:rPr>
              <a:t>KTM 250 2T</a:t>
            </a:r>
          </a:p>
        </p:txBody>
      </p:sp>
      <p:sp>
        <p:nvSpPr>
          <p:cNvPr id="12" name="Rectangle 11"/>
          <p:cNvSpPr/>
          <p:nvPr/>
        </p:nvSpPr>
        <p:spPr>
          <a:xfrm>
            <a:off x="1248834" y="3038923"/>
            <a:ext cx="4559300" cy="1015663"/>
          </a:xfrm>
          <a:prstGeom prst="rect">
            <a:avLst/>
          </a:prstGeom>
        </p:spPr>
        <p:txBody>
          <a:bodyPr wrap="square">
            <a:spAutoFit/>
          </a:bodyPr>
          <a:lstStyle/>
          <a:p>
            <a:pPr lvl="0"/>
            <a:r>
              <a:rPr lang="tr-TR" sz="1000" dirty="0">
                <a:solidFill>
                  <a:srgbClr val="FFFFFF"/>
                </a:solidFill>
                <a:latin typeface="PFDinTextPro-Regular"/>
                <a:cs typeface="PFDinTextPro-Regular"/>
              </a:rPr>
              <a:t>Luca </a:t>
            </a:r>
            <a:r>
              <a:rPr lang="tr-TR" sz="1000" dirty="0" err="1">
                <a:solidFill>
                  <a:srgbClr val="FFFFFF"/>
                </a:solidFill>
                <a:latin typeface="PFDinTextPro-Regular"/>
                <a:cs typeface="PFDinTextPro-Regular"/>
              </a:rPr>
              <a:t>made</a:t>
            </a:r>
            <a:r>
              <a:rPr lang="tr-TR" sz="1000" dirty="0">
                <a:solidFill>
                  <a:srgbClr val="FFFFFF"/>
                </a:solidFill>
                <a:latin typeface="PFDinTextPro-Regular"/>
                <a:cs typeface="PFDinTextPro-Regular"/>
              </a:rPr>
              <a:t> his </a:t>
            </a:r>
            <a:r>
              <a:rPr lang="tr-TR" sz="1000" dirty="0" err="1">
                <a:solidFill>
                  <a:srgbClr val="FFFFFF"/>
                </a:solidFill>
                <a:latin typeface="PFDinTextPro-Regular"/>
                <a:cs typeface="PFDinTextPro-Regular"/>
              </a:rPr>
              <a:t>debut</a:t>
            </a:r>
            <a:r>
              <a:rPr lang="tr-TR" sz="1000" dirty="0">
                <a:solidFill>
                  <a:srgbClr val="FFFFFF"/>
                </a:solidFill>
                <a:latin typeface="PFDinTextPro-Regular"/>
                <a:cs typeface="PFDinTextPro-Regular"/>
              </a:rPr>
              <a:t> in motocross in 2001 </a:t>
            </a:r>
            <a:r>
              <a:rPr lang="tr-TR" sz="1000" dirty="0" err="1">
                <a:solidFill>
                  <a:srgbClr val="FFFFFF"/>
                </a:solidFill>
                <a:latin typeface="PFDinTextPro-Regular"/>
                <a:cs typeface="PFDinTextPro-Regular"/>
              </a:rPr>
              <a:t>by</a:t>
            </a:r>
            <a:r>
              <a:rPr lang="tr-TR" sz="1000" dirty="0">
                <a:solidFill>
                  <a:srgbClr val="FFFFFF"/>
                </a:solidFill>
                <a:latin typeface="PFDinTextPro-Regular"/>
                <a:cs typeface="PFDinTextPro-Regular"/>
              </a:rPr>
              <a:t> </a:t>
            </a:r>
            <a:r>
              <a:rPr lang="tr-TR" sz="1000" dirty="0" err="1">
                <a:solidFill>
                  <a:srgbClr val="FFFFFF"/>
                </a:solidFill>
                <a:latin typeface="PFDinTextPro-Regular"/>
                <a:cs typeface="PFDinTextPro-Regular"/>
              </a:rPr>
              <a:t>participating</a:t>
            </a:r>
            <a:r>
              <a:rPr lang="tr-TR" sz="1000" dirty="0">
                <a:solidFill>
                  <a:srgbClr val="FFFFFF"/>
                </a:solidFill>
                <a:latin typeface="PFDinTextPro-Regular"/>
                <a:cs typeface="PFDinTextPro-Regular"/>
              </a:rPr>
              <a:t> in </a:t>
            </a:r>
            <a:r>
              <a:rPr lang="tr-TR" sz="1000" dirty="0" err="1">
                <a:solidFill>
                  <a:srgbClr val="FFFFFF"/>
                </a:solidFill>
                <a:latin typeface="PFDinTextPro-Regular"/>
                <a:cs typeface="PFDinTextPro-Regular"/>
              </a:rPr>
              <a:t>the</a:t>
            </a:r>
            <a:r>
              <a:rPr lang="tr-TR" sz="1000" dirty="0">
                <a:solidFill>
                  <a:srgbClr val="FFFFFF"/>
                </a:solidFill>
                <a:latin typeface="PFDinTextPro-Regular"/>
                <a:cs typeface="PFDinTextPro-Regular"/>
              </a:rPr>
              <a:t> </a:t>
            </a:r>
            <a:r>
              <a:rPr lang="tr-TR" sz="1000" dirty="0" err="1">
                <a:solidFill>
                  <a:srgbClr val="FFFFFF"/>
                </a:solidFill>
                <a:latin typeface="PFDinTextPro-Regular"/>
                <a:cs typeface="PFDinTextPro-Regular"/>
              </a:rPr>
              <a:t>Regional</a:t>
            </a:r>
            <a:r>
              <a:rPr lang="tr-TR" sz="1000" dirty="0">
                <a:solidFill>
                  <a:srgbClr val="FFFFFF"/>
                </a:solidFill>
                <a:latin typeface="PFDinTextPro-Regular"/>
                <a:cs typeface="PFDinTextPro-Regular"/>
              </a:rPr>
              <a:t> Motocross</a:t>
            </a:r>
          </a:p>
          <a:p>
            <a:pPr lvl="0"/>
            <a:r>
              <a:rPr lang="tr-TR" sz="1000" dirty="0">
                <a:solidFill>
                  <a:srgbClr val="FFFFFF"/>
                </a:solidFill>
                <a:latin typeface="PFDinTextPro-Regular"/>
                <a:cs typeface="PFDinTextPro-Regular"/>
              </a:rPr>
              <a:t>Championship 125 </a:t>
            </a:r>
            <a:r>
              <a:rPr lang="tr-TR" sz="1000" dirty="0" err="1">
                <a:solidFill>
                  <a:srgbClr val="FFFFFF"/>
                </a:solidFill>
                <a:latin typeface="PFDinTextPro-Regular"/>
                <a:cs typeface="PFDinTextPro-Regular"/>
              </a:rPr>
              <a:t>aged</a:t>
            </a:r>
            <a:r>
              <a:rPr lang="tr-TR" sz="1000" dirty="0">
                <a:solidFill>
                  <a:srgbClr val="FFFFFF"/>
                </a:solidFill>
                <a:latin typeface="PFDinTextPro-Regular"/>
                <a:cs typeface="PFDinTextPro-Regular"/>
              </a:rPr>
              <a:t> </a:t>
            </a:r>
            <a:r>
              <a:rPr lang="tr-TR" sz="1000" dirty="0" err="1">
                <a:solidFill>
                  <a:srgbClr val="FFFFFF"/>
                </a:solidFill>
                <a:latin typeface="PFDinTextPro-Regular"/>
                <a:cs typeface="PFDinTextPro-Regular"/>
              </a:rPr>
              <a:t>under</a:t>
            </a:r>
            <a:r>
              <a:rPr lang="tr-TR" sz="1000" dirty="0">
                <a:solidFill>
                  <a:srgbClr val="FFFFFF"/>
                </a:solidFill>
                <a:latin typeface="PFDinTextPro-Regular"/>
                <a:cs typeface="PFDinTextPro-Regular"/>
              </a:rPr>
              <a:t> 20 </a:t>
            </a:r>
            <a:r>
              <a:rPr lang="tr-TR" sz="1000" dirty="0" err="1">
                <a:solidFill>
                  <a:srgbClr val="FFFFFF"/>
                </a:solidFill>
                <a:latin typeface="PFDinTextPro-Regular"/>
                <a:cs typeface="PFDinTextPro-Regular"/>
              </a:rPr>
              <a:t>and</a:t>
            </a:r>
            <a:r>
              <a:rPr lang="tr-TR" sz="1000" dirty="0">
                <a:solidFill>
                  <a:srgbClr val="FFFFFF"/>
                </a:solidFill>
                <a:latin typeface="PFDinTextPro-Regular"/>
                <a:cs typeface="PFDinTextPro-Regular"/>
              </a:rPr>
              <a:t> </a:t>
            </a:r>
            <a:r>
              <a:rPr lang="tr-TR" sz="1000" dirty="0" err="1">
                <a:solidFill>
                  <a:srgbClr val="FFFFFF"/>
                </a:solidFill>
                <a:latin typeface="PFDinTextPro-Regular"/>
                <a:cs typeface="PFDinTextPro-Regular"/>
              </a:rPr>
              <a:t>concluded</a:t>
            </a:r>
            <a:r>
              <a:rPr lang="tr-TR" sz="1000" dirty="0">
                <a:solidFill>
                  <a:srgbClr val="FFFFFF"/>
                </a:solidFill>
                <a:latin typeface="PFDinTextPro-Regular"/>
                <a:cs typeface="PFDinTextPro-Regular"/>
              </a:rPr>
              <a:t> </a:t>
            </a:r>
            <a:r>
              <a:rPr lang="tr-TR" sz="1000" dirty="0" err="1">
                <a:solidFill>
                  <a:srgbClr val="FFFFFF"/>
                </a:solidFill>
                <a:latin typeface="PFDinTextPro-Regular"/>
                <a:cs typeface="PFDinTextPro-Regular"/>
              </a:rPr>
              <a:t>the</a:t>
            </a:r>
            <a:r>
              <a:rPr lang="tr-TR" sz="1000" dirty="0">
                <a:solidFill>
                  <a:srgbClr val="FFFFFF"/>
                </a:solidFill>
                <a:latin typeface="PFDinTextPro-Regular"/>
                <a:cs typeface="PFDinTextPro-Regular"/>
              </a:rPr>
              <a:t> </a:t>
            </a:r>
            <a:r>
              <a:rPr lang="tr-TR" sz="1000" dirty="0" err="1">
                <a:solidFill>
                  <a:srgbClr val="FFFFFF"/>
                </a:solidFill>
                <a:latin typeface="PFDinTextPro-Regular"/>
                <a:cs typeface="PFDinTextPro-Regular"/>
              </a:rPr>
              <a:t>season</a:t>
            </a:r>
            <a:r>
              <a:rPr lang="tr-TR" sz="1000" dirty="0">
                <a:solidFill>
                  <a:srgbClr val="FFFFFF"/>
                </a:solidFill>
                <a:latin typeface="PFDinTextPro-Regular"/>
                <a:cs typeface="PFDinTextPro-Regular"/>
              </a:rPr>
              <a:t> in 5th place.</a:t>
            </a:r>
          </a:p>
          <a:p>
            <a:pPr lvl="0"/>
            <a:endParaRPr lang="tr-TR" sz="1000" dirty="0" smtClean="0">
              <a:solidFill>
                <a:srgbClr val="FFFFFF"/>
              </a:solidFill>
              <a:latin typeface="PFDinTextPro-Regular"/>
              <a:cs typeface="PFDinTextPro-Regular"/>
            </a:endParaRPr>
          </a:p>
          <a:p>
            <a:pPr lvl="0"/>
            <a:r>
              <a:rPr lang="tr-TR" sz="1000" dirty="0" smtClean="0">
                <a:solidFill>
                  <a:srgbClr val="FFFFFF"/>
                </a:solidFill>
                <a:latin typeface="PFDinTextPro-Regular"/>
                <a:cs typeface="PFDinTextPro-Regular"/>
              </a:rPr>
              <a:t>Luca </a:t>
            </a:r>
            <a:r>
              <a:rPr lang="tr-TR" sz="1000" dirty="0">
                <a:solidFill>
                  <a:srgbClr val="FFFFFF"/>
                </a:solidFill>
                <a:latin typeface="PFDinTextPro-Regular"/>
                <a:cs typeface="PFDinTextPro-Regular"/>
              </a:rPr>
              <a:t>is </a:t>
            </a:r>
            <a:r>
              <a:rPr lang="tr-TR" sz="1000" dirty="0" err="1">
                <a:solidFill>
                  <a:srgbClr val="FFFFFF"/>
                </a:solidFill>
                <a:latin typeface="PFDinTextPro-Regular"/>
                <a:cs typeface="PFDinTextPro-Regular"/>
              </a:rPr>
              <a:t>one</a:t>
            </a:r>
            <a:r>
              <a:rPr lang="tr-TR" sz="1000" dirty="0">
                <a:solidFill>
                  <a:srgbClr val="FFFFFF"/>
                </a:solidFill>
                <a:latin typeface="PFDinTextPro-Regular"/>
                <a:cs typeface="PFDinTextPro-Regular"/>
              </a:rPr>
              <a:t> of </a:t>
            </a:r>
            <a:r>
              <a:rPr lang="tr-TR" sz="1000" dirty="0" err="1">
                <a:solidFill>
                  <a:srgbClr val="FFFFFF"/>
                </a:solidFill>
                <a:latin typeface="PFDinTextPro-Regular"/>
                <a:cs typeface="PFDinTextPro-Regular"/>
              </a:rPr>
              <a:t>the</a:t>
            </a:r>
            <a:r>
              <a:rPr lang="tr-TR" sz="1000" dirty="0">
                <a:solidFill>
                  <a:srgbClr val="FFFFFF"/>
                </a:solidFill>
                <a:latin typeface="PFDinTextPro-Regular"/>
                <a:cs typeface="PFDinTextPro-Regular"/>
              </a:rPr>
              <a:t> </a:t>
            </a:r>
            <a:r>
              <a:rPr lang="tr-TR" sz="1000" dirty="0" err="1">
                <a:solidFill>
                  <a:srgbClr val="FFFFFF"/>
                </a:solidFill>
                <a:latin typeface="PFDinTextPro-Regular"/>
                <a:cs typeface="PFDinTextPro-Regular"/>
              </a:rPr>
              <a:t>world’s</a:t>
            </a:r>
            <a:r>
              <a:rPr lang="tr-TR" sz="1000" dirty="0">
                <a:solidFill>
                  <a:srgbClr val="FFFFFF"/>
                </a:solidFill>
                <a:latin typeface="PFDinTextPro-Regular"/>
                <a:cs typeface="PFDinTextPro-Regular"/>
              </a:rPr>
              <a:t> top FMX </a:t>
            </a:r>
            <a:r>
              <a:rPr lang="tr-TR" sz="1000" dirty="0" err="1">
                <a:solidFill>
                  <a:srgbClr val="FFFFFF"/>
                </a:solidFill>
                <a:latin typeface="PFDinTextPro-Regular"/>
                <a:cs typeface="PFDinTextPro-Regular"/>
              </a:rPr>
              <a:t>riders</a:t>
            </a:r>
            <a:r>
              <a:rPr lang="tr-TR" sz="1000" dirty="0">
                <a:solidFill>
                  <a:srgbClr val="FFFFFF"/>
                </a:solidFill>
                <a:latin typeface="PFDinTextPro-Regular"/>
                <a:cs typeface="PFDinTextPro-Regular"/>
              </a:rPr>
              <a:t> </a:t>
            </a:r>
            <a:r>
              <a:rPr lang="tr-TR" sz="1000" dirty="0" err="1">
                <a:solidFill>
                  <a:srgbClr val="FFFFFF"/>
                </a:solidFill>
                <a:latin typeface="PFDinTextPro-Regular"/>
                <a:cs typeface="PFDinTextPro-Regular"/>
              </a:rPr>
              <a:t>and</a:t>
            </a:r>
            <a:r>
              <a:rPr lang="tr-TR" sz="1000" dirty="0">
                <a:solidFill>
                  <a:srgbClr val="FFFFFF"/>
                </a:solidFill>
                <a:latin typeface="PFDinTextPro-Regular"/>
                <a:cs typeface="PFDinTextPro-Regular"/>
              </a:rPr>
              <a:t> has </a:t>
            </a:r>
            <a:r>
              <a:rPr lang="tr-TR" sz="1000" dirty="0" err="1">
                <a:solidFill>
                  <a:srgbClr val="FFFFFF"/>
                </a:solidFill>
                <a:latin typeface="PFDinTextPro-Regular"/>
                <a:cs typeface="PFDinTextPro-Regular"/>
              </a:rPr>
              <a:t>made</a:t>
            </a:r>
            <a:r>
              <a:rPr lang="tr-TR" sz="1000" dirty="0">
                <a:solidFill>
                  <a:srgbClr val="FFFFFF"/>
                </a:solidFill>
                <a:latin typeface="PFDinTextPro-Regular"/>
                <a:cs typeface="PFDinTextPro-Regular"/>
              </a:rPr>
              <a:t> </a:t>
            </a:r>
            <a:r>
              <a:rPr lang="tr-TR" sz="1000" dirty="0" err="1">
                <a:solidFill>
                  <a:srgbClr val="FFFFFF"/>
                </a:solidFill>
                <a:latin typeface="PFDinTextPro-Regular"/>
                <a:cs typeface="PFDinTextPro-Regular"/>
              </a:rPr>
              <a:t>numerous</a:t>
            </a:r>
            <a:r>
              <a:rPr lang="tr-TR" sz="1000" dirty="0">
                <a:solidFill>
                  <a:srgbClr val="FFFFFF"/>
                </a:solidFill>
                <a:latin typeface="PFDinTextPro-Regular"/>
                <a:cs typeface="PFDinTextPro-Regular"/>
              </a:rPr>
              <a:t> </a:t>
            </a:r>
            <a:r>
              <a:rPr lang="tr-TR" sz="1000" dirty="0" err="1">
                <a:solidFill>
                  <a:srgbClr val="FFFFFF"/>
                </a:solidFill>
                <a:latin typeface="PFDinTextPro-Regular"/>
                <a:cs typeface="PFDinTextPro-Regular"/>
              </a:rPr>
              <a:t>appearances</a:t>
            </a:r>
            <a:r>
              <a:rPr lang="tr-TR" sz="1000" dirty="0">
                <a:solidFill>
                  <a:srgbClr val="FFFFFF"/>
                </a:solidFill>
                <a:latin typeface="PFDinTextPro-Regular"/>
                <a:cs typeface="PFDinTextPro-Regular"/>
              </a:rPr>
              <a:t> </a:t>
            </a:r>
            <a:r>
              <a:rPr lang="tr-TR" sz="1000" dirty="0" smtClean="0">
                <a:solidFill>
                  <a:srgbClr val="FFFFFF"/>
                </a:solidFill>
                <a:latin typeface="PFDinTextPro-Regular"/>
                <a:cs typeface="PFDinTextPro-Regular"/>
              </a:rPr>
              <a:t>in top </a:t>
            </a:r>
            <a:r>
              <a:rPr lang="tr-TR" sz="1000" dirty="0" err="1" smtClean="0">
                <a:solidFill>
                  <a:srgbClr val="FFFFFF"/>
                </a:solidFill>
                <a:latin typeface="PFDinTextPro-Regular"/>
                <a:cs typeface="PFDinTextPro-Regular"/>
              </a:rPr>
              <a:t>events</a:t>
            </a:r>
            <a:r>
              <a:rPr lang="tr-TR" sz="1000" dirty="0" smtClean="0">
                <a:solidFill>
                  <a:srgbClr val="FFFFFF"/>
                </a:solidFill>
                <a:latin typeface="PFDinTextPro-Regular"/>
                <a:cs typeface="PFDinTextPro-Regular"/>
              </a:rPr>
              <a:t> </a:t>
            </a:r>
            <a:r>
              <a:rPr lang="tr-TR" sz="1000" dirty="0" err="1" smtClean="0">
                <a:solidFill>
                  <a:srgbClr val="FFFFFF"/>
                </a:solidFill>
                <a:latin typeface="PFDinTextPro-Regular"/>
                <a:cs typeface="PFDinTextPro-Regular"/>
              </a:rPr>
              <a:t>both</a:t>
            </a:r>
            <a:r>
              <a:rPr lang="tr-TR" sz="1000" dirty="0" smtClean="0">
                <a:solidFill>
                  <a:srgbClr val="FFFFFF"/>
                </a:solidFill>
                <a:latin typeface="PFDinTextPro-Regular"/>
                <a:cs typeface="PFDinTextPro-Regular"/>
              </a:rPr>
              <a:t> </a:t>
            </a:r>
            <a:r>
              <a:rPr lang="tr-TR" sz="1000" dirty="0" err="1">
                <a:solidFill>
                  <a:srgbClr val="FFFFFF"/>
                </a:solidFill>
                <a:latin typeface="PFDinTextPro-Regular"/>
                <a:cs typeface="PFDinTextPro-Regular"/>
              </a:rPr>
              <a:t>national</a:t>
            </a:r>
            <a:r>
              <a:rPr lang="tr-TR" sz="1000" dirty="0">
                <a:solidFill>
                  <a:srgbClr val="FFFFFF"/>
                </a:solidFill>
                <a:latin typeface="PFDinTextPro-Regular"/>
                <a:cs typeface="PFDinTextPro-Regular"/>
              </a:rPr>
              <a:t> </a:t>
            </a:r>
            <a:r>
              <a:rPr lang="tr-TR" sz="1000" dirty="0" err="1">
                <a:solidFill>
                  <a:srgbClr val="FFFFFF"/>
                </a:solidFill>
                <a:latin typeface="PFDinTextPro-Regular"/>
                <a:cs typeface="PFDinTextPro-Regular"/>
              </a:rPr>
              <a:t>and</a:t>
            </a:r>
            <a:r>
              <a:rPr lang="tr-TR" sz="1000" dirty="0">
                <a:solidFill>
                  <a:srgbClr val="FFFFFF"/>
                </a:solidFill>
                <a:latin typeface="PFDinTextPro-Regular"/>
                <a:cs typeface="PFDinTextPro-Regular"/>
              </a:rPr>
              <a:t> </a:t>
            </a:r>
            <a:r>
              <a:rPr lang="tr-TR" sz="1000" dirty="0" err="1">
                <a:solidFill>
                  <a:srgbClr val="FFFFFF"/>
                </a:solidFill>
                <a:latin typeface="PFDinTextPro-Regular"/>
                <a:cs typeface="PFDinTextPro-Regular"/>
              </a:rPr>
              <a:t>international</a:t>
            </a:r>
            <a:r>
              <a:rPr lang="tr-TR" sz="1000" dirty="0">
                <a:solidFill>
                  <a:srgbClr val="FFFFFF"/>
                </a:solidFill>
                <a:latin typeface="PFDinTextPro-Regular"/>
                <a:cs typeface="PFDinTextPro-Regular"/>
              </a:rPr>
              <a:t>, </a:t>
            </a:r>
            <a:r>
              <a:rPr lang="tr-TR" sz="1000" dirty="0" err="1">
                <a:solidFill>
                  <a:srgbClr val="FFFFFF"/>
                </a:solidFill>
                <a:latin typeface="PFDinTextPro-Regular"/>
                <a:cs typeface="PFDinTextPro-Regular"/>
              </a:rPr>
              <a:t>such</a:t>
            </a:r>
            <a:r>
              <a:rPr lang="tr-TR" sz="1000" dirty="0">
                <a:solidFill>
                  <a:srgbClr val="FFFFFF"/>
                </a:solidFill>
                <a:latin typeface="PFDinTextPro-Regular"/>
                <a:cs typeface="PFDinTextPro-Regular"/>
              </a:rPr>
              <a:t> as: </a:t>
            </a:r>
            <a:r>
              <a:rPr lang="tr-TR" sz="1000" dirty="0" err="1">
                <a:solidFill>
                  <a:srgbClr val="FFFFFF"/>
                </a:solidFill>
                <a:latin typeface="PFDinTextPro-Regular"/>
                <a:cs typeface="PFDinTextPro-Regular"/>
              </a:rPr>
              <a:t>Red</a:t>
            </a:r>
            <a:r>
              <a:rPr lang="tr-TR" sz="1000" dirty="0">
                <a:solidFill>
                  <a:srgbClr val="FFFFFF"/>
                </a:solidFill>
                <a:latin typeface="PFDinTextPro-Regular"/>
                <a:cs typeface="PFDinTextPro-Regular"/>
              </a:rPr>
              <a:t> </a:t>
            </a:r>
            <a:r>
              <a:rPr lang="tr-TR" sz="1000" dirty="0" err="1">
                <a:solidFill>
                  <a:srgbClr val="FFFFFF"/>
                </a:solidFill>
                <a:latin typeface="PFDinTextPro-Regular"/>
                <a:cs typeface="PFDinTextPro-Regular"/>
              </a:rPr>
              <a:t>Bull</a:t>
            </a:r>
            <a:r>
              <a:rPr lang="tr-TR" sz="1000" dirty="0">
                <a:solidFill>
                  <a:srgbClr val="FFFFFF"/>
                </a:solidFill>
                <a:latin typeface="PFDinTextPro-Regular"/>
                <a:cs typeface="PFDinTextPro-Regular"/>
              </a:rPr>
              <a:t>, </a:t>
            </a:r>
            <a:r>
              <a:rPr lang="tr-TR" sz="1000" dirty="0" err="1">
                <a:solidFill>
                  <a:srgbClr val="FFFFFF"/>
                </a:solidFill>
                <a:latin typeface="PFDinTextPro-Regular"/>
                <a:cs typeface="PFDinTextPro-Regular"/>
              </a:rPr>
              <a:t>The</a:t>
            </a:r>
            <a:r>
              <a:rPr lang="tr-TR" sz="1000" dirty="0">
                <a:solidFill>
                  <a:srgbClr val="FFFFFF"/>
                </a:solidFill>
                <a:latin typeface="PFDinTextPro-Regular"/>
                <a:cs typeface="PFDinTextPro-Regular"/>
              </a:rPr>
              <a:t> Milan EICMA </a:t>
            </a:r>
            <a:r>
              <a:rPr lang="tr-TR" sz="1000" dirty="0" err="1">
                <a:solidFill>
                  <a:srgbClr val="FFFFFF"/>
                </a:solidFill>
                <a:latin typeface="PFDinTextPro-Regular"/>
                <a:cs typeface="PFDinTextPro-Regular"/>
              </a:rPr>
              <a:t>show</a:t>
            </a:r>
            <a:r>
              <a:rPr lang="tr-TR" sz="1000" dirty="0">
                <a:solidFill>
                  <a:srgbClr val="FFFFFF"/>
                </a:solidFill>
                <a:latin typeface="PFDinTextPro-Regular"/>
                <a:cs typeface="PFDinTextPro-Regular"/>
              </a:rPr>
              <a:t> </a:t>
            </a:r>
            <a:r>
              <a:rPr lang="tr-TR" sz="1000" dirty="0" err="1">
                <a:solidFill>
                  <a:srgbClr val="FFFFFF"/>
                </a:solidFill>
                <a:latin typeface="PFDinTextPro-Regular"/>
                <a:cs typeface="PFDinTextPro-Regular"/>
              </a:rPr>
              <a:t>and</a:t>
            </a:r>
            <a:r>
              <a:rPr lang="tr-TR" sz="1000" dirty="0">
                <a:solidFill>
                  <a:srgbClr val="FFFFFF"/>
                </a:solidFill>
                <a:latin typeface="PFDinTextPro-Regular"/>
                <a:cs typeface="PFDinTextPro-Regular"/>
              </a:rPr>
              <a:t> </a:t>
            </a:r>
            <a:r>
              <a:rPr lang="tr-TR" sz="1000" dirty="0" err="1">
                <a:solidFill>
                  <a:srgbClr val="FFFFFF"/>
                </a:solidFill>
                <a:latin typeface="PFDinTextPro-Regular"/>
                <a:cs typeface="PFDinTextPro-Regular"/>
              </a:rPr>
              <a:t>the</a:t>
            </a:r>
            <a:r>
              <a:rPr lang="tr-TR" sz="1000" dirty="0">
                <a:solidFill>
                  <a:srgbClr val="FFFFFF"/>
                </a:solidFill>
                <a:latin typeface="PFDinTextPro-Regular"/>
                <a:cs typeface="PFDinTextPro-Regular"/>
              </a:rPr>
              <a:t> </a:t>
            </a:r>
            <a:r>
              <a:rPr lang="tr-TR" sz="1000" dirty="0" err="1" smtClean="0">
                <a:solidFill>
                  <a:srgbClr val="FFFFFF"/>
                </a:solidFill>
                <a:latin typeface="PFDinTextPro-Regular"/>
                <a:cs typeface="PFDinTextPro-Regular"/>
              </a:rPr>
              <a:t>Supercross</a:t>
            </a:r>
            <a:r>
              <a:rPr lang="tr-TR" sz="1000" dirty="0" smtClean="0">
                <a:solidFill>
                  <a:srgbClr val="FFFFFF"/>
                </a:solidFill>
                <a:latin typeface="PFDinTextPro-Regular"/>
                <a:cs typeface="PFDinTextPro-Regular"/>
              </a:rPr>
              <a:t> of </a:t>
            </a:r>
            <a:r>
              <a:rPr lang="tr-TR" sz="1000" dirty="0" err="1">
                <a:solidFill>
                  <a:srgbClr val="FFFFFF"/>
                </a:solidFill>
                <a:latin typeface="PFDinTextPro-Regular"/>
                <a:cs typeface="PFDinTextPro-Regular"/>
              </a:rPr>
              <a:t>Genova</a:t>
            </a:r>
            <a:r>
              <a:rPr lang="tr-TR" sz="1000" dirty="0">
                <a:solidFill>
                  <a:srgbClr val="FFFFFF"/>
                </a:solidFill>
                <a:latin typeface="PFDinTextPro-Regular"/>
                <a:cs typeface="PFDinTextPro-Regular"/>
              </a:rPr>
              <a:t>.</a:t>
            </a:r>
          </a:p>
        </p:txBody>
      </p:sp>
      <p:sp>
        <p:nvSpPr>
          <p:cNvPr id="13" name="Rectangle 12"/>
          <p:cNvSpPr/>
          <p:nvPr/>
        </p:nvSpPr>
        <p:spPr>
          <a:xfrm>
            <a:off x="6070600" y="3030456"/>
            <a:ext cx="2286000" cy="861774"/>
          </a:xfrm>
          <a:prstGeom prst="rect">
            <a:avLst/>
          </a:prstGeom>
        </p:spPr>
        <p:txBody>
          <a:bodyPr>
            <a:spAutoFit/>
          </a:bodyPr>
          <a:lstStyle/>
          <a:p>
            <a:pPr lvl="0"/>
            <a:r>
              <a:rPr lang="tr-TR" sz="1000" dirty="0">
                <a:solidFill>
                  <a:srgbClr val="FFFFFF"/>
                </a:solidFill>
                <a:latin typeface="PFDinTextPro-Regular"/>
                <a:cs typeface="PFDinTextPro-Regular"/>
              </a:rPr>
              <a:t>DC </a:t>
            </a:r>
            <a:r>
              <a:rPr lang="tr-TR" sz="1000" dirty="0" err="1">
                <a:solidFill>
                  <a:srgbClr val="FFFFFF"/>
                </a:solidFill>
                <a:latin typeface="PFDinTextPro-Regular"/>
                <a:cs typeface="PFDinTextPro-Regular"/>
              </a:rPr>
              <a:t>Shoes</a:t>
            </a:r>
            <a:r>
              <a:rPr lang="tr-TR" sz="1000" dirty="0">
                <a:solidFill>
                  <a:srgbClr val="FFFFFF"/>
                </a:solidFill>
                <a:latin typeface="PFDinTextPro-Regular"/>
                <a:cs typeface="PFDinTextPro-Regular"/>
              </a:rPr>
              <a:t>, </a:t>
            </a:r>
            <a:r>
              <a:rPr lang="tr-TR" sz="1000" dirty="0" err="1">
                <a:solidFill>
                  <a:srgbClr val="FFFFFF"/>
                </a:solidFill>
                <a:latin typeface="PFDinTextPro-Regular"/>
                <a:cs typeface="PFDinTextPro-Regular"/>
              </a:rPr>
              <a:t>Nils</a:t>
            </a:r>
            <a:r>
              <a:rPr lang="tr-TR" sz="1000" dirty="0">
                <a:solidFill>
                  <a:srgbClr val="FFFFFF"/>
                </a:solidFill>
                <a:latin typeface="PFDinTextPro-Regular"/>
                <a:cs typeface="PFDinTextPro-Regular"/>
              </a:rPr>
              <a:t> </a:t>
            </a:r>
            <a:r>
              <a:rPr lang="tr-TR" sz="1000" dirty="0" err="1">
                <a:solidFill>
                  <a:srgbClr val="FFFFFF"/>
                </a:solidFill>
                <a:latin typeface="PFDinTextPro-Regular"/>
                <a:cs typeface="PFDinTextPro-Regular"/>
              </a:rPr>
              <a:t>oil</a:t>
            </a:r>
            <a:r>
              <a:rPr lang="tr-TR" sz="1000" dirty="0">
                <a:solidFill>
                  <a:srgbClr val="FFFFFF"/>
                </a:solidFill>
                <a:latin typeface="PFDinTextPro-Regular"/>
                <a:cs typeface="PFDinTextPro-Regular"/>
              </a:rPr>
              <a:t>, </a:t>
            </a:r>
            <a:r>
              <a:rPr lang="tr-TR" sz="1000" dirty="0" err="1">
                <a:solidFill>
                  <a:srgbClr val="FFFFFF"/>
                </a:solidFill>
                <a:latin typeface="PFDinTextPro-Regular"/>
                <a:cs typeface="PFDinTextPro-Regular"/>
              </a:rPr>
              <a:t>Dunlop</a:t>
            </a:r>
            <a:r>
              <a:rPr lang="tr-TR" sz="1000" dirty="0">
                <a:solidFill>
                  <a:srgbClr val="FFFFFF"/>
                </a:solidFill>
                <a:latin typeface="PFDinTextPro-Regular"/>
                <a:cs typeface="PFDinTextPro-Regular"/>
              </a:rPr>
              <a:t>, </a:t>
            </a:r>
            <a:r>
              <a:rPr lang="tr-TR" sz="1000" dirty="0" err="1">
                <a:solidFill>
                  <a:srgbClr val="FFFFFF"/>
                </a:solidFill>
                <a:latin typeface="PFDinTextPro-Regular"/>
                <a:cs typeface="PFDinTextPro-Regular"/>
              </a:rPr>
              <a:t>Alpina</a:t>
            </a:r>
            <a:r>
              <a:rPr lang="tr-TR" sz="1000" dirty="0">
                <a:solidFill>
                  <a:srgbClr val="FFFFFF"/>
                </a:solidFill>
                <a:latin typeface="PFDinTextPro-Regular"/>
                <a:cs typeface="PFDinTextPro-Regular"/>
              </a:rPr>
              <a:t>,</a:t>
            </a:r>
          </a:p>
          <a:p>
            <a:pPr lvl="0"/>
            <a:r>
              <a:rPr lang="tr-TR" sz="1000" dirty="0" err="1">
                <a:solidFill>
                  <a:srgbClr val="FFFFFF"/>
                </a:solidFill>
                <a:latin typeface="PFDinTextPro-Regular"/>
                <a:cs typeface="PFDinTextPro-Regular"/>
              </a:rPr>
              <a:t>Tenneco</a:t>
            </a:r>
            <a:r>
              <a:rPr lang="tr-TR" sz="1000" dirty="0">
                <a:solidFill>
                  <a:srgbClr val="FFFFFF"/>
                </a:solidFill>
                <a:latin typeface="PFDinTextPro-Regular"/>
                <a:cs typeface="PFDinTextPro-Regular"/>
              </a:rPr>
              <a:t> </a:t>
            </a:r>
            <a:r>
              <a:rPr lang="tr-TR" sz="1000" dirty="0" err="1">
                <a:solidFill>
                  <a:srgbClr val="FFFFFF"/>
                </a:solidFill>
                <a:latin typeface="PFDinTextPro-Regular"/>
                <a:cs typeface="PFDinTextPro-Regular"/>
              </a:rPr>
              <a:t>Marzocchi</a:t>
            </a:r>
            <a:r>
              <a:rPr lang="tr-TR" sz="1000" dirty="0">
                <a:solidFill>
                  <a:srgbClr val="FFFFFF"/>
                </a:solidFill>
                <a:latin typeface="PFDinTextPro-Regular"/>
                <a:cs typeface="PFDinTextPro-Regular"/>
              </a:rPr>
              <a:t>, </a:t>
            </a:r>
            <a:r>
              <a:rPr lang="tr-TR" sz="1000" dirty="0" err="1">
                <a:solidFill>
                  <a:srgbClr val="FFFFFF"/>
                </a:solidFill>
                <a:latin typeface="PFDinTextPro-Regular"/>
                <a:cs typeface="PFDinTextPro-Regular"/>
              </a:rPr>
              <a:t>Acerbis</a:t>
            </a:r>
            <a:r>
              <a:rPr lang="tr-TR" sz="1000" dirty="0">
                <a:solidFill>
                  <a:srgbClr val="FFFFFF"/>
                </a:solidFill>
                <a:latin typeface="PFDinTextPro-Regular"/>
                <a:cs typeface="PFDinTextPro-Regular"/>
              </a:rPr>
              <a:t>, Google,</a:t>
            </a:r>
          </a:p>
          <a:p>
            <a:pPr lvl="0"/>
            <a:r>
              <a:rPr lang="tr-TR" sz="1000" dirty="0">
                <a:solidFill>
                  <a:srgbClr val="FFFFFF"/>
                </a:solidFill>
                <a:latin typeface="PFDinTextPro-Regular"/>
                <a:cs typeface="PFDinTextPro-Regular"/>
              </a:rPr>
              <a:t>Black </a:t>
            </a:r>
            <a:r>
              <a:rPr lang="tr-TR" sz="1000" dirty="0" err="1">
                <a:solidFill>
                  <a:srgbClr val="FFFFFF"/>
                </a:solidFill>
                <a:latin typeface="PFDinTextPro-Regular"/>
                <a:cs typeface="PFDinTextPro-Regular"/>
              </a:rPr>
              <a:t>Bird</a:t>
            </a:r>
            <a:r>
              <a:rPr lang="tr-TR" sz="1000" dirty="0">
                <a:solidFill>
                  <a:srgbClr val="FFFFFF"/>
                </a:solidFill>
                <a:latin typeface="PFDinTextPro-Regular"/>
                <a:cs typeface="PFDinTextPro-Regular"/>
              </a:rPr>
              <a:t>, Lazer, </a:t>
            </a:r>
            <a:r>
              <a:rPr lang="tr-TR" sz="1000" dirty="0" err="1">
                <a:solidFill>
                  <a:srgbClr val="FFFFFF"/>
                </a:solidFill>
                <a:latin typeface="PFDinTextPro-Regular"/>
                <a:cs typeface="PFDinTextPro-Regular"/>
              </a:rPr>
              <a:t>Leovince</a:t>
            </a:r>
            <a:r>
              <a:rPr lang="tr-TR" sz="1000" dirty="0">
                <a:solidFill>
                  <a:srgbClr val="FFFFFF"/>
                </a:solidFill>
                <a:latin typeface="PFDinTextPro-Regular"/>
                <a:cs typeface="PFDinTextPro-Regular"/>
              </a:rPr>
              <a:t>, SIX2,</a:t>
            </a:r>
          </a:p>
          <a:p>
            <a:pPr lvl="0"/>
            <a:r>
              <a:rPr lang="tr-TR" sz="1000" dirty="0" err="1">
                <a:solidFill>
                  <a:srgbClr val="FFFFFF"/>
                </a:solidFill>
                <a:latin typeface="PFDinTextPro-Regular"/>
                <a:cs typeface="PFDinTextPro-Regular"/>
              </a:rPr>
              <a:t>Gaerne</a:t>
            </a:r>
            <a:r>
              <a:rPr lang="tr-TR" sz="1000" dirty="0">
                <a:solidFill>
                  <a:srgbClr val="FFFFFF"/>
                </a:solidFill>
                <a:latin typeface="PFDinTextPro-Regular"/>
                <a:cs typeface="PFDinTextPro-Regular"/>
              </a:rPr>
              <a:t>, </a:t>
            </a:r>
            <a:r>
              <a:rPr lang="tr-TR" sz="1000" dirty="0" err="1">
                <a:solidFill>
                  <a:srgbClr val="FFFFFF"/>
                </a:solidFill>
                <a:latin typeface="PFDinTextPro-Regular"/>
                <a:cs typeface="PFDinTextPro-Regular"/>
              </a:rPr>
              <a:t>Pedro</a:t>
            </a:r>
            <a:r>
              <a:rPr lang="tr-TR" sz="1000" dirty="0">
                <a:solidFill>
                  <a:srgbClr val="FFFFFF"/>
                </a:solidFill>
                <a:latin typeface="PFDinTextPro-Regular"/>
                <a:cs typeface="PFDinTextPro-Regular"/>
              </a:rPr>
              <a:t> </a:t>
            </a:r>
            <a:r>
              <a:rPr lang="tr-TR" sz="1000" dirty="0" err="1">
                <a:solidFill>
                  <a:srgbClr val="FFFFFF"/>
                </a:solidFill>
                <a:latin typeface="PFDinTextPro-Regular"/>
                <a:cs typeface="PFDinTextPro-Regular"/>
              </a:rPr>
              <a:t>suspension</a:t>
            </a:r>
            <a:r>
              <a:rPr lang="tr-TR" sz="1000" dirty="0">
                <a:solidFill>
                  <a:srgbClr val="FFFFFF"/>
                </a:solidFill>
                <a:latin typeface="PFDinTextPro-Regular"/>
                <a:cs typeface="PFDinTextPro-Regular"/>
              </a:rPr>
              <a:t>, </a:t>
            </a:r>
            <a:r>
              <a:rPr lang="tr-TR" sz="1000" dirty="0" err="1">
                <a:solidFill>
                  <a:srgbClr val="FFFFFF"/>
                </a:solidFill>
                <a:latin typeface="PFDinTextPro-Regular"/>
                <a:cs typeface="PFDinTextPro-Regular"/>
              </a:rPr>
              <a:t>Daboot</a:t>
            </a:r>
            <a:endParaRPr lang="tr-TR" sz="1000" dirty="0">
              <a:solidFill>
                <a:srgbClr val="FFFFFF"/>
              </a:solidFill>
              <a:latin typeface="PFDinTextPro-Regular"/>
              <a:cs typeface="PFDinTextPro-Regular"/>
            </a:endParaRPr>
          </a:p>
          <a:p>
            <a:pPr lvl="0"/>
            <a:r>
              <a:rPr lang="tr-TR" sz="1000" dirty="0" err="1">
                <a:solidFill>
                  <a:srgbClr val="FFFFFF"/>
                </a:solidFill>
                <a:latin typeface="PFDinTextPro-Regular"/>
                <a:cs typeface="PFDinTextPro-Regular"/>
              </a:rPr>
              <a:t>Ivan</a:t>
            </a:r>
            <a:r>
              <a:rPr lang="tr-TR" sz="1000" dirty="0">
                <a:solidFill>
                  <a:srgbClr val="FFFFFF"/>
                </a:solidFill>
                <a:latin typeface="PFDinTextPro-Regular"/>
                <a:cs typeface="PFDinTextPro-Regular"/>
              </a:rPr>
              <a:t> </a:t>
            </a:r>
            <a:r>
              <a:rPr lang="tr-TR" sz="1000" dirty="0" err="1">
                <a:solidFill>
                  <a:srgbClr val="FFFFFF"/>
                </a:solidFill>
                <a:latin typeface="PFDinTextPro-Regular"/>
                <a:cs typeface="PFDinTextPro-Regular"/>
              </a:rPr>
              <a:t>Zucconi</a:t>
            </a:r>
            <a:endParaRPr lang="tr-TR" sz="1000" dirty="0">
              <a:solidFill>
                <a:srgbClr val="FFFFFF"/>
              </a:solidFill>
              <a:latin typeface="PFDinTextPro-Regular"/>
              <a:cs typeface="PFDinTextPro-Regular"/>
            </a:endParaRPr>
          </a:p>
        </p:txBody>
      </p:sp>
      <p:sp>
        <p:nvSpPr>
          <p:cNvPr id="14" name="Rectangle 13"/>
          <p:cNvSpPr/>
          <p:nvPr/>
        </p:nvSpPr>
        <p:spPr>
          <a:xfrm>
            <a:off x="133348" y="4294647"/>
            <a:ext cx="984250" cy="861774"/>
          </a:xfrm>
          <a:prstGeom prst="rect">
            <a:avLst/>
          </a:prstGeom>
        </p:spPr>
        <p:txBody>
          <a:bodyPr wrap="square">
            <a:spAutoFit/>
          </a:bodyPr>
          <a:lstStyle/>
          <a:p>
            <a:pPr lvl="0"/>
            <a:r>
              <a:rPr lang="tr-TR" sz="1000" dirty="0" err="1">
                <a:solidFill>
                  <a:srgbClr val="FFFFFF"/>
                </a:solidFill>
                <a:latin typeface="PFDinTextPro-Regular"/>
                <a:cs typeface="PFDinTextPro-Regular"/>
              </a:rPr>
              <a:t>Ivan</a:t>
            </a:r>
            <a:r>
              <a:rPr lang="tr-TR" sz="1000" dirty="0">
                <a:solidFill>
                  <a:srgbClr val="FFFFFF"/>
                </a:solidFill>
                <a:latin typeface="PFDinTextPro-Regular"/>
                <a:cs typeface="PFDinTextPro-Regular"/>
              </a:rPr>
              <a:t> </a:t>
            </a:r>
            <a:r>
              <a:rPr lang="tr-TR" sz="1000" dirty="0" err="1" smtClean="0">
                <a:solidFill>
                  <a:srgbClr val="FFFFFF"/>
                </a:solidFill>
                <a:latin typeface="PFDinTextPro-Regular"/>
                <a:cs typeface="PFDinTextPro-Regular"/>
              </a:rPr>
              <a:t>Zucconi</a:t>
            </a:r>
            <a:endParaRPr lang="tr-TR" sz="1000" dirty="0" smtClean="0">
              <a:solidFill>
                <a:srgbClr val="FFFFFF"/>
              </a:solidFill>
              <a:latin typeface="PFDinTextPro-Regular"/>
              <a:cs typeface="PFDinTextPro-Regular"/>
            </a:endParaRPr>
          </a:p>
          <a:p>
            <a:pPr lvl="0"/>
            <a:endParaRPr lang="tr-TR" sz="1000" dirty="0">
              <a:solidFill>
                <a:srgbClr val="FFFFFF"/>
              </a:solidFill>
              <a:latin typeface="PFDinTextPro-Regular"/>
              <a:cs typeface="PFDinTextPro-Regular"/>
            </a:endParaRPr>
          </a:p>
          <a:p>
            <a:pPr lvl="0"/>
            <a:r>
              <a:rPr lang="tr-TR" sz="1000" dirty="0" err="1" smtClean="0">
                <a:solidFill>
                  <a:srgbClr val="FFFFFF"/>
                </a:solidFill>
                <a:latin typeface="PFDinTextPro-Regular"/>
                <a:cs typeface="PFDinTextPro-Regular"/>
              </a:rPr>
              <a:t>Italy</a:t>
            </a:r>
            <a:endParaRPr lang="tr-TR" sz="1000" dirty="0" smtClean="0">
              <a:solidFill>
                <a:srgbClr val="FFFFFF"/>
              </a:solidFill>
              <a:latin typeface="PFDinTextPro-Regular"/>
              <a:cs typeface="PFDinTextPro-Regular"/>
            </a:endParaRPr>
          </a:p>
          <a:p>
            <a:pPr lvl="0"/>
            <a:endParaRPr lang="tr-TR" sz="1000" dirty="0">
              <a:solidFill>
                <a:srgbClr val="FFFFFF"/>
              </a:solidFill>
              <a:latin typeface="PFDinTextPro-Regular"/>
              <a:cs typeface="PFDinTextPro-Regular"/>
            </a:endParaRPr>
          </a:p>
          <a:p>
            <a:pPr lvl="0"/>
            <a:r>
              <a:rPr lang="tr-TR" sz="1000" dirty="0">
                <a:solidFill>
                  <a:srgbClr val="FFFFFF"/>
                </a:solidFill>
                <a:latin typeface="PFDinTextPro-Regular"/>
                <a:cs typeface="PFDinTextPro-Regular"/>
              </a:rPr>
              <a:t>KTM 250 2T</a:t>
            </a:r>
          </a:p>
        </p:txBody>
      </p:sp>
      <p:sp>
        <p:nvSpPr>
          <p:cNvPr id="15" name="Rectangle 14"/>
          <p:cNvSpPr/>
          <p:nvPr/>
        </p:nvSpPr>
        <p:spPr>
          <a:xfrm>
            <a:off x="1231900" y="4207871"/>
            <a:ext cx="4648200" cy="1169551"/>
          </a:xfrm>
          <a:prstGeom prst="rect">
            <a:avLst/>
          </a:prstGeom>
        </p:spPr>
        <p:txBody>
          <a:bodyPr wrap="square">
            <a:spAutoFit/>
          </a:bodyPr>
          <a:lstStyle/>
          <a:p>
            <a:pPr lvl="0"/>
            <a:r>
              <a:rPr lang="tr-TR" sz="1000" dirty="0" err="1" smtClean="0">
                <a:solidFill>
                  <a:srgbClr val="FFFFFF"/>
                </a:solidFill>
                <a:latin typeface="PFDinTextPro-Regular"/>
                <a:cs typeface="PFDinTextPro-Regular"/>
              </a:rPr>
              <a:t>In</a:t>
            </a:r>
            <a:r>
              <a:rPr lang="tr-TR" sz="1000" dirty="0" smtClean="0">
                <a:solidFill>
                  <a:srgbClr val="FFFFFF"/>
                </a:solidFill>
                <a:latin typeface="PFDinTextPro-Regular"/>
                <a:cs typeface="PFDinTextPro-Regular"/>
              </a:rPr>
              <a:t> </a:t>
            </a:r>
            <a:r>
              <a:rPr lang="tr-TR" sz="1000" dirty="0">
                <a:solidFill>
                  <a:srgbClr val="FFFFFF"/>
                </a:solidFill>
                <a:latin typeface="PFDinTextPro-Regular"/>
                <a:cs typeface="PFDinTextPro-Regular"/>
              </a:rPr>
              <a:t>2013, </a:t>
            </a:r>
            <a:r>
              <a:rPr lang="tr-TR" sz="1000" dirty="0" err="1">
                <a:solidFill>
                  <a:srgbClr val="FFFFFF"/>
                </a:solidFill>
                <a:latin typeface="PFDinTextPro-Regular"/>
                <a:cs typeface="PFDinTextPro-Regular"/>
              </a:rPr>
              <a:t>Ivan</a:t>
            </a:r>
            <a:r>
              <a:rPr lang="tr-TR" sz="1000" dirty="0">
                <a:solidFill>
                  <a:srgbClr val="FFFFFF"/>
                </a:solidFill>
                <a:latin typeface="PFDinTextPro-Regular"/>
                <a:cs typeface="PFDinTextPro-Regular"/>
              </a:rPr>
              <a:t> </a:t>
            </a:r>
            <a:r>
              <a:rPr lang="tr-TR" sz="1000" dirty="0" err="1">
                <a:solidFill>
                  <a:srgbClr val="FFFFFF"/>
                </a:solidFill>
                <a:latin typeface="PFDinTextPro-Regular"/>
                <a:cs typeface="PFDinTextPro-Regular"/>
              </a:rPr>
              <a:t>was</a:t>
            </a:r>
            <a:r>
              <a:rPr lang="tr-TR" sz="1000" dirty="0">
                <a:solidFill>
                  <a:srgbClr val="FFFFFF"/>
                </a:solidFill>
                <a:latin typeface="PFDinTextPro-Regular"/>
                <a:cs typeface="PFDinTextPro-Regular"/>
              </a:rPr>
              <a:t> </a:t>
            </a:r>
            <a:r>
              <a:rPr lang="tr-TR" sz="1000" dirty="0" err="1">
                <a:solidFill>
                  <a:srgbClr val="FFFFFF"/>
                </a:solidFill>
                <a:latin typeface="PFDinTextPro-Regular"/>
                <a:cs typeface="PFDinTextPro-Regular"/>
              </a:rPr>
              <a:t>invited</a:t>
            </a:r>
            <a:r>
              <a:rPr lang="tr-TR" sz="1000" dirty="0">
                <a:solidFill>
                  <a:srgbClr val="FFFFFF"/>
                </a:solidFill>
                <a:latin typeface="PFDinTextPro-Regular"/>
                <a:cs typeface="PFDinTextPro-Regular"/>
              </a:rPr>
              <a:t> </a:t>
            </a:r>
            <a:r>
              <a:rPr lang="tr-TR" sz="1000" dirty="0" err="1">
                <a:solidFill>
                  <a:srgbClr val="FFFFFF"/>
                </a:solidFill>
                <a:latin typeface="PFDinTextPro-Regular"/>
                <a:cs typeface="PFDinTextPro-Regular"/>
              </a:rPr>
              <a:t>to</a:t>
            </a:r>
            <a:r>
              <a:rPr lang="tr-TR" sz="1000" dirty="0">
                <a:solidFill>
                  <a:srgbClr val="FFFFFF"/>
                </a:solidFill>
                <a:latin typeface="PFDinTextPro-Regular"/>
                <a:cs typeface="PFDinTextPro-Regular"/>
              </a:rPr>
              <a:t> </a:t>
            </a:r>
            <a:r>
              <a:rPr lang="tr-TR" sz="1000" dirty="0" err="1">
                <a:solidFill>
                  <a:srgbClr val="FFFFFF"/>
                </a:solidFill>
                <a:latin typeface="PFDinTextPro-Regular"/>
                <a:cs typeface="PFDinTextPro-Regular"/>
              </a:rPr>
              <a:t>the</a:t>
            </a:r>
            <a:r>
              <a:rPr lang="tr-TR" sz="1000" dirty="0">
                <a:solidFill>
                  <a:srgbClr val="FFFFFF"/>
                </a:solidFill>
                <a:latin typeface="PFDinTextPro-Regular"/>
                <a:cs typeface="PFDinTextPro-Regular"/>
              </a:rPr>
              <a:t> 02 Arena in </a:t>
            </a:r>
            <a:r>
              <a:rPr lang="tr-TR" sz="1000" dirty="0" err="1">
                <a:solidFill>
                  <a:srgbClr val="FFFFFF"/>
                </a:solidFill>
                <a:latin typeface="PFDinTextPro-Regular"/>
                <a:cs typeface="PFDinTextPro-Regular"/>
              </a:rPr>
              <a:t>London</a:t>
            </a:r>
            <a:r>
              <a:rPr lang="tr-TR" sz="1000" dirty="0">
                <a:solidFill>
                  <a:srgbClr val="FFFFFF"/>
                </a:solidFill>
                <a:latin typeface="PFDinTextPro-Regular"/>
                <a:cs typeface="PFDinTextPro-Regular"/>
              </a:rPr>
              <a:t> </a:t>
            </a:r>
            <a:r>
              <a:rPr lang="tr-TR" sz="1000" dirty="0" err="1">
                <a:solidFill>
                  <a:srgbClr val="FFFFFF"/>
                </a:solidFill>
                <a:latin typeface="PFDinTextPro-Regular"/>
                <a:cs typeface="PFDinTextPro-Regular"/>
              </a:rPr>
              <a:t>for</a:t>
            </a:r>
            <a:r>
              <a:rPr lang="tr-TR" sz="1000" dirty="0">
                <a:solidFill>
                  <a:srgbClr val="FFFFFF"/>
                </a:solidFill>
                <a:latin typeface="PFDinTextPro-Regular"/>
                <a:cs typeface="PFDinTextPro-Regular"/>
              </a:rPr>
              <a:t> </a:t>
            </a:r>
            <a:r>
              <a:rPr lang="tr-TR" sz="1000" dirty="0" err="1">
                <a:solidFill>
                  <a:srgbClr val="FFFFFF"/>
                </a:solidFill>
                <a:latin typeface="PFDinTextPro-Regular"/>
                <a:cs typeface="PFDinTextPro-Regular"/>
              </a:rPr>
              <a:t>the</a:t>
            </a:r>
            <a:r>
              <a:rPr lang="tr-TR" sz="1000" dirty="0">
                <a:solidFill>
                  <a:srgbClr val="FFFFFF"/>
                </a:solidFill>
                <a:latin typeface="PFDinTextPro-Regular"/>
                <a:cs typeface="PFDinTextPro-Regular"/>
              </a:rPr>
              <a:t> </a:t>
            </a:r>
            <a:r>
              <a:rPr lang="tr-TR" sz="1000" dirty="0" err="1">
                <a:solidFill>
                  <a:srgbClr val="FFFFFF"/>
                </a:solidFill>
                <a:latin typeface="PFDinTextPro-Regular"/>
                <a:cs typeface="PFDinTextPro-Regular"/>
              </a:rPr>
              <a:t>Nitro</a:t>
            </a:r>
            <a:r>
              <a:rPr lang="tr-TR" sz="1000" dirty="0">
                <a:solidFill>
                  <a:srgbClr val="FFFFFF"/>
                </a:solidFill>
                <a:latin typeface="PFDinTextPro-Regular"/>
                <a:cs typeface="PFDinTextPro-Regular"/>
              </a:rPr>
              <a:t> Circus </a:t>
            </a:r>
            <a:r>
              <a:rPr lang="tr-TR" sz="1000" dirty="0" err="1">
                <a:solidFill>
                  <a:srgbClr val="FFFFFF"/>
                </a:solidFill>
                <a:latin typeface="PFDinTextPro-Regular"/>
                <a:cs typeface="PFDinTextPro-Regular"/>
              </a:rPr>
              <a:t>Travis</a:t>
            </a:r>
            <a:r>
              <a:rPr lang="tr-TR" sz="1000" dirty="0">
                <a:solidFill>
                  <a:srgbClr val="FFFFFF"/>
                </a:solidFill>
                <a:latin typeface="PFDinTextPro-Regular"/>
                <a:cs typeface="PFDinTextPro-Regular"/>
              </a:rPr>
              <a:t> Pastrana. </a:t>
            </a:r>
            <a:r>
              <a:rPr lang="tr-TR" sz="1000" dirty="0" err="1" smtClean="0">
                <a:solidFill>
                  <a:srgbClr val="FFFFFF"/>
                </a:solidFill>
                <a:latin typeface="PFDinTextPro-Regular"/>
                <a:cs typeface="PFDinTextPro-Regular"/>
              </a:rPr>
              <a:t>With</a:t>
            </a:r>
            <a:r>
              <a:rPr lang="tr-TR" sz="1000" dirty="0" smtClean="0">
                <a:solidFill>
                  <a:srgbClr val="FFFFFF"/>
                </a:solidFill>
                <a:latin typeface="PFDinTextPro-Regular"/>
                <a:cs typeface="PFDinTextPro-Regular"/>
              </a:rPr>
              <a:t> </a:t>
            </a:r>
            <a:r>
              <a:rPr lang="tr-TR" sz="1000" dirty="0" err="1" smtClean="0">
                <a:solidFill>
                  <a:srgbClr val="FFFFFF"/>
                </a:solidFill>
                <a:latin typeface="PFDinTextPro-Regular"/>
                <a:cs typeface="PFDinTextPro-Regular"/>
              </a:rPr>
              <a:t>him</a:t>
            </a:r>
            <a:r>
              <a:rPr lang="tr-TR" sz="1000" dirty="0" smtClean="0">
                <a:solidFill>
                  <a:srgbClr val="FFFFFF"/>
                </a:solidFill>
                <a:latin typeface="PFDinTextPro-Regular"/>
                <a:cs typeface="PFDinTextPro-Regular"/>
              </a:rPr>
              <a:t> </a:t>
            </a:r>
            <a:r>
              <a:rPr lang="tr-TR" sz="1000" dirty="0" err="1">
                <a:solidFill>
                  <a:srgbClr val="FFFFFF"/>
                </a:solidFill>
                <a:latin typeface="PFDinTextPro-Regular"/>
                <a:cs typeface="PFDinTextPro-Regular"/>
              </a:rPr>
              <a:t>were</a:t>
            </a:r>
            <a:r>
              <a:rPr lang="tr-TR" sz="1000" dirty="0">
                <a:solidFill>
                  <a:srgbClr val="FFFFFF"/>
                </a:solidFill>
                <a:latin typeface="PFDinTextPro-Regular"/>
                <a:cs typeface="PFDinTextPro-Regular"/>
              </a:rPr>
              <a:t> </a:t>
            </a:r>
            <a:r>
              <a:rPr lang="tr-TR" sz="1000" dirty="0" err="1">
                <a:solidFill>
                  <a:srgbClr val="FFFFFF"/>
                </a:solidFill>
                <a:latin typeface="PFDinTextPro-Regular"/>
                <a:cs typeface="PFDinTextPro-Regular"/>
              </a:rPr>
              <a:t>the</a:t>
            </a:r>
            <a:r>
              <a:rPr lang="tr-TR" sz="1000" dirty="0">
                <a:solidFill>
                  <a:srgbClr val="FFFFFF"/>
                </a:solidFill>
                <a:latin typeface="PFDinTextPro-Regular"/>
                <a:cs typeface="PFDinTextPro-Regular"/>
              </a:rPr>
              <a:t> </a:t>
            </a:r>
            <a:r>
              <a:rPr lang="tr-TR" sz="1000" dirty="0" err="1">
                <a:solidFill>
                  <a:srgbClr val="FFFFFF"/>
                </a:solidFill>
                <a:latin typeface="PFDinTextPro-Regular"/>
                <a:cs typeface="PFDinTextPro-Regular"/>
              </a:rPr>
              <a:t>strongest</a:t>
            </a:r>
            <a:r>
              <a:rPr lang="tr-TR" sz="1000" dirty="0">
                <a:solidFill>
                  <a:srgbClr val="FFFFFF"/>
                </a:solidFill>
                <a:latin typeface="PFDinTextPro-Regular"/>
                <a:cs typeface="PFDinTextPro-Regular"/>
              </a:rPr>
              <a:t> </a:t>
            </a:r>
            <a:r>
              <a:rPr lang="tr-TR" sz="1000" dirty="0" err="1">
                <a:solidFill>
                  <a:srgbClr val="FFFFFF"/>
                </a:solidFill>
                <a:latin typeface="PFDinTextPro-Regular"/>
                <a:cs typeface="PFDinTextPro-Regular"/>
              </a:rPr>
              <a:t>freestylers</a:t>
            </a:r>
            <a:r>
              <a:rPr lang="tr-TR" sz="1000" dirty="0">
                <a:solidFill>
                  <a:srgbClr val="FFFFFF"/>
                </a:solidFill>
                <a:latin typeface="PFDinTextPro-Regular"/>
                <a:cs typeface="PFDinTextPro-Regular"/>
              </a:rPr>
              <a:t> in </a:t>
            </a:r>
            <a:r>
              <a:rPr lang="tr-TR" sz="1000" dirty="0" err="1">
                <a:solidFill>
                  <a:srgbClr val="FFFFFF"/>
                </a:solidFill>
                <a:latin typeface="PFDinTextPro-Regular"/>
                <a:cs typeface="PFDinTextPro-Regular"/>
              </a:rPr>
              <a:t>the</a:t>
            </a:r>
            <a:r>
              <a:rPr lang="tr-TR" sz="1000" dirty="0">
                <a:solidFill>
                  <a:srgbClr val="FFFFFF"/>
                </a:solidFill>
                <a:latin typeface="PFDinTextPro-Regular"/>
                <a:cs typeface="PFDinTextPro-Regular"/>
              </a:rPr>
              <a:t> </a:t>
            </a:r>
            <a:r>
              <a:rPr lang="tr-TR" sz="1000" dirty="0" err="1">
                <a:solidFill>
                  <a:srgbClr val="FFFFFF"/>
                </a:solidFill>
                <a:latin typeface="PFDinTextPro-Regular"/>
                <a:cs typeface="PFDinTextPro-Regular"/>
              </a:rPr>
              <a:t>world</a:t>
            </a:r>
            <a:r>
              <a:rPr lang="tr-TR" sz="1000" dirty="0">
                <a:solidFill>
                  <a:srgbClr val="FFFFFF"/>
                </a:solidFill>
                <a:latin typeface="PFDinTextPro-Regular"/>
                <a:cs typeface="PFDinTextPro-Regular"/>
              </a:rPr>
              <a:t>, </a:t>
            </a:r>
            <a:r>
              <a:rPr lang="tr-TR" sz="1000" dirty="0" err="1">
                <a:solidFill>
                  <a:srgbClr val="FFFFFF"/>
                </a:solidFill>
                <a:latin typeface="PFDinTextPro-Regular"/>
                <a:cs typeface="PFDinTextPro-Regular"/>
              </a:rPr>
              <a:t>and</a:t>
            </a:r>
            <a:r>
              <a:rPr lang="tr-TR" sz="1000" dirty="0">
                <a:solidFill>
                  <a:srgbClr val="FFFFFF"/>
                </a:solidFill>
                <a:latin typeface="PFDinTextPro-Regular"/>
                <a:cs typeface="PFDinTextPro-Regular"/>
              </a:rPr>
              <a:t> </a:t>
            </a:r>
            <a:r>
              <a:rPr lang="tr-TR" sz="1000" dirty="0" err="1">
                <a:solidFill>
                  <a:srgbClr val="FFFFFF"/>
                </a:solidFill>
                <a:latin typeface="PFDinTextPro-Regular"/>
                <a:cs typeface="PFDinTextPro-Regular"/>
              </a:rPr>
              <a:t>together</a:t>
            </a:r>
            <a:r>
              <a:rPr lang="tr-TR" sz="1000" dirty="0">
                <a:solidFill>
                  <a:srgbClr val="FFFFFF"/>
                </a:solidFill>
                <a:latin typeface="PFDinTextPro-Regular"/>
                <a:cs typeface="PFDinTextPro-Regular"/>
              </a:rPr>
              <a:t> </a:t>
            </a:r>
            <a:r>
              <a:rPr lang="tr-TR" sz="1000" dirty="0" err="1">
                <a:solidFill>
                  <a:srgbClr val="FFFFFF"/>
                </a:solidFill>
                <a:latin typeface="PFDinTextPro-Regular"/>
                <a:cs typeface="PFDinTextPro-Regular"/>
              </a:rPr>
              <a:t>they</a:t>
            </a:r>
            <a:r>
              <a:rPr lang="tr-TR" sz="1000" dirty="0">
                <a:solidFill>
                  <a:srgbClr val="FFFFFF"/>
                </a:solidFill>
                <a:latin typeface="PFDinTextPro-Regular"/>
                <a:cs typeface="PFDinTextPro-Regular"/>
              </a:rPr>
              <a:t> </a:t>
            </a:r>
            <a:r>
              <a:rPr lang="tr-TR" sz="1000" dirty="0" err="1">
                <a:solidFill>
                  <a:srgbClr val="FFFFFF"/>
                </a:solidFill>
                <a:latin typeface="PFDinTextPro-Regular"/>
                <a:cs typeface="PFDinTextPro-Regular"/>
              </a:rPr>
              <a:t>performed</a:t>
            </a:r>
            <a:r>
              <a:rPr lang="tr-TR" sz="1000" dirty="0">
                <a:solidFill>
                  <a:srgbClr val="FFFFFF"/>
                </a:solidFill>
                <a:latin typeface="PFDinTextPro-Regular"/>
                <a:cs typeface="PFDinTextPro-Regular"/>
              </a:rPr>
              <a:t> a </a:t>
            </a:r>
            <a:r>
              <a:rPr lang="tr-TR" sz="1000" dirty="0" err="1">
                <a:solidFill>
                  <a:srgbClr val="FFFFFF"/>
                </a:solidFill>
                <a:latin typeface="PFDinTextPro-Regular"/>
                <a:cs typeface="PFDinTextPro-Regular"/>
              </a:rPr>
              <a:t>collective</a:t>
            </a:r>
            <a:r>
              <a:rPr lang="tr-TR" sz="1000" dirty="0">
                <a:solidFill>
                  <a:srgbClr val="FFFFFF"/>
                </a:solidFill>
                <a:latin typeface="PFDinTextPro-Regular"/>
                <a:cs typeface="PFDinTextPro-Regular"/>
              </a:rPr>
              <a:t> </a:t>
            </a:r>
            <a:r>
              <a:rPr lang="tr-TR" sz="1000" dirty="0" err="1" smtClean="0">
                <a:solidFill>
                  <a:srgbClr val="FFFFFF"/>
                </a:solidFill>
                <a:latin typeface="PFDinTextPro-Regular"/>
                <a:cs typeface="PFDinTextPro-Regular"/>
              </a:rPr>
              <a:t>backflip</a:t>
            </a:r>
            <a:r>
              <a:rPr lang="tr-TR" sz="1000" dirty="0" smtClean="0">
                <a:solidFill>
                  <a:srgbClr val="FFFFFF"/>
                </a:solidFill>
                <a:latin typeface="PFDinTextPro-Regular"/>
                <a:cs typeface="PFDinTextPro-Regular"/>
              </a:rPr>
              <a:t> </a:t>
            </a:r>
            <a:r>
              <a:rPr lang="tr-TR" sz="1000" dirty="0" err="1" smtClean="0">
                <a:solidFill>
                  <a:srgbClr val="FFFFFF"/>
                </a:solidFill>
                <a:latin typeface="PFDinTextPro-Regular"/>
                <a:cs typeface="PFDinTextPro-Regular"/>
              </a:rPr>
              <a:t>for</a:t>
            </a:r>
            <a:r>
              <a:rPr lang="tr-TR" sz="1000" dirty="0" smtClean="0">
                <a:solidFill>
                  <a:srgbClr val="FFFFFF"/>
                </a:solidFill>
                <a:latin typeface="PFDinTextPro-Regular"/>
                <a:cs typeface="PFDinTextPro-Regular"/>
              </a:rPr>
              <a:t> </a:t>
            </a:r>
            <a:r>
              <a:rPr lang="tr-TR" sz="1000" dirty="0">
                <a:solidFill>
                  <a:srgbClr val="FFFFFF"/>
                </a:solidFill>
                <a:latin typeface="PFDinTextPro-Regular"/>
                <a:cs typeface="PFDinTextPro-Regular"/>
              </a:rPr>
              <a:t>Guinness </a:t>
            </a:r>
            <a:r>
              <a:rPr lang="tr-TR" sz="1000" dirty="0" err="1">
                <a:solidFill>
                  <a:srgbClr val="FFFFFF"/>
                </a:solidFill>
                <a:latin typeface="PFDinTextPro-Regular"/>
                <a:cs typeface="PFDinTextPro-Regular"/>
              </a:rPr>
              <a:t>world</a:t>
            </a:r>
            <a:r>
              <a:rPr lang="tr-TR" sz="1000" dirty="0">
                <a:solidFill>
                  <a:srgbClr val="FFFFFF"/>
                </a:solidFill>
                <a:latin typeface="PFDinTextPro-Regular"/>
                <a:cs typeface="PFDinTextPro-Regular"/>
              </a:rPr>
              <a:t> </a:t>
            </a:r>
            <a:r>
              <a:rPr lang="tr-TR" sz="1000" dirty="0" err="1">
                <a:solidFill>
                  <a:srgbClr val="FFFFFF"/>
                </a:solidFill>
                <a:latin typeface="PFDinTextPro-Regular"/>
                <a:cs typeface="PFDinTextPro-Regular"/>
              </a:rPr>
              <a:t>records</a:t>
            </a:r>
            <a:r>
              <a:rPr lang="tr-TR" sz="1000" dirty="0">
                <a:solidFill>
                  <a:srgbClr val="FFFFFF"/>
                </a:solidFill>
                <a:latin typeface="PFDinTextPro-Regular"/>
                <a:cs typeface="PFDinTextPro-Regular"/>
              </a:rPr>
              <a:t>, </a:t>
            </a:r>
            <a:r>
              <a:rPr lang="tr-TR" sz="1000" dirty="0" err="1">
                <a:solidFill>
                  <a:srgbClr val="FFFFFF"/>
                </a:solidFill>
                <a:latin typeface="PFDinTextPro-Regular"/>
                <a:cs typeface="PFDinTextPro-Regular"/>
              </a:rPr>
              <a:t>with</a:t>
            </a:r>
            <a:r>
              <a:rPr lang="tr-TR" sz="1000" dirty="0">
                <a:solidFill>
                  <a:srgbClr val="FFFFFF"/>
                </a:solidFill>
                <a:latin typeface="PFDinTextPro-Regular"/>
                <a:cs typeface="PFDinTextPro-Regular"/>
              </a:rPr>
              <a:t> </a:t>
            </a:r>
            <a:r>
              <a:rPr lang="tr-TR" sz="1000" dirty="0" err="1">
                <a:solidFill>
                  <a:srgbClr val="FFFFFF"/>
                </a:solidFill>
                <a:latin typeface="PFDinTextPro-Regular"/>
                <a:cs typeface="PFDinTextPro-Regular"/>
              </a:rPr>
              <a:t>eighteen</a:t>
            </a:r>
            <a:r>
              <a:rPr lang="tr-TR" sz="1000" dirty="0">
                <a:solidFill>
                  <a:srgbClr val="FFFFFF"/>
                </a:solidFill>
                <a:latin typeface="PFDinTextPro-Regular"/>
                <a:cs typeface="PFDinTextPro-Regular"/>
              </a:rPr>
              <a:t> </a:t>
            </a:r>
            <a:r>
              <a:rPr lang="tr-TR" sz="1000" dirty="0" err="1">
                <a:solidFill>
                  <a:srgbClr val="FFFFFF"/>
                </a:solidFill>
                <a:latin typeface="PFDinTextPro-Regular"/>
                <a:cs typeface="PFDinTextPro-Regular"/>
              </a:rPr>
              <a:t>participating</a:t>
            </a:r>
            <a:r>
              <a:rPr lang="tr-TR" sz="1000" dirty="0">
                <a:solidFill>
                  <a:srgbClr val="FFFFFF"/>
                </a:solidFill>
                <a:latin typeface="PFDinTextPro-Regular"/>
                <a:cs typeface="PFDinTextPro-Regular"/>
              </a:rPr>
              <a:t> </a:t>
            </a:r>
            <a:r>
              <a:rPr lang="tr-TR" sz="1000" dirty="0" err="1">
                <a:solidFill>
                  <a:srgbClr val="FFFFFF"/>
                </a:solidFill>
                <a:latin typeface="PFDinTextPro-Regular"/>
                <a:cs typeface="PFDinTextPro-Regular"/>
              </a:rPr>
              <a:t>bikers</a:t>
            </a:r>
            <a:r>
              <a:rPr lang="tr-TR" sz="1000" dirty="0" smtClean="0">
                <a:solidFill>
                  <a:srgbClr val="FFFFFF"/>
                </a:solidFill>
                <a:latin typeface="PFDinTextPro-Regular"/>
                <a:cs typeface="PFDinTextPro-Regular"/>
              </a:rPr>
              <a:t>.</a:t>
            </a:r>
          </a:p>
          <a:p>
            <a:pPr lvl="0"/>
            <a:endParaRPr lang="tr-TR" sz="1000" dirty="0">
              <a:solidFill>
                <a:srgbClr val="FFFFFF"/>
              </a:solidFill>
              <a:latin typeface="PFDinTextPro-Regular"/>
              <a:cs typeface="PFDinTextPro-Regular"/>
            </a:endParaRPr>
          </a:p>
          <a:p>
            <a:pPr lvl="0"/>
            <a:r>
              <a:rPr lang="tr-TR" sz="1000" dirty="0" err="1">
                <a:solidFill>
                  <a:srgbClr val="FFFFFF"/>
                </a:solidFill>
                <a:latin typeface="PFDinTextPro-Regular"/>
                <a:cs typeface="PFDinTextPro-Regular"/>
              </a:rPr>
              <a:t>Ivan</a:t>
            </a:r>
            <a:r>
              <a:rPr lang="tr-TR" sz="1000" dirty="0">
                <a:solidFill>
                  <a:srgbClr val="FFFFFF"/>
                </a:solidFill>
                <a:latin typeface="PFDinTextPro-Regular"/>
                <a:cs typeface="PFDinTextPro-Regular"/>
              </a:rPr>
              <a:t> has </a:t>
            </a:r>
            <a:r>
              <a:rPr lang="tr-TR" sz="1000" dirty="0" err="1">
                <a:solidFill>
                  <a:srgbClr val="FFFFFF"/>
                </a:solidFill>
                <a:latin typeface="PFDinTextPro-Regular"/>
                <a:cs typeface="PFDinTextPro-Regular"/>
              </a:rPr>
              <a:t>style</a:t>
            </a:r>
            <a:r>
              <a:rPr lang="tr-TR" sz="1000" dirty="0">
                <a:solidFill>
                  <a:srgbClr val="FFFFFF"/>
                </a:solidFill>
                <a:latin typeface="PFDinTextPro-Regular"/>
                <a:cs typeface="PFDinTextPro-Regular"/>
              </a:rPr>
              <a:t> </a:t>
            </a:r>
            <a:r>
              <a:rPr lang="tr-TR" sz="1000" dirty="0" err="1">
                <a:solidFill>
                  <a:srgbClr val="FFFFFF"/>
                </a:solidFill>
                <a:latin typeface="PFDinTextPro-Regular"/>
                <a:cs typeface="PFDinTextPro-Regular"/>
              </a:rPr>
              <a:t>and</a:t>
            </a:r>
            <a:r>
              <a:rPr lang="tr-TR" sz="1000" dirty="0">
                <a:solidFill>
                  <a:srgbClr val="FFFFFF"/>
                </a:solidFill>
                <a:latin typeface="PFDinTextPro-Regular"/>
                <a:cs typeface="PFDinTextPro-Regular"/>
              </a:rPr>
              <a:t> </a:t>
            </a:r>
            <a:r>
              <a:rPr lang="tr-TR" sz="1000" dirty="0" err="1">
                <a:solidFill>
                  <a:srgbClr val="FFFFFF"/>
                </a:solidFill>
                <a:latin typeface="PFDinTextPro-Regular"/>
                <a:cs typeface="PFDinTextPro-Regular"/>
              </a:rPr>
              <a:t>technique</a:t>
            </a:r>
            <a:r>
              <a:rPr lang="tr-TR" sz="1000" dirty="0">
                <a:solidFill>
                  <a:srgbClr val="FFFFFF"/>
                </a:solidFill>
                <a:latin typeface="PFDinTextPro-Regular"/>
                <a:cs typeface="PFDinTextPro-Regular"/>
              </a:rPr>
              <a:t>, </a:t>
            </a:r>
            <a:r>
              <a:rPr lang="tr-TR" sz="1000" dirty="0" err="1">
                <a:solidFill>
                  <a:srgbClr val="FFFFFF"/>
                </a:solidFill>
                <a:latin typeface="PFDinTextPro-Regular"/>
                <a:cs typeface="PFDinTextPro-Regular"/>
              </a:rPr>
              <a:t>and</a:t>
            </a:r>
            <a:r>
              <a:rPr lang="tr-TR" sz="1000" dirty="0">
                <a:solidFill>
                  <a:srgbClr val="FFFFFF"/>
                </a:solidFill>
                <a:latin typeface="PFDinTextPro-Regular"/>
                <a:cs typeface="PFDinTextPro-Regular"/>
              </a:rPr>
              <a:t> </a:t>
            </a:r>
            <a:r>
              <a:rPr lang="tr-TR" sz="1000" dirty="0" err="1">
                <a:solidFill>
                  <a:srgbClr val="FFFFFF"/>
                </a:solidFill>
                <a:latin typeface="PFDinTextPro-Regular"/>
                <a:cs typeface="PFDinTextPro-Regular"/>
              </a:rPr>
              <a:t>to</a:t>
            </a:r>
            <a:r>
              <a:rPr lang="tr-TR" sz="1000" dirty="0">
                <a:solidFill>
                  <a:srgbClr val="FFFFFF"/>
                </a:solidFill>
                <a:latin typeface="PFDinTextPro-Regular"/>
                <a:cs typeface="PFDinTextPro-Regular"/>
              </a:rPr>
              <a:t> </a:t>
            </a:r>
            <a:r>
              <a:rPr lang="tr-TR" sz="1000" dirty="0" err="1">
                <a:solidFill>
                  <a:srgbClr val="FFFFFF"/>
                </a:solidFill>
                <a:latin typeface="PFDinTextPro-Regular"/>
                <a:cs typeface="PFDinTextPro-Regular"/>
              </a:rPr>
              <a:t>see</a:t>
            </a:r>
            <a:r>
              <a:rPr lang="tr-TR" sz="1000" dirty="0">
                <a:solidFill>
                  <a:srgbClr val="FFFFFF"/>
                </a:solidFill>
                <a:latin typeface="PFDinTextPro-Regular"/>
                <a:cs typeface="PFDinTextPro-Regular"/>
              </a:rPr>
              <a:t> </a:t>
            </a:r>
            <a:r>
              <a:rPr lang="tr-TR" sz="1000" dirty="0" err="1">
                <a:solidFill>
                  <a:srgbClr val="FFFFFF"/>
                </a:solidFill>
                <a:latin typeface="PFDinTextPro-Regular"/>
                <a:cs typeface="PFDinTextPro-Regular"/>
              </a:rPr>
              <a:t>him</a:t>
            </a:r>
            <a:r>
              <a:rPr lang="tr-TR" sz="1000" dirty="0">
                <a:solidFill>
                  <a:srgbClr val="FFFFFF"/>
                </a:solidFill>
                <a:latin typeface="PFDinTextPro-Regular"/>
                <a:cs typeface="PFDinTextPro-Regular"/>
              </a:rPr>
              <a:t> </a:t>
            </a:r>
            <a:r>
              <a:rPr lang="tr-TR" sz="1000" dirty="0" err="1">
                <a:solidFill>
                  <a:srgbClr val="FFFFFF"/>
                </a:solidFill>
                <a:latin typeface="PFDinTextPro-Regular"/>
                <a:cs typeface="PFDinTextPro-Regular"/>
              </a:rPr>
              <a:t>perform</a:t>
            </a:r>
            <a:r>
              <a:rPr lang="tr-TR" sz="1000" dirty="0">
                <a:solidFill>
                  <a:srgbClr val="FFFFFF"/>
                </a:solidFill>
                <a:latin typeface="PFDinTextPro-Regular"/>
                <a:cs typeface="PFDinTextPro-Regular"/>
              </a:rPr>
              <a:t> is </a:t>
            </a:r>
            <a:r>
              <a:rPr lang="tr-TR" sz="1000" dirty="0" err="1">
                <a:solidFill>
                  <a:srgbClr val="FFFFFF"/>
                </a:solidFill>
                <a:latin typeface="PFDinTextPro-Regular"/>
                <a:cs typeface="PFDinTextPro-Regular"/>
              </a:rPr>
              <a:t>pure</a:t>
            </a:r>
            <a:r>
              <a:rPr lang="tr-TR" sz="1000" dirty="0">
                <a:solidFill>
                  <a:srgbClr val="FFFFFF"/>
                </a:solidFill>
                <a:latin typeface="PFDinTextPro-Regular"/>
                <a:cs typeface="PFDinTextPro-Regular"/>
              </a:rPr>
              <a:t> </a:t>
            </a:r>
            <a:r>
              <a:rPr lang="tr-TR" sz="1000" dirty="0" err="1">
                <a:solidFill>
                  <a:srgbClr val="FFFFFF"/>
                </a:solidFill>
                <a:latin typeface="PFDinTextPro-Regular"/>
                <a:cs typeface="PFDinTextPro-Regular"/>
              </a:rPr>
              <a:t>spectacle</a:t>
            </a:r>
            <a:r>
              <a:rPr lang="tr-TR" sz="1000" dirty="0">
                <a:solidFill>
                  <a:srgbClr val="FFFFFF"/>
                </a:solidFill>
                <a:latin typeface="PFDinTextPro-Regular"/>
                <a:cs typeface="PFDinTextPro-Regular"/>
              </a:rPr>
              <a:t>. </a:t>
            </a:r>
            <a:r>
              <a:rPr lang="tr-TR" sz="1000" dirty="0" err="1">
                <a:solidFill>
                  <a:srgbClr val="FFFFFF"/>
                </a:solidFill>
                <a:latin typeface="PFDinTextPro-Regular"/>
                <a:cs typeface="PFDinTextPro-Regular"/>
              </a:rPr>
              <a:t>In</a:t>
            </a:r>
            <a:r>
              <a:rPr lang="tr-TR" sz="1000" dirty="0">
                <a:solidFill>
                  <a:srgbClr val="FFFFFF"/>
                </a:solidFill>
                <a:latin typeface="PFDinTextPro-Regular"/>
                <a:cs typeface="PFDinTextPro-Regular"/>
              </a:rPr>
              <a:t> </a:t>
            </a:r>
            <a:r>
              <a:rPr lang="tr-TR" sz="1000" dirty="0" err="1">
                <a:solidFill>
                  <a:srgbClr val="FFFFFF"/>
                </a:solidFill>
                <a:latin typeface="PFDinTextPro-Regular"/>
                <a:cs typeface="PFDinTextPro-Regular"/>
              </a:rPr>
              <a:t>addition</a:t>
            </a:r>
            <a:r>
              <a:rPr lang="tr-TR" sz="1000" dirty="0">
                <a:solidFill>
                  <a:srgbClr val="FFFFFF"/>
                </a:solidFill>
                <a:latin typeface="PFDinTextPro-Regular"/>
                <a:cs typeface="PFDinTextPro-Regular"/>
              </a:rPr>
              <a:t> </a:t>
            </a:r>
            <a:r>
              <a:rPr lang="tr-TR" sz="1000" dirty="0" err="1">
                <a:solidFill>
                  <a:srgbClr val="FFFFFF"/>
                </a:solidFill>
                <a:latin typeface="PFDinTextPro-Regular"/>
                <a:cs typeface="PFDinTextPro-Regular"/>
              </a:rPr>
              <a:t>to</a:t>
            </a:r>
            <a:r>
              <a:rPr lang="tr-TR" sz="1000" dirty="0">
                <a:solidFill>
                  <a:srgbClr val="FFFFFF"/>
                </a:solidFill>
                <a:latin typeface="PFDinTextPro-Regular"/>
                <a:cs typeface="PFDinTextPro-Regular"/>
              </a:rPr>
              <a:t> </a:t>
            </a:r>
            <a:r>
              <a:rPr lang="tr-TR" sz="1000" dirty="0" err="1">
                <a:solidFill>
                  <a:srgbClr val="FFFFFF"/>
                </a:solidFill>
                <a:latin typeface="PFDinTextPro-Regular"/>
                <a:cs typeface="PFDinTextPro-Regular"/>
              </a:rPr>
              <a:t>being</a:t>
            </a:r>
            <a:r>
              <a:rPr lang="tr-TR" sz="1000" dirty="0">
                <a:solidFill>
                  <a:srgbClr val="FFFFFF"/>
                </a:solidFill>
                <a:latin typeface="PFDinTextPro-Regular"/>
                <a:cs typeface="PFDinTextPro-Regular"/>
              </a:rPr>
              <a:t> </a:t>
            </a:r>
            <a:r>
              <a:rPr lang="tr-TR" sz="1000" dirty="0" err="1" smtClean="0">
                <a:solidFill>
                  <a:srgbClr val="FFFFFF"/>
                </a:solidFill>
                <a:latin typeface="PFDinTextPro-Regular"/>
                <a:cs typeface="PFDinTextPro-Regular"/>
              </a:rPr>
              <a:t>part</a:t>
            </a:r>
            <a:r>
              <a:rPr lang="tr-TR" sz="1000" dirty="0" smtClean="0">
                <a:solidFill>
                  <a:srgbClr val="FFFFFF"/>
                </a:solidFill>
                <a:latin typeface="PFDinTextPro-Regular"/>
                <a:cs typeface="PFDinTextPro-Regular"/>
              </a:rPr>
              <a:t> of </a:t>
            </a:r>
            <a:r>
              <a:rPr lang="tr-TR" sz="1000" dirty="0" err="1">
                <a:solidFill>
                  <a:srgbClr val="FFFFFF"/>
                </a:solidFill>
                <a:latin typeface="PFDinTextPro-Regular"/>
                <a:cs typeface="PFDinTextPro-Regular"/>
              </a:rPr>
              <a:t>the</a:t>
            </a:r>
            <a:r>
              <a:rPr lang="tr-TR" sz="1000" dirty="0">
                <a:solidFill>
                  <a:srgbClr val="FFFFFF"/>
                </a:solidFill>
                <a:latin typeface="PFDinTextPro-Regular"/>
                <a:cs typeface="PFDinTextPro-Regular"/>
              </a:rPr>
              <a:t> DC </a:t>
            </a:r>
            <a:r>
              <a:rPr lang="tr-TR" sz="1000" dirty="0" err="1">
                <a:solidFill>
                  <a:srgbClr val="FFFFFF"/>
                </a:solidFill>
                <a:latin typeface="PFDinTextPro-Regular"/>
                <a:cs typeface="PFDinTextPro-Regular"/>
              </a:rPr>
              <a:t>team</a:t>
            </a:r>
            <a:r>
              <a:rPr lang="tr-TR" sz="1000" dirty="0">
                <a:solidFill>
                  <a:srgbClr val="FFFFFF"/>
                </a:solidFill>
                <a:latin typeface="PFDinTextPro-Regular"/>
                <a:cs typeface="PFDinTextPro-Regular"/>
              </a:rPr>
              <a:t>, he is </a:t>
            </a:r>
            <a:r>
              <a:rPr lang="tr-TR" sz="1000" dirty="0" err="1">
                <a:solidFill>
                  <a:srgbClr val="FFFFFF"/>
                </a:solidFill>
                <a:latin typeface="PFDinTextPro-Regular"/>
                <a:cs typeface="PFDinTextPro-Regular"/>
              </a:rPr>
              <a:t>also</a:t>
            </a:r>
            <a:r>
              <a:rPr lang="tr-TR" sz="1000" dirty="0">
                <a:solidFill>
                  <a:srgbClr val="FFFFFF"/>
                </a:solidFill>
                <a:latin typeface="PFDinTextPro-Regular"/>
                <a:cs typeface="PFDinTextPro-Regular"/>
              </a:rPr>
              <a:t> a </a:t>
            </a:r>
            <a:r>
              <a:rPr lang="tr-TR" sz="1000" dirty="0" err="1">
                <a:solidFill>
                  <a:srgbClr val="FFFFFF"/>
                </a:solidFill>
                <a:latin typeface="PFDinTextPro-Regular"/>
                <a:cs typeface="PFDinTextPro-Regular"/>
              </a:rPr>
              <a:t>member</a:t>
            </a:r>
            <a:r>
              <a:rPr lang="tr-TR" sz="1000" dirty="0">
                <a:solidFill>
                  <a:srgbClr val="FFFFFF"/>
                </a:solidFill>
                <a:latin typeface="PFDinTextPro-Regular"/>
                <a:cs typeface="PFDinTextPro-Regular"/>
              </a:rPr>
              <a:t> of </a:t>
            </a:r>
            <a:r>
              <a:rPr lang="tr-TR" sz="1000" dirty="0" err="1">
                <a:solidFill>
                  <a:srgbClr val="FFFFFF"/>
                </a:solidFill>
                <a:latin typeface="PFDinTextPro-Regular"/>
                <a:cs typeface="PFDinTextPro-Regular"/>
              </a:rPr>
              <a:t>Daboot</a:t>
            </a:r>
            <a:r>
              <a:rPr lang="tr-TR" sz="1000" dirty="0">
                <a:solidFill>
                  <a:srgbClr val="FFFFFF"/>
                </a:solidFill>
                <a:latin typeface="PFDinTextPro-Regular"/>
                <a:cs typeface="PFDinTextPro-Regular"/>
              </a:rPr>
              <a:t>, freestyle </a:t>
            </a:r>
            <a:r>
              <a:rPr lang="tr-TR" sz="1000" dirty="0" err="1">
                <a:solidFill>
                  <a:srgbClr val="FFFFFF"/>
                </a:solidFill>
                <a:latin typeface="PFDinTextPro-Regular"/>
                <a:cs typeface="PFDinTextPro-Regular"/>
              </a:rPr>
              <a:t>team</a:t>
            </a:r>
            <a:r>
              <a:rPr lang="tr-TR" sz="1000" dirty="0">
                <a:solidFill>
                  <a:srgbClr val="FFFFFF"/>
                </a:solidFill>
                <a:latin typeface="PFDinTextPro-Regular"/>
                <a:cs typeface="PFDinTextPro-Regular"/>
              </a:rPr>
              <a:t>.</a:t>
            </a:r>
          </a:p>
        </p:txBody>
      </p:sp>
      <p:sp>
        <p:nvSpPr>
          <p:cNvPr id="16" name="Rectangle 15"/>
          <p:cNvSpPr/>
          <p:nvPr/>
        </p:nvSpPr>
        <p:spPr>
          <a:xfrm>
            <a:off x="6070600" y="4209977"/>
            <a:ext cx="2286000" cy="553998"/>
          </a:xfrm>
          <a:prstGeom prst="rect">
            <a:avLst/>
          </a:prstGeom>
        </p:spPr>
        <p:txBody>
          <a:bodyPr>
            <a:spAutoFit/>
          </a:bodyPr>
          <a:lstStyle/>
          <a:p>
            <a:pPr lvl="0"/>
            <a:r>
              <a:rPr lang="tr-TR" sz="1000" dirty="0">
                <a:solidFill>
                  <a:srgbClr val="FFFFFF"/>
                </a:solidFill>
                <a:latin typeface="PFDinTextPro-Regular"/>
                <a:cs typeface="PFDinTextPro-Regular"/>
              </a:rPr>
              <a:t>UFO </a:t>
            </a:r>
            <a:r>
              <a:rPr lang="tr-TR" sz="1000" dirty="0" err="1">
                <a:solidFill>
                  <a:srgbClr val="FFFFFF"/>
                </a:solidFill>
                <a:latin typeface="PFDinTextPro-Regular"/>
                <a:cs typeface="PFDinTextPro-Regular"/>
              </a:rPr>
              <a:t>Plast</a:t>
            </a:r>
            <a:r>
              <a:rPr lang="tr-TR" sz="1000" dirty="0">
                <a:solidFill>
                  <a:srgbClr val="FFFFFF"/>
                </a:solidFill>
                <a:latin typeface="PFDinTextPro-Regular"/>
                <a:cs typeface="PFDinTextPro-Regular"/>
              </a:rPr>
              <a:t>, </a:t>
            </a:r>
            <a:r>
              <a:rPr lang="tr-TR" sz="1000" dirty="0" err="1">
                <a:solidFill>
                  <a:srgbClr val="FFFFFF"/>
                </a:solidFill>
                <a:latin typeface="PFDinTextPro-Regular"/>
                <a:cs typeface="PFDinTextPro-Regular"/>
              </a:rPr>
              <a:t>Goldentyre</a:t>
            </a:r>
            <a:r>
              <a:rPr lang="tr-TR" sz="1000" dirty="0">
                <a:solidFill>
                  <a:srgbClr val="FFFFFF"/>
                </a:solidFill>
                <a:latin typeface="PFDinTextPro-Regular"/>
                <a:cs typeface="PFDinTextPro-Regular"/>
              </a:rPr>
              <a:t>, LB Design,</a:t>
            </a:r>
          </a:p>
          <a:p>
            <a:pPr lvl="0"/>
            <a:r>
              <a:rPr lang="tr-TR" sz="1000" dirty="0" err="1">
                <a:solidFill>
                  <a:srgbClr val="FFFFFF"/>
                </a:solidFill>
                <a:latin typeface="PFDinTextPro-Regular"/>
                <a:cs typeface="PFDinTextPro-Regular"/>
              </a:rPr>
              <a:t>Alpinestar</a:t>
            </a:r>
            <a:r>
              <a:rPr lang="tr-TR" sz="1000" dirty="0">
                <a:solidFill>
                  <a:srgbClr val="FFFFFF"/>
                </a:solidFill>
                <a:latin typeface="PFDinTextPro-Regular"/>
                <a:cs typeface="PFDinTextPro-Regular"/>
              </a:rPr>
              <a:t>, DC, </a:t>
            </a:r>
            <a:r>
              <a:rPr lang="tr-TR" sz="1000" dirty="0" err="1">
                <a:solidFill>
                  <a:srgbClr val="FFFFFF"/>
                </a:solidFill>
                <a:latin typeface="PFDinTextPro-Regular"/>
                <a:cs typeface="PFDinTextPro-Regular"/>
              </a:rPr>
              <a:t>Beans</a:t>
            </a:r>
            <a:r>
              <a:rPr lang="tr-TR" sz="1000" dirty="0">
                <a:solidFill>
                  <a:srgbClr val="FFFFFF"/>
                </a:solidFill>
                <a:latin typeface="PFDinTextPro-Regular"/>
                <a:cs typeface="PFDinTextPro-Regular"/>
              </a:rPr>
              <a:t>, </a:t>
            </a:r>
            <a:r>
              <a:rPr lang="tr-TR" sz="1000" dirty="0" err="1">
                <a:solidFill>
                  <a:srgbClr val="FFFFFF"/>
                </a:solidFill>
                <a:latin typeface="PFDinTextPro-Regular"/>
                <a:cs typeface="PFDinTextPro-Regular"/>
              </a:rPr>
              <a:t>Pegas</a:t>
            </a:r>
            <a:r>
              <a:rPr lang="tr-TR" sz="1000" dirty="0">
                <a:solidFill>
                  <a:srgbClr val="FFFFFF"/>
                </a:solidFill>
                <a:latin typeface="PFDinTextPro-Regular"/>
                <a:cs typeface="PFDinTextPro-Regular"/>
              </a:rPr>
              <a:t>,</a:t>
            </a:r>
          </a:p>
          <a:p>
            <a:pPr lvl="0"/>
            <a:r>
              <a:rPr lang="tr-TR" sz="1000" dirty="0" err="1">
                <a:solidFill>
                  <a:srgbClr val="FFFFFF"/>
                </a:solidFill>
                <a:latin typeface="PFDinTextPro-Regular"/>
                <a:cs typeface="PFDinTextPro-Regular"/>
              </a:rPr>
              <a:t>Marzocchi</a:t>
            </a:r>
            <a:endParaRPr lang="tr-TR" sz="1000" dirty="0">
              <a:solidFill>
                <a:srgbClr val="FFFFFF"/>
              </a:solidFill>
              <a:latin typeface="PFDinTextPro-Regular"/>
              <a:cs typeface="PFDinTextPro-Regular"/>
            </a:endParaRPr>
          </a:p>
        </p:txBody>
      </p:sp>
      <p:cxnSp>
        <p:nvCxnSpPr>
          <p:cNvPr id="18" name="Straight Connector 17"/>
          <p:cNvCxnSpPr/>
          <p:nvPr/>
        </p:nvCxnSpPr>
        <p:spPr>
          <a:xfrm>
            <a:off x="184150" y="3024862"/>
            <a:ext cx="8210550" cy="0"/>
          </a:xfrm>
          <a:prstGeom prst="line">
            <a:avLst/>
          </a:prstGeom>
          <a:ln>
            <a:solidFill>
              <a:srgbClr val="FFFFFF"/>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1231900" y="2671386"/>
            <a:ext cx="0" cy="2901733"/>
          </a:xfrm>
          <a:prstGeom prst="line">
            <a:avLst/>
          </a:prstGeom>
          <a:ln>
            <a:solidFill>
              <a:srgbClr val="FFFFFF"/>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a:off x="184150" y="4205824"/>
            <a:ext cx="8210550" cy="0"/>
          </a:xfrm>
          <a:prstGeom prst="line">
            <a:avLst/>
          </a:prstGeom>
          <a:ln>
            <a:solidFill>
              <a:srgbClr val="FFFFFF"/>
            </a:solidFill>
          </a:ln>
        </p:spPr>
        <p:style>
          <a:lnRef idx="2">
            <a:schemeClr val="accent1"/>
          </a:lnRef>
          <a:fillRef idx="0">
            <a:schemeClr val="accent1"/>
          </a:fillRef>
          <a:effectRef idx="1">
            <a:schemeClr val="accent1"/>
          </a:effectRef>
          <a:fontRef idx="minor">
            <a:schemeClr val="tx1"/>
          </a:fontRef>
        </p:style>
      </p:cxnSp>
      <p:cxnSp>
        <p:nvCxnSpPr>
          <p:cNvPr id="25" name="Straight Connector 24"/>
          <p:cNvCxnSpPr/>
          <p:nvPr/>
        </p:nvCxnSpPr>
        <p:spPr>
          <a:xfrm>
            <a:off x="6070600" y="2671386"/>
            <a:ext cx="0" cy="2901733"/>
          </a:xfrm>
          <a:prstGeom prst="line">
            <a:avLst/>
          </a:prstGeom>
          <a:ln>
            <a:solidFill>
              <a:srgbClr val="FFFFFF"/>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703323887"/>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92075" y="2231965"/>
            <a:ext cx="4965700" cy="523220"/>
          </a:xfrm>
          <a:prstGeom prst="rect">
            <a:avLst/>
          </a:prstGeom>
        </p:spPr>
        <p:txBody>
          <a:bodyPr wrap="square">
            <a:spAutoFit/>
          </a:bodyPr>
          <a:lstStyle/>
          <a:p>
            <a:r>
              <a:rPr lang="en-US" sz="2800" b="1" i="0" u="none" strike="noStrike" baseline="0" dirty="0" smtClean="0">
                <a:solidFill>
                  <a:srgbClr val="FF0000"/>
                </a:solidFill>
                <a:latin typeface="PFDinTextPro-Regular"/>
                <a:cs typeface="PFDinTextPro-Regular"/>
              </a:rPr>
              <a:t>ZONES</a:t>
            </a:r>
            <a:endParaRPr lang="en-US" sz="2800" b="1" dirty="0">
              <a:solidFill>
                <a:srgbClr val="FF0000"/>
              </a:solidFill>
              <a:latin typeface="PFDinTextPro-Regular"/>
              <a:cs typeface="PFDinTextPro-Regular"/>
            </a:endParaRPr>
          </a:p>
        </p:txBody>
      </p:sp>
      <p:sp>
        <p:nvSpPr>
          <p:cNvPr id="3" name="Rectangle 2"/>
          <p:cNvSpPr/>
          <p:nvPr/>
        </p:nvSpPr>
        <p:spPr>
          <a:xfrm>
            <a:off x="104774" y="2964455"/>
            <a:ext cx="7591425" cy="2893100"/>
          </a:xfrm>
          <a:prstGeom prst="rect">
            <a:avLst/>
          </a:prstGeom>
        </p:spPr>
        <p:txBody>
          <a:bodyPr wrap="square">
            <a:spAutoFit/>
          </a:bodyPr>
          <a:lstStyle/>
          <a:p>
            <a:r>
              <a:rPr lang="en-US" sz="1400" dirty="0">
                <a:solidFill>
                  <a:schemeClr val="bg1"/>
                </a:solidFill>
                <a:latin typeface="PFDinTextPro-Regular"/>
                <a:cs typeface="PFDinTextPro-Regular"/>
              </a:rPr>
              <a:t>The world-class shows comprise four zones:</a:t>
            </a:r>
            <a:endParaRPr lang="en-GB" sz="1400" dirty="0">
              <a:solidFill>
                <a:schemeClr val="bg1"/>
              </a:solidFill>
              <a:latin typeface="PFDinTextPro-Regular"/>
              <a:cs typeface="PFDinTextPro-Regular"/>
            </a:endParaRPr>
          </a:p>
          <a:p>
            <a:r>
              <a:rPr lang="en-US" sz="1400" dirty="0">
                <a:solidFill>
                  <a:schemeClr val="bg1"/>
                </a:solidFill>
                <a:latin typeface="PFDinTextPro-Regular"/>
                <a:cs typeface="PFDinTextPro-Regular"/>
              </a:rPr>
              <a:t> </a:t>
            </a:r>
            <a:endParaRPr lang="en-GB" sz="1400" dirty="0">
              <a:solidFill>
                <a:schemeClr val="bg1"/>
              </a:solidFill>
              <a:latin typeface="PFDinTextPro-Regular"/>
              <a:cs typeface="PFDinTextPro-Regular"/>
            </a:endParaRPr>
          </a:p>
          <a:p>
            <a:r>
              <a:rPr lang="en-US" sz="1400" b="1" dirty="0">
                <a:solidFill>
                  <a:schemeClr val="bg1"/>
                </a:solidFill>
                <a:latin typeface="PFDinTextPro-Regular"/>
                <a:cs typeface="PFDinTextPro-Regular"/>
              </a:rPr>
              <a:t>Central Stage Zone</a:t>
            </a:r>
            <a:r>
              <a:rPr lang="en-US" sz="1400" dirty="0">
                <a:solidFill>
                  <a:schemeClr val="bg1"/>
                </a:solidFill>
                <a:latin typeface="PFDinTextPro-Regular"/>
                <a:cs typeface="PFDinTextPro-Regular"/>
              </a:rPr>
              <a:t> - with an FMX Stunt Show featuring four of the world’s best riders; four Thai FMX riders; a Miss FMX Competition; culminating with an open-air concert headlined by top Thai acts</a:t>
            </a:r>
            <a:endParaRPr lang="en-GB" sz="1400" dirty="0">
              <a:solidFill>
                <a:schemeClr val="bg1"/>
              </a:solidFill>
              <a:latin typeface="PFDinTextPro-Regular"/>
              <a:cs typeface="PFDinTextPro-Regular"/>
            </a:endParaRPr>
          </a:p>
          <a:p>
            <a:r>
              <a:rPr lang="en-US" sz="1400" dirty="0">
                <a:solidFill>
                  <a:schemeClr val="bg1"/>
                </a:solidFill>
                <a:latin typeface="PFDinTextPro-Regular"/>
                <a:cs typeface="PFDinTextPro-Regular"/>
              </a:rPr>
              <a:t> </a:t>
            </a:r>
            <a:endParaRPr lang="en-GB" sz="1400" dirty="0">
              <a:solidFill>
                <a:schemeClr val="bg1"/>
              </a:solidFill>
              <a:latin typeface="PFDinTextPro-Regular"/>
              <a:cs typeface="PFDinTextPro-Regular"/>
            </a:endParaRPr>
          </a:p>
          <a:p>
            <a:r>
              <a:rPr lang="en-US" sz="1400" b="1" dirty="0">
                <a:solidFill>
                  <a:schemeClr val="bg1"/>
                </a:solidFill>
                <a:latin typeface="PFDinTextPro-Regular"/>
                <a:cs typeface="PFDinTextPro-Regular"/>
              </a:rPr>
              <a:t>Funfair Zone</a:t>
            </a:r>
            <a:r>
              <a:rPr lang="en-US" sz="1400" dirty="0">
                <a:solidFill>
                  <a:schemeClr val="bg1"/>
                </a:solidFill>
                <a:latin typeface="PFDinTextPro-Regular"/>
                <a:cs typeface="PFDinTextPro-Regular"/>
              </a:rPr>
              <a:t> - with amusements and fun sports activities for the whole family, including game stations, motor rides, rock climbing, rodeo rides, and more…</a:t>
            </a:r>
            <a:endParaRPr lang="en-GB" sz="1400" dirty="0">
              <a:solidFill>
                <a:schemeClr val="bg1"/>
              </a:solidFill>
              <a:latin typeface="PFDinTextPro-Regular"/>
              <a:cs typeface="PFDinTextPro-Regular"/>
            </a:endParaRPr>
          </a:p>
          <a:p>
            <a:r>
              <a:rPr lang="en-US" sz="1400" dirty="0">
                <a:solidFill>
                  <a:schemeClr val="bg1"/>
                </a:solidFill>
                <a:latin typeface="PFDinTextPro-Regular"/>
                <a:cs typeface="PFDinTextPro-Regular"/>
              </a:rPr>
              <a:t> </a:t>
            </a:r>
            <a:endParaRPr lang="en-GB" sz="1400" dirty="0">
              <a:solidFill>
                <a:schemeClr val="bg1"/>
              </a:solidFill>
              <a:latin typeface="PFDinTextPro-Regular"/>
              <a:cs typeface="PFDinTextPro-Regular"/>
            </a:endParaRPr>
          </a:p>
          <a:p>
            <a:r>
              <a:rPr lang="en-US" sz="1400" b="1" dirty="0">
                <a:solidFill>
                  <a:schemeClr val="bg1"/>
                </a:solidFill>
                <a:latin typeface="PFDinTextPro-Regular"/>
                <a:cs typeface="PFDinTextPro-Regular"/>
              </a:rPr>
              <a:t>Moto Innovation Exhibition Zone</a:t>
            </a:r>
            <a:r>
              <a:rPr lang="en-US" sz="1400" dirty="0">
                <a:solidFill>
                  <a:schemeClr val="bg1"/>
                </a:solidFill>
                <a:latin typeface="PFDinTextPro-Regular"/>
                <a:cs typeface="PFDinTextPro-Regular"/>
              </a:rPr>
              <a:t> - featuring an exhibition of bikes past and present </a:t>
            </a:r>
            <a:endParaRPr lang="en-GB" sz="1400" dirty="0">
              <a:solidFill>
                <a:schemeClr val="bg1"/>
              </a:solidFill>
              <a:latin typeface="PFDinTextPro-Regular"/>
              <a:cs typeface="PFDinTextPro-Regular"/>
            </a:endParaRPr>
          </a:p>
          <a:p>
            <a:r>
              <a:rPr lang="en-US" sz="1400" dirty="0">
                <a:solidFill>
                  <a:schemeClr val="bg1"/>
                </a:solidFill>
                <a:latin typeface="PFDinTextPro-Regular"/>
                <a:cs typeface="PFDinTextPro-Regular"/>
              </a:rPr>
              <a:t> </a:t>
            </a:r>
            <a:endParaRPr lang="en-GB" sz="1400" dirty="0">
              <a:solidFill>
                <a:schemeClr val="bg1"/>
              </a:solidFill>
              <a:latin typeface="PFDinTextPro-Regular"/>
              <a:cs typeface="PFDinTextPro-Regular"/>
            </a:endParaRPr>
          </a:p>
          <a:p>
            <a:r>
              <a:rPr lang="en-US" sz="1400" b="1" dirty="0">
                <a:solidFill>
                  <a:schemeClr val="bg1"/>
                </a:solidFill>
                <a:latin typeface="PFDinTextPro-Regular"/>
                <a:cs typeface="PFDinTextPro-Regular"/>
              </a:rPr>
              <a:t>Expo Zone</a:t>
            </a:r>
            <a:r>
              <a:rPr lang="en-US" sz="1400" dirty="0">
                <a:solidFill>
                  <a:schemeClr val="bg1"/>
                </a:solidFill>
                <a:latin typeface="PFDinTextPro-Regular"/>
                <a:cs typeface="PFDinTextPro-Regular"/>
              </a:rPr>
              <a:t> - with sponsor stalls, 50+ shops (rental spaces ranging from 9 – 18 </a:t>
            </a:r>
            <a:r>
              <a:rPr lang="en-US" sz="1400" dirty="0" err="1">
                <a:solidFill>
                  <a:schemeClr val="bg1"/>
                </a:solidFill>
                <a:latin typeface="PFDinTextPro-Regular"/>
                <a:cs typeface="PFDinTextPro-Regular"/>
              </a:rPr>
              <a:t>sqm</a:t>
            </a:r>
            <a:r>
              <a:rPr lang="en-US" sz="1400" dirty="0">
                <a:solidFill>
                  <a:schemeClr val="bg1"/>
                </a:solidFill>
                <a:latin typeface="PFDinTextPro-Regular"/>
                <a:cs typeface="PFDinTextPro-Regular"/>
              </a:rPr>
              <a:t>), food and drink</a:t>
            </a:r>
            <a:endParaRPr lang="en-GB" sz="1400" dirty="0">
              <a:solidFill>
                <a:schemeClr val="bg1"/>
              </a:solidFill>
              <a:latin typeface="PFDinTextPro-Regular"/>
              <a:cs typeface="PFDinTextPro-Regular"/>
            </a:endParaRPr>
          </a:p>
          <a:p>
            <a:endParaRPr lang="en-US" sz="1400" b="0" i="0" u="none" strike="noStrike" baseline="0" dirty="0" smtClean="0">
              <a:solidFill>
                <a:schemeClr val="bg1"/>
              </a:solidFill>
              <a:latin typeface="PFDinTextPro-Regular"/>
              <a:cs typeface="PFDinTextPro-Regular"/>
            </a:endParaRPr>
          </a:p>
          <a:p>
            <a:endParaRPr lang="en-US" sz="1400" b="0" i="0" u="none" strike="noStrike" baseline="0" dirty="0" smtClean="0">
              <a:solidFill>
                <a:schemeClr val="bg1"/>
              </a:solidFill>
              <a:latin typeface="PFDinTextPro-Regular"/>
              <a:cs typeface="PFDinTextPro-Regular"/>
            </a:endParaRPr>
          </a:p>
        </p:txBody>
      </p:sp>
    </p:spTree>
    <p:extLst>
      <p:ext uri="{BB962C8B-B14F-4D97-AF65-F5344CB8AC3E}">
        <p14:creationId xmlns:p14="http://schemas.microsoft.com/office/powerpoint/2010/main" val="1926458088"/>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88900" y="2230619"/>
            <a:ext cx="7353300" cy="523220"/>
          </a:xfrm>
          <a:prstGeom prst="rect">
            <a:avLst/>
          </a:prstGeom>
        </p:spPr>
        <p:txBody>
          <a:bodyPr wrap="square">
            <a:spAutoFit/>
          </a:bodyPr>
          <a:lstStyle/>
          <a:p>
            <a:r>
              <a:rPr lang="en-US" sz="2800" b="1" i="0" u="none" strike="noStrike" baseline="0" dirty="0" smtClean="0">
                <a:solidFill>
                  <a:srgbClr val="FF0000"/>
                </a:solidFill>
                <a:latin typeface="PFDinTextPro-Regular"/>
                <a:cs typeface="PFDinTextPro-Regular"/>
              </a:rPr>
              <a:t>TICKET SALES</a:t>
            </a:r>
            <a:endParaRPr lang="en-US" sz="2800" b="1" dirty="0">
              <a:solidFill>
                <a:srgbClr val="FF0000"/>
              </a:solidFill>
              <a:latin typeface="PFDinTextPro-Regular"/>
              <a:cs typeface="PFDinTextPro-Regular"/>
            </a:endParaRPr>
          </a:p>
        </p:txBody>
      </p:sp>
      <p:sp>
        <p:nvSpPr>
          <p:cNvPr id="2" name="Rectangle 1"/>
          <p:cNvSpPr/>
          <p:nvPr/>
        </p:nvSpPr>
        <p:spPr>
          <a:xfrm>
            <a:off x="88900" y="2913440"/>
            <a:ext cx="5486400" cy="1600438"/>
          </a:xfrm>
          <a:prstGeom prst="rect">
            <a:avLst/>
          </a:prstGeom>
        </p:spPr>
        <p:txBody>
          <a:bodyPr wrap="square">
            <a:spAutoFit/>
          </a:bodyPr>
          <a:lstStyle/>
          <a:p>
            <a:r>
              <a:rPr lang="en-US" sz="1400" dirty="0" smtClean="0">
                <a:solidFill>
                  <a:srgbClr val="FFFFFF"/>
                </a:solidFill>
                <a:latin typeface="PFDinTextPro-Regular"/>
                <a:cs typeface="PFDinTextPro-Regular"/>
              </a:rPr>
              <a:t>Tickets </a:t>
            </a:r>
            <a:r>
              <a:rPr lang="en-US" sz="1400" dirty="0">
                <a:solidFill>
                  <a:srgbClr val="FFFFFF"/>
                </a:solidFill>
                <a:latin typeface="PFDinTextPro-Regular"/>
                <a:cs typeface="PFDinTextPro-Regular"/>
              </a:rPr>
              <a:t>for the events will be sold through Event Pop.</a:t>
            </a:r>
            <a:endParaRPr lang="en-GB" sz="1400" dirty="0">
              <a:solidFill>
                <a:srgbClr val="FFFFFF"/>
              </a:solidFill>
              <a:latin typeface="PFDinTextPro-Regular"/>
              <a:cs typeface="PFDinTextPro-Regular"/>
            </a:endParaRPr>
          </a:p>
          <a:p>
            <a:r>
              <a:rPr lang="en-US" sz="1400" dirty="0">
                <a:solidFill>
                  <a:srgbClr val="FFFFFF"/>
                </a:solidFill>
                <a:latin typeface="PFDinTextPro-Regular"/>
                <a:cs typeface="PFDinTextPro-Regular"/>
              </a:rPr>
              <a:t> </a:t>
            </a:r>
            <a:endParaRPr lang="en-GB" sz="1400" dirty="0">
              <a:solidFill>
                <a:srgbClr val="FFFFFF"/>
              </a:solidFill>
              <a:latin typeface="PFDinTextPro-Regular"/>
              <a:cs typeface="PFDinTextPro-Regular"/>
            </a:endParaRPr>
          </a:p>
          <a:p>
            <a:r>
              <a:rPr lang="en-US" sz="1400" dirty="0">
                <a:solidFill>
                  <a:srgbClr val="FFFFFF"/>
                </a:solidFill>
                <a:latin typeface="PFDinTextPro-Regular"/>
                <a:cs typeface="PFDinTextPro-Regular"/>
              </a:rPr>
              <a:t>VIP tickets cost 2,500 THB and include: meet &amp; greet and photo/autograph with riders; front </a:t>
            </a:r>
            <a:r>
              <a:rPr lang="en-US" sz="1400" dirty="0" smtClean="0">
                <a:solidFill>
                  <a:srgbClr val="FFFFFF"/>
                </a:solidFill>
                <a:latin typeface="PFDinTextPro-Regular"/>
                <a:cs typeface="PFDinTextPro-Regular"/>
              </a:rPr>
              <a:t>row </a:t>
            </a:r>
            <a:r>
              <a:rPr lang="en-US" sz="1400" dirty="0">
                <a:solidFill>
                  <a:srgbClr val="FFFFFF"/>
                </a:solidFill>
                <a:latin typeface="PFDinTextPro-Regular"/>
                <a:cs typeface="PFDinTextPro-Regular"/>
              </a:rPr>
              <a:t>area seats; private bar with a welcome drink; fast entrance; and 1 x lottery tickets.</a:t>
            </a:r>
            <a:endParaRPr lang="en-GB" sz="1400" dirty="0">
              <a:solidFill>
                <a:srgbClr val="FFFFFF"/>
              </a:solidFill>
              <a:latin typeface="PFDinTextPro-Regular"/>
              <a:cs typeface="PFDinTextPro-Regular"/>
            </a:endParaRPr>
          </a:p>
          <a:p>
            <a:r>
              <a:rPr lang="en-US" sz="1400" dirty="0">
                <a:solidFill>
                  <a:srgbClr val="FFFFFF"/>
                </a:solidFill>
                <a:latin typeface="PFDinTextPro-Regular"/>
                <a:cs typeface="PFDinTextPro-Regular"/>
              </a:rPr>
              <a:t> </a:t>
            </a:r>
            <a:endParaRPr lang="en-GB" sz="1400" dirty="0">
              <a:solidFill>
                <a:srgbClr val="FFFFFF"/>
              </a:solidFill>
              <a:latin typeface="PFDinTextPro-Regular"/>
              <a:cs typeface="PFDinTextPro-Regular"/>
            </a:endParaRPr>
          </a:p>
          <a:p>
            <a:r>
              <a:rPr lang="en-US" sz="1400" dirty="0">
                <a:solidFill>
                  <a:srgbClr val="FFFFFF"/>
                </a:solidFill>
                <a:latin typeface="PFDinTextPro-Regular"/>
                <a:cs typeface="PFDinTextPro-Regular"/>
              </a:rPr>
              <a:t>General tickets cost 1,000 THB and include a lottery ticket.</a:t>
            </a:r>
            <a:endParaRPr lang="en-GB" sz="1400" dirty="0">
              <a:solidFill>
                <a:srgbClr val="FFFFFF"/>
              </a:solidFill>
              <a:latin typeface="PFDinTextPro-Regular"/>
              <a:cs typeface="PFDinTextPro-Regular"/>
            </a:endParaRPr>
          </a:p>
        </p:txBody>
      </p:sp>
    </p:spTree>
    <p:extLst>
      <p:ext uri="{BB962C8B-B14F-4D97-AF65-F5344CB8AC3E}">
        <p14:creationId xmlns:p14="http://schemas.microsoft.com/office/powerpoint/2010/main" val="1318007504"/>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88900" y="2230619"/>
            <a:ext cx="7353300" cy="523220"/>
          </a:xfrm>
          <a:prstGeom prst="rect">
            <a:avLst/>
          </a:prstGeom>
        </p:spPr>
        <p:txBody>
          <a:bodyPr wrap="square">
            <a:spAutoFit/>
          </a:bodyPr>
          <a:lstStyle/>
          <a:p>
            <a:r>
              <a:rPr lang="en-US" sz="2800" b="1" i="0" u="none" strike="noStrike" baseline="0" dirty="0" smtClean="0">
                <a:solidFill>
                  <a:srgbClr val="FF0000"/>
                </a:solidFill>
                <a:latin typeface="PFDinTextPro-Regular"/>
                <a:cs typeface="PFDinTextPro-Regular"/>
              </a:rPr>
              <a:t>PROMOTIONAL CHANNELS</a:t>
            </a:r>
            <a:endParaRPr lang="en-US" sz="2800" b="1" dirty="0">
              <a:solidFill>
                <a:srgbClr val="FF0000"/>
              </a:solidFill>
              <a:latin typeface="PFDinTextPro-Regular"/>
              <a:cs typeface="PFDinTextPro-Regular"/>
            </a:endParaRPr>
          </a:p>
        </p:txBody>
      </p:sp>
      <p:sp>
        <p:nvSpPr>
          <p:cNvPr id="5" name="Rectangle 4"/>
          <p:cNvSpPr/>
          <p:nvPr/>
        </p:nvSpPr>
        <p:spPr>
          <a:xfrm>
            <a:off x="88900" y="3104160"/>
            <a:ext cx="4572000" cy="2677656"/>
          </a:xfrm>
          <a:prstGeom prst="rect">
            <a:avLst/>
          </a:prstGeom>
        </p:spPr>
        <p:txBody>
          <a:bodyPr>
            <a:spAutoFit/>
          </a:bodyPr>
          <a:lstStyle/>
          <a:p>
            <a:r>
              <a:rPr lang="en-US" sz="1400" dirty="0" smtClean="0">
                <a:solidFill>
                  <a:srgbClr val="FFFFFF"/>
                </a:solidFill>
                <a:latin typeface="PFDinTextPro-Regular"/>
                <a:cs typeface="PFDinTextPro-Regular"/>
              </a:rPr>
              <a:t>The </a:t>
            </a:r>
            <a:r>
              <a:rPr lang="en-US" sz="1400" dirty="0">
                <a:solidFill>
                  <a:srgbClr val="FFFFFF"/>
                </a:solidFill>
                <a:latin typeface="PFDinTextPro-Regular"/>
                <a:cs typeface="PFDinTextPro-Regular"/>
              </a:rPr>
              <a:t>events will be promoted through:</a:t>
            </a:r>
            <a:endParaRPr lang="en-GB" sz="1400" dirty="0">
              <a:solidFill>
                <a:srgbClr val="FFFFFF"/>
              </a:solidFill>
              <a:latin typeface="PFDinTextPro-Regular"/>
              <a:cs typeface="PFDinTextPro-Regular"/>
            </a:endParaRPr>
          </a:p>
          <a:p>
            <a:r>
              <a:rPr lang="en-US" sz="1400" dirty="0">
                <a:solidFill>
                  <a:srgbClr val="FFFFFF"/>
                </a:solidFill>
                <a:latin typeface="PFDinTextPro-Regular"/>
                <a:cs typeface="PFDinTextPro-Regular"/>
              </a:rPr>
              <a:t> </a:t>
            </a:r>
            <a:endParaRPr lang="en-GB" sz="1400" dirty="0">
              <a:solidFill>
                <a:srgbClr val="FFFFFF"/>
              </a:solidFill>
              <a:latin typeface="PFDinTextPro-Regular"/>
              <a:cs typeface="PFDinTextPro-Regular"/>
            </a:endParaRPr>
          </a:p>
          <a:p>
            <a:r>
              <a:rPr lang="en-US" sz="1400" dirty="0" err="1" smtClean="0">
                <a:solidFill>
                  <a:srgbClr val="FFFFFF"/>
                </a:solidFill>
                <a:latin typeface="PFDinTextPro-Regular"/>
                <a:cs typeface="PFDinTextPro-Regular"/>
              </a:rPr>
              <a:t>Boxza</a:t>
            </a:r>
            <a:r>
              <a:rPr lang="en-US" sz="1400" dirty="0" smtClean="0">
                <a:solidFill>
                  <a:srgbClr val="FFFFFF"/>
                </a:solidFill>
                <a:latin typeface="PFDinTextPro-Regular"/>
                <a:cs typeface="PFDinTextPro-Regular"/>
              </a:rPr>
              <a:t> </a:t>
            </a:r>
            <a:r>
              <a:rPr lang="en-US" sz="1400" dirty="0">
                <a:solidFill>
                  <a:srgbClr val="FFFFFF"/>
                </a:solidFill>
                <a:latin typeface="PFDinTextPro-Regular"/>
                <a:cs typeface="PFDinTextPro-Regular"/>
              </a:rPr>
              <a:t>Racing</a:t>
            </a:r>
            <a:endParaRPr lang="en-GB" sz="1400" dirty="0">
              <a:solidFill>
                <a:srgbClr val="FFFFFF"/>
              </a:solidFill>
              <a:latin typeface="PFDinTextPro-Regular"/>
              <a:cs typeface="PFDinTextPro-Regular"/>
            </a:endParaRPr>
          </a:p>
          <a:p>
            <a:r>
              <a:rPr lang="en-US" sz="1400" dirty="0" smtClean="0">
                <a:solidFill>
                  <a:srgbClr val="FFFFFF"/>
                </a:solidFill>
                <a:latin typeface="PFDinTextPro-Regular"/>
                <a:cs typeface="PFDinTextPro-Regular"/>
              </a:rPr>
              <a:t>Facebook</a:t>
            </a:r>
            <a:endParaRPr lang="en-GB" sz="1400" dirty="0">
              <a:solidFill>
                <a:srgbClr val="FFFFFF"/>
              </a:solidFill>
              <a:latin typeface="PFDinTextPro-Regular"/>
              <a:cs typeface="PFDinTextPro-Regular"/>
            </a:endParaRPr>
          </a:p>
          <a:p>
            <a:r>
              <a:rPr lang="en-US" sz="1400" dirty="0" smtClean="0">
                <a:solidFill>
                  <a:srgbClr val="FFFFFF"/>
                </a:solidFill>
                <a:latin typeface="PFDinTextPro-Regular"/>
                <a:cs typeface="PFDinTextPro-Regular"/>
              </a:rPr>
              <a:t>Google</a:t>
            </a:r>
            <a:r>
              <a:rPr lang="en-US" sz="1400" dirty="0">
                <a:solidFill>
                  <a:srgbClr val="FFFFFF"/>
                </a:solidFill>
                <a:latin typeface="PFDinTextPro-Regular"/>
                <a:cs typeface="PFDinTextPro-Regular"/>
              </a:rPr>
              <a:t>!</a:t>
            </a:r>
            <a:endParaRPr lang="en-GB" sz="1400" dirty="0">
              <a:solidFill>
                <a:srgbClr val="FFFFFF"/>
              </a:solidFill>
              <a:latin typeface="PFDinTextPro-Regular"/>
              <a:cs typeface="PFDinTextPro-Regular"/>
            </a:endParaRPr>
          </a:p>
          <a:p>
            <a:r>
              <a:rPr lang="en-US" sz="1400" dirty="0" smtClean="0">
                <a:solidFill>
                  <a:srgbClr val="FFFFFF"/>
                </a:solidFill>
                <a:latin typeface="PFDinTextPro-Regular"/>
                <a:cs typeface="PFDinTextPro-Regular"/>
              </a:rPr>
              <a:t>PPTV </a:t>
            </a:r>
            <a:r>
              <a:rPr lang="en-US" sz="1400" dirty="0">
                <a:solidFill>
                  <a:srgbClr val="FFFFFF"/>
                </a:solidFill>
                <a:latin typeface="PFDinTextPro-Regular"/>
                <a:cs typeface="PFDinTextPro-Regular"/>
              </a:rPr>
              <a:t>HD</a:t>
            </a:r>
            <a:endParaRPr lang="en-GB" sz="1400" dirty="0">
              <a:solidFill>
                <a:srgbClr val="FFFFFF"/>
              </a:solidFill>
              <a:latin typeface="PFDinTextPro-Regular"/>
              <a:cs typeface="PFDinTextPro-Regular"/>
            </a:endParaRPr>
          </a:p>
          <a:p>
            <a:r>
              <a:rPr lang="en-US" sz="1400" dirty="0" smtClean="0">
                <a:solidFill>
                  <a:srgbClr val="FFFFFF"/>
                </a:solidFill>
                <a:latin typeface="PFDinTextPro-Regular"/>
                <a:cs typeface="PFDinTextPro-Regular"/>
              </a:rPr>
              <a:t>Radio </a:t>
            </a:r>
            <a:r>
              <a:rPr lang="en-US" sz="1400" dirty="0">
                <a:solidFill>
                  <a:srgbClr val="FFFFFF"/>
                </a:solidFill>
                <a:latin typeface="PFDinTextPro-Regular"/>
                <a:cs typeface="PFDinTextPro-Regular"/>
              </a:rPr>
              <a:t>Thailand</a:t>
            </a:r>
            <a:endParaRPr lang="en-GB" sz="1400" dirty="0">
              <a:solidFill>
                <a:srgbClr val="FFFFFF"/>
              </a:solidFill>
              <a:latin typeface="PFDinTextPro-Regular"/>
              <a:cs typeface="PFDinTextPro-Regular"/>
            </a:endParaRPr>
          </a:p>
          <a:p>
            <a:r>
              <a:rPr lang="en-US" sz="1400" dirty="0" err="1" smtClean="0">
                <a:solidFill>
                  <a:srgbClr val="FFFFFF"/>
                </a:solidFill>
                <a:latin typeface="PFDinTextPro-Regular"/>
                <a:cs typeface="PFDinTextPro-Regular"/>
              </a:rPr>
              <a:t>Siamsport</a:t>
            </a:r>
            <a:r>
              <a:rPr lang="en-US" sz="1400" dirty="0" smtClean="0">
                <a:solidFill>
                  <a:srgbClr val="FFFFFF"/>
                </a:solidFill>
                <a:latin typeface="PFDinTextPro-Regular"/>
                <a:cs typeface="PFDinTextPro-Regular"/>
              </a:rPr>
              <a:t> </a:t>
            </a:r>
            <a:r>
              <a:rPr lang="en-US" sz="1400" dirty="0">
                <a:solidFill>
                  <a:srgbClr val="FFFFFF"/>
                </a:solidFill>
                <a:latin typeface="PFDinTextPro-Regular"/>
                <a:cs typeface="PFDinTextPro-Regular"/>
              </a:rPr>
              <a:t>Channel</a:t>
            </a:r>
            <a:endParaRPr lang="en-GB" sz="1400" dirty="0">
              <a:solidFill>
                <a:srgbClr val="FFFFFF"/>
              </a:solidFill>
              <a:latin typeface="PFDinTextPro-Regular"/>
              <a:cs typeface="PFDinTextPro-Regular"/>
            </a:endParaRPr>
          </a:p>
          <a:p>
            <a:r>
              <a:rPr lang="en-US" sz="1400" dirty="0" smtClean="0">
                <a:solidFill>
                  <a:srgbClr val="FFFFFF"/>
                </a:solidFill>
                <a:latin typeface="PFDinTextPro-Regular"/>
                <a:cs typeface="PFDinTextPro-Regular"/>
              </a:rPr>
              <a:t>SMMTV</a:t>
            </a:r>
            <a:endParaRPr lang="en-GB" sz="1400" dirty="0">
              <a:solidFill>
                <a:srgbClr val="FFFFFF"/>
              </a:solidFill>
              <a:latin typeface="PFDinTextPro-Regular"/>
              <a:cs typeface="PFDinTextPro-Regular"/>
            </a:endParaRPr>
          </a:p>
          <a:p>
            <a:r>
              <a:rPr lang="en-US" sz="1400" dirty="0" smtClean="0">
                <a:solidFill>
                  <a:srgbClr val="FFFFFF"/>
                </a:solidFill>
                <a:latin typeface="PFDinTextPro-Regular"/>
                <a:cs typeface="PFDinTextPro-Regular"/>
              </a:rPr>
              <a:t>Thailand </a:t>
            </a:r>
            <a:r>
              <a:rPr lang="en-US" sz="1400" dirty="0">
                <a:solidFill>
                  <a:srgbClr val="FFFFFF"/>
                </a:solidFill>
                <a:latin typeface="PFDinTextPro-Regular"/>
                <a:cs typeface="PFDinTextPro-Regular"/>
              </a:rPr>
              <a:t>Superbike</a:t>
            </a:r>
            <a:endParaRPr lang="en-GB" sz="1400" dirty="0">
              <a:solidFill>
                <a:srgbClr val="FFFFFF"/>
              </a:solidFill>
              <a:latin typeface="PFDinTextPro-Regular"/>
              <a:cs typeface="PFDinTextPro-Regular"/>
            </a:endParaRPr>
          </a:p>
          <a:p>
            <a:r>
              <a:rPr lang="en-US" sz="1400" dirty="0" smtClean="0">
                <a:solidFill>
                  <a:srgbClr val="FFFFFF"/>
                </a:solidFill>
                <a:latin typeface="PFDinTextPro-Regular"/>
                <a:cs typeface="PFDinTextPro-Regular"/>
              </a:rPr>
              <a:t>True </a:t>
            </a:r>
            <a:r>
              <a:rPr lang="en-US" sz="1400" dirty="0">
                <a:solidFill>
                  <a:srgbClr val="FFFFFF"/>
                </a:solidFill>
                <a:latin typeface="PFDinTextPro-Regular"/>
                <a:cs typeface="PFDinTextPro-Regular"/>
              </a:rPr>
              <a:t>Sport</a:t>
            </a:r>
            <a:endParaRPr lang="en-GB" sz="1400" dirty="0">
              <a:solidFill>
                <a:srgbClr val="FFFFFF"/>
              </a:solidFill>
              <a:latin typeface="PFDinTextPro-Regular"/>
              <a:cs typeface="PFDinTextPro-Regular"/>
            </a:endParaRPr>
          </a:p>
          <a:p>
            <a:r>
              <a:rPr lang="en-US" sz="1400" dirty="0" smtClean="0">
                <a:solidFill>
                  <a:srgbClr val="FFFFFF"/>
                </a:solidFill>
                <a:latin typeface="PFDinTextPro-Regular"/>
                <a:cs typeface="PFDinTextPro-Regular"/>
              </a:rPr>
              <a:t>YouTube</a:t>
            </a:r>
            <a:endParaRPr lang="en-GB" sz="1400" dirty="0">
              <a:solidFill>
                <a:srgbClr val="FFFFFF"/>
              </a:solidFill>
              <a:latin typeface="PFDinTextPro-Regular"/>
              <a:cs typeface="PFDinTextPro-Regular"/>
            </a:endParaRPr>
          </a:p>
        </p:txBody>
      </p:sp>
    </p:spTree>
    <p:extLst>
      <p:ext uri="{BB962C8B-B14F-4D97-AF65-F5344CB8AC3E}">
        <p14:creationId xmlns:p14="http://schemas.microsoft.com/office/powerpoint/2010/main" val="2270848987"/>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pic>
        <p:nvPicPr>
          <p:cNvPr id="6" name="Picture 5" descr="all2.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13902"/>
            <a:ext cx="9144000" cy="6644098"/>
          </a:xfrm>
          <a:prstGeom prst="rect">
            <a:avLst/>
          </a:prstGeom>
        </p:spPr>
      </p:pic>
      <p:sp>
        <p:nvSpPr>
          <p:cNvPr id="4" name="Rectangle 3"/>
          <p:cNvSpPr/>
          <p:nvPr/>
        </p:nvSpPr>
        <p:spPr>
          <a:xfrm>
            <a:off x="92072" y="27330"/>
            <a:ext cx="4965700" cy="523220"/>
          </a:xfrm>
          <a:prstGeom prst="rect">
            <a:avLst/>
          </a:prstGeom>
        </p:spPr>
        <p:txBody>
          <a:bodyPr wrap="square">
            <a:spAutoFit/>
          </a:bodyPr>
          <a:lstStyle/>
          <a:p>
            <a:r>
              <a:rPr lang="en-US" sz="2800" b="1" i="0" u="none" strike="noStrike" baseline="0" dirty="0" smtClean="0">
                <a:solidFill>
                  <a:srgbClr val="FF0000"/>
                </a:solidFill>
                <a:latin typeface="PFDinTextPro-Regular"/>
                <a:cs typeface="PFDinTextPro-Regular"/>
              </a:rPr>
              <a:t>INVENTORY - </a:t>
            </a:r>
            <a:r>
              <a:rPr lang="en-US" sz="2800" b="1" i="0" u="none" strike="noStrike" dirty="0" smtClean="0">
                <a:solidFill>
                  <a:srgbClr val="FF0000"/>
                </a:solidFill>
                <a:latin typeface="PFDinTextPro-Regular"/>
                <a:cs typeface="PFDinTextPro-Regular"/>
              </a:rPr>
              <a:t>ALL EVENTS</a:t>
            </a:r>
            <a:endParaRPr lang="en-US" sz="2800" b="1" dirty="0">
              <a:solidFill>
                <a:srgbClr val="FF0000"/>
              </a:solidFill>
              <a:latin typeface="PFDinTextPro-Regular"/>
              <a:cs typeface="PFDinTextPro-Regular"/>
            </a:endParaRPr>
          </a:p>
        </p:txBody>
      </p:sp>
    </p:spTree>
    <p:extLst>
      <p:ext uri="{BB962C8B-B14F-4D97-AF65-F5344CB8AC3E}">
        <p14:creationId xmlns:p14="http://schemas.microsoft.com/office/powerpoint/2010/main" val="3297681268"/>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pecific2.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79406"/>
            <a:ext cx="9144000" cy="6586337"/>
          </a:xfrm>
          <a:prstGeom prst="rect">
            <a:avLst/>
          </a:prstGeom>
        </p:spPr>
      </p:pic>
      <p:sp>
        <p:nvSpPr>
          <p:cNvPr id="4" name="Rectangle 3"/>
          <p:cNvSpPr/>
          <p:nvPr/>
        </p:nvSpPr>
        <p:spPr>
          <a:xfrm>
            <a:off x="88900" y="40030"/>
            <a:ext cx="4965700" cy="523220"/>
          </a:xfrm>
          <a:prstGeom prst="rect">
            <a:avLst/>
          </a:prstGeom>
        </p:spPr>
        <p:txBody>
          <a:bodyPr wrap="square">
            <a:spAutoFit/>
          </a:bodyPr>
          <a:lstStyle/>
          <a:p>
            <a:r>
              <a:rPr lang="en-US" sz="2800" b="1" i="0" u="none" strike="noStrike" baseline="0" dirty="0" smtClean="0">
                <a:solidFill>
                  <a:srgbClr val="FF0000"/>
                </a:solidFill>
                <a:latin typeface="PFDinTextPro-Regular"/>
                <a:cs typeface="PFDinTextPro-Regular"/>
              </a:rPr>
              <a:t>INVENTORY - </a:t>
            </a:r>
            <a:r>
              <a:rPr lang="en-US" sz="2800" b="1" i="0" u="none" strike="noStrike" dirty="0" smtClean="0">
                <a:solidFill>
                  <a:srgbClr val="FF0000"/>
                </a:solidFill>
                <a:latin typeface="PFDinTextPro-Regular"/>
                <a:cs typeface="PFDinTextPro-Regular"/>
              </a:rPr>
              <a:t>SPECIFIC EVENTS</a:t>
            </a:r>
            <a:endParaRPr lang="en-US" sz="2800" b="1" dirty="0">
              <a:solidFill>
                <a:srgbClr val="FF0000"/>
              </a:solidFill>
              <a:latin typeface="PFDinTextPro-Regular"/>
              <a:cs typeface="PFDinTextPro-Regular"/>
            </a:endParaRPr>
          </a:p>
        </p:txBody>
      </p:sp>
    </p:spTree>
    <p:extLst>
      <p:ext uri="{BB962C8B-B14F-4D97-AF65-F5344CB8AC3E}">
        <p14:creationId xmlns:p14="http://schemas.microsoft.com/office/powerpoint/2010/main" val="3974763384"/>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68275" y="2019752"/>
            <a:ext cx="4740275" cy="2677656"/>
          </a:xfrm>
          <a:prstGeom prst="rect">
            <a:avLst/>
          </a:prstGeom>
        </p:spPr>
        <p:txBody>
          <a:bodyPr wrap="square">
            <a:spAutoFit/>
          </a:bodyPr>
          <a:lstStyle/>
          <a:p>
            <a:r>
              <a:rPr lang="en-US" sz="2800" dirty="0"/>
              <a:t>Being part of the Expo Zone at ROCK ‘N’ RIDES FMX THAILAND 2017 is a fantastic opportunity to promote and sell goods and services with over 20,000 attendees each day expected.</a:t>
            </a:r>
            <a:endParaRPr lang="en-GB" sz="2800" dirty="0"/>
          </a:p>
        </p:txBody>
      </p:sp>
      <p:sp>
        <p:nvSpPr>
          <p:cNvPr id="4" name="Rectangle 3"/>
          <p:cNvSpPr/>
          <p:nvPr/>
        </p:nvSpPr>
        <p:spPr>
          <a:xfrm>
            <a:off x="100539" y="2257365"/>
            <a:ext cx="4965700" cy="523220"/>
          </a:xfrm>
          <a:prstGeom prst="rect">
            <a:avLst/>
          </a:prstGeom>
        </p:spPr>
        <p:txBody>
          <a:bodyPr wrap="square">
            <a:spAutoFit/>
          </a:bodyPr>
          <a:lstStyle/>
          <a:p>
            <a:r>
              <a:rPr lang="en-US" sz="2800" i="0" u="none" strike="noStrike" baseline="0" dirty="0" smtClean="0">
                <a:solidFill>
                  <a:srgbClr val="FF0000"/>
                </a:solidFill>
                <a:latin typeface="PFDinTextPro-Regular"/>
                <a:cs typeface="PFDinTextPro-Regular"/>
              </a:rPr>
              <a:t>EXHIBITOR OPTIONS</a:t>
            </a:r>
            <a:endParaRPr lang="en-US" sz="2800" dirty="0">
              <a:solidFill>
                <a:srgbClr val="FF0000"/>
              </a:solidFill>
              <a:latin typeface="PFDinTextPro-Regular"/>
              <a:cs typeface="PFDinTextPro-Regular"/>
            </a:endParaRPr>
          </a:p>
        </p:txBody>
      </p:sp>
      <p:sp>
        <p:nvSpPr>
          <p:cNvPr id="5" name="Rectangle 4"/>
          <p:cNvSpPr/>
          <p:nvPr/>
        </p:nvSpPr>
        <p:spPr>
          <a:xfrm>
            <a:off x="117472" y="2832670"/>
            <a:ext cx="6207127" cy="461665"/>
          </a:xfrm>
          <a:prstGeom prst="rect">
            <a:avLst/>
          </a:prstGeom>
        </p:spPr>
        <p:txBody>
          <a:bodyPr wrap="square">
            <a:spAutoFit/>
          </a:bodyPr>
          <a:lstStyle/>
          <a:p>
            <a:r>
              <a:rPr lang="en-US" sz="1200" dirty="0">
                <a:solidFill>
                  <a:srgbClr val="FFFFFF"/>
                </a:solidFill>
                <a:latin typeface="PFDinTextPro-Regular"/>
                <a:cs typeface="PFDinTextPro-Regular"/>
              </a:rPr>
              <a:t>Being part of the Expo Zone at ROCK ‘N’ RIDES FMX THAILAND 2017 is a fantastic opportunity to promote and sell goods and services with over 20,000 attendees each day expected.</a:t>
            </a:r>
            <a:endParaRPr lang="en-GB" sz="1200" dirty="0">
              <a:solidFill>
                <a:srgbClr val="FFFFFF"/>
              </a:solidFill>
              <a:latin typeface="PFDinTextPro-Regular"/>
              <a:cs typeface="PFDinTextPro-Regular"/>
            </a:endParaRPr>
          </a:p>
        </p:txBody>
      </p:sp>
    </p:spTree>
    <p:extLst>
      <p:ext uri="{BB962C8B-B14F-4D97-AF65-F5344CB8AC3E}">
        <p14:creationId xmlns:p14="http://schemas.microsoft.com/office/powerpoint/2010/main" val="3297681268"/>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04774" y="2847727"/>
            <a:ext cx="6575425" cy="2462213"/>
          </a:xfrm>
          <a:prstGeom prst="rect">
            <a:avLst/>
          </a:prstGeom>
        </p:spPr>
        <p:txBody>
          <a:bodyPr wrap="square">
            <a:spAutoFit/>
          </a:bodyPr>
          <a:lstStyle/>
          <a:p>
            <a:r>
              <a:rPr lang="en-US" sz="1400" b="1" dirty="0" smtClean="0">
                <a:solidFill>
                  <a:srgbClr val="FFFFFF"/>
                </a:solidFill>
                <a:latin typeface="PFDinTextPro-Regular"/>
                <a:cs typeface="PFDinTextPro-Regular"/>
              </a:rPr>
              <a:t>BRANDING</a:t>
            </a:r>
            <a:endParaRPr lang="en-GB" sz="1400" dirty="0">
              <a:solidFill>
                <a:srgbClr val="FFFFFF"/>
              </a:solidFill>
              <a:latin typeface="PFDinTextPro-Regular"/>
              <a:cs typeface="PFDinTextPro-Regular"/>
            </a:endParaRPr>
          </a:p>
          <a:p>
            <a:r>
              <a:rPr lang="en-US" sz="1400" dirty="0">
                <a:solidFill>
                  <a:srgbClr val="FFFFFF"/>
                </a:solidFill>
                <a:latin typeface="PFDinTextPro-Regular"/>
                <a:cs typeface="PFDinTextPro-Regular"/>
              </a:rPr>
              <a:t>ROCK ‘N’ RIDES FMX THAILAND 2017 has many high profile branding opportunities ensuring Sponsors have high visibility, before, during and after the event. These include</a:t>
            </a:r>
            <a:r>
              <a:rPr lang="en-US" sz="1400" dirty="0" smtClean="0">
                <a:solidFill>
                  <a:srgbClr val="FFFFFF"/>
                </a:solidFill>
                <a:latin typeface="PFDinTextPro-Regular"/>
                <a:cs typeface="PFDinTextPro-Regular"/>
              </a:rPr>
              <a:t>:</a:t>
            </a:r>
          </a:p>
          <a:p>
            <a:endParaRPr lang="en-GB" sz="1400" dirty="0">
              <a:solidFill>
                <a:srgbClr val="FFFFFF"/>
              </a:solidFill>
              <a:latin typeface="PFDinTextPro-Regular"/>
              <a:cs typeface="PFDinTextPro-Regular"/>
            </a:endParaRPr>
          </a:p>
          <a:p>
            <a:r>
              <a:rPr lang="en-US" sz="1400" b="1" dirty="0">
                <a:solidFill>
                  <a:srgbClr val="FFFFFF"/>
                </a:solidFill>
                <a:latin typeface="PFDinTextPro-Regular"/>
                <a:cs typeface="PFDinTextPro-Regular"/>
              </a:rPr>
              <a:t>Event Branding in all four Zones </a:t>
            </a:r>
            <a:endParaRPr lang="en-GB" sz="1400" b="1" dirty="0">
              <a:solidFill>
                <a:srgbClr val="FFFFFF"/>
              </a:solidFill>
              <a:latin typeface="PFDinTextPro-Regular"/>
              <a:cs typeface="PFDinTextPro-Regular"/>
            </a:endParaRPr>
          </a:p>
          <a:p>
            <a:pPr lvl="0"/>
            <a:r>
              <a:rPr lang="en-US" sz="1400" dirty="0">
                <a:solidFill>
                  <a:srgbClr val="FFFFFF"/>
                </a:solidFill>
                <a:latin typeface="PFDinTextPro-Regular"/>
                <a:cs typeface="PFDinTextPro-Regular"/>
              </a:rPr>
              <a:t>Central Stage</a:t>
            </a:r>
            <a:endParaRPr lang="en-GB" sz="1400" dirty="0">
              <a:solidFill>
                <a:srgbClr val="FFFFFF"/>
              </a:solidFill>
              <a:latin typeface="PFDinTextPro-Regular"/>
              <a:cs typeface="PFDinTextPro-Regular"/>
            </a:endParaRPr>
          </a:p>
          <a:p>
            <a:pPr lvl="0"/>
            <a:r>
              <a:rPr lang="en-US" sz="1400" dirty="0">
                <a:solidFill>
                  <a:srgbClr val="FFFFFF"/>
                </a:solidFill>
                <a:latin typeface="PFDinTextPro-Regular"/>
                <a:cs typeface="PFDinTextPro-Regular"/>
              </a:rPr>
              <a:t>Funfair</a:t>
            </a:r>
            <a:endParaRPr lang="en-GB" sz="1400" dirty="0">
              <a:solidFill>
                <a:srgbClr val="FFFFFF"/>
              </a:solidFill>
              <a:latin typeface="PFDinTextPro-Regular"/>
              <a:cs typeface="PFDinTextPro-Regular"/>
            </a:endParaRPr>
          </a:p>
          <a:p>
            <a:pPr lvl="0"/>
            <a:r>
              <a:rPr lang="en-US" sz="1400" dirty="0">
                <a:solidFill>
                  <a:srgbClr val="FFFFFF"/>
                </a:solidFill>
                <a:latin typeface="PFDinTextPro-Regular"/>
                <a:cs typeface="PFDinTextPro-Regular"/>
              </a:rPr>
              <a:t>Moto Innovation</a:t>
            </a:r>
            <a:endParaRPr lang="en-GB" sz="1400" dirty="0">
              <a:solidFill>
                <a:srgbClr val="FFFFFF"/>
              </a:solidFill>
              <a:latin typeface="PFDinTextPro-Regular"/>
              <a:cs typeface="PFDinTextPro-Regular"/>
            </a:endParaRPr>
          </a:p>
          <a:p>
            <a:pPr lvl="0"/>
            <a:r>
              <a:rPr lang="en-US" sz="1400" dirty="0" smtClean="0">
                <a:solidFill>
                  <a:srgbClr val="FFFFFF"/>
                </a:solidFill>
                <a:latin typeface="PFDinTextPro-Regular"/>
                <a:cs typeface="PFDinTextPro-Regular"/>
              </a:rPr>
              <a:t>Expo</a:t>
            </a:r>
          </a:p>
          <a:p>
            <a:pPr lvl="0"/>
            <a:endParaRPr lang="en-GB" sz="1400" dirty="0">
              <a:solidFill>
                <a:srgbClr val="FFFFFF"/>
              </a:solidFill>
              <a:latin typeface="PFDinTextPro-Regular"/>
              <a:cs typeface="PFDinTextPro-Regular"/>
            </a:endParaRPr>
          </a:p>
          <a:p>
            <a:r>
              <a:rPr lang="en-US" sz="1400" dirty="0">
                <a:solidFill>
                  <a:srgbClr val="FFFFFF"/>
                </a:solidFill>
                <a:latin typeface="PFDinTextPro-Regular"/>
                <a:cs typeface="PFDinTextPro-Regular"/>
              </a:rPr>
              <a:t>See inventory for full details</a:t>
            </a:r>
            <a:r>
              <a:rPr lang="en-US" sz="1400" dirty="0" smtClean="0">
                <a:solidFill>
                  <a:srgbClr val="FFFFFF"/>
                </a:solidFill>
                <a:latin typeface="PFDinTextPro-Regular"/>
                <a:cs typeface="PFDinTextPro-Regular"/>
              </a:rPr>
              <a:t>.</a:t>
            </a:r>
            <a:endParaRPr lang="en-GB" sz="1400" dirty="0">
              <a:solidFill>
                <a:srgbClr val="FFFFFF"/>
              </a:solidFill>
              <a:latin typeface="PFDinTextPro-Regular"/>
              <a:cs typeface="PFDinTextPro-Regular"/>
            </a:endParaRPr>
          </a:p>
        </p:txBody>
      </p:sp>
      <p:sp>
        <p:nvSpPr>
          <p:cNvPr id="5" name="Rectangle 4"/>
          <p:cNvSpPr/>
          <p:nvPr/>
        </p:nvSpPr>
        <p:spPr>
          <a:xfrm>
            <a:off x="66675" y="2257365"/>
            <a:ext cx="4965700" cy="523220"/>
          </a:xfrm>
          <a:prstGeom prst="rect">
            <a:avLst/>
          </a:prstGeom>
        </p:spPr>
        <p:txBody>
          <a:bodyPr wrap="square">
            <a:spAutoFit/>
          </a:bodyPr>
          <a:lstStyle/>
          <a:p>
            <a:r>
              <a:rPr lang="en-US" sz="2800" b="1" i="0" u="none" strike="noStrike" baseline="0" dirty="0" smtClean="0">
                <a:solidFill>
                  <a:srgbClr val="FF0000"/>
                </a:solidFill>
                <a:latin typeface="PFDinTextPro-Regular"/>
                <a:cs typeface="PFDinTextPro-Regular"/>
              </a:rPr>
              <a:t>MARKETING ACTIVITIES</a:t>
            </a:r>
            <a:endParaRPr lang="en-US" sz="2800" b="1" dirty="0">
              <a:solidFill>
                <a:srgbClr val="FF0000"/>
              </a:solidFill>
              <a:latin typeface="PFDinTextPro-Regular"/>
              <a:cs typeface="PFDinTextPro-Regular"/>
            </a:endParaRPr>
          </a:p>
        </p:txBody>
      </p:sp>
    </p:spTree>
    <p:extLst>
      <p:ext uri="{BB962C8B-B14F-4D97-AF65-F5344CB8AC3E}">
        <p14:creationId xmlns:p14="http://schemas.microsoft.com/office/powerpoint/2010/main" val="509473964"/>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04774" y="2873127"/>
            <a:ext cx="6575425" cy="3323987"/>
          </a:xfrm>
          <a:prstGeom prst="rect">
            <a:avLst/>
          </a:prstGeom>
        </p:spPr>
        <p:txBody>
          <a:bodyPr wrap="square">
            <a:spAutoFit/>
          </a:bodyPr>
          <a:lstStyle/>
          <a:p>
            <a:r>
              <a:rPr lang="en-US" sz="1400" b="1" dirty="0" smtClean="0">
                <a:solidFill>
                  <a:srgbClr val="FFFFFF"/>
                </a:solidFill>
                <a:latin typeface="PFDinTextPro-Regular"/>
                <a:cs typeface="PFDinTextPro-Regular"/>
              </a:rPr>
              <a:t>MEDIA </a:t>
            </a:r>
            <a:r>
              <a:rPr lang="en-US" sz="1400" b="1" dirty="0">
                <a:solidFill>
                  <a:srgbClr val="FFFFFF"/>
                </a:solidFill>
                <a:latin typeface="PFDinTextPro-Regular"/>
                <a:cs typeface="PFDinTextPro-Regular"/>
              </a:rPr>
              <a:t>&amp; </a:t>
            </a:r>
            <a:r>
              <a:rPr lang="en-US" sz="1400" b="1" dirty="0" smtClean="0">
                <a:solidFill>
                  <a:srgbClr val="FFFFFF"/>
                </a:solidFill>
                <a:latin typeface="PFDinTextPro-Regular"/>
                <a:cs typeface="PFDinTextPro-Regular"/>
              </a:rPr>
              <a:t>PR</a:t>
            </a:r>
          </a:p>
          <a:p>
            <a:endParaRPr lang="en-GB" sz="1400" dirty="0">
              <a:solidFill>
                <a:srgbClr val="FFFFFF"/>
              </a:solidFill>
              <a:latin typeface="PFDinTextPro-Regular"/>
              <a:cs typeface="PFDinTextPro-Regular"/>
            </a:endParaRPr>
          </a:p>
          <a:p>
            <a:r>
              <a:rPr lang="en-US" sz="1400" i="1" dirty="0">
                <a:solidFill>
                  <a:srgbClr val="FFFFFF"/>
                </a:solidFill>
                <a:latin typeface="PFDinTextPro-Regular"/>
                <a:cs typeface="PFDinTextPro-Regular"/>
              </a:rPr>
              <a:t>MEDIA PARTNERSHIPS</a:t>
            </a:r>
            <a:endParaRPr lang="en-GB" sz="1400" dirty="0">
              <a:solidFill>
                <a:srgbClr val="FFFFFF"/>
              </a:solidFill>
              <a:latin typeface="PFDinTextPro-Regular"/>
              <a:cs typeface="PFDinTextPro-Regular"/>
            </a:endParaRPr>
          </a:p>
          <a:p>
            <a:r>
              <a:rPr lang="en-US" sz="1400" dirty="0">
                <a:solidFill>
                  <a:srgbClr val="FFFFFF"/>
                </a:solidFill>
                <a:latin typeface="PFDinTextPro-Regular"/>
                <a:cs typeface="PFDinTextPro-Regular"/>
              </a:rPr>
              <a:t>ROCK ‘N’ RIDES FMX THAILAND 2017 is seeking a maximum of 10 media partnerships. </a:t>
            </a:r>
            <a:endParaRPr lang="en-GB" sz="1400" dirty="0">
              <a:solidFill>
                <a:srgbClr val="FFFFFF"/>
              </a:solidFill>
              <a:latin typeface="PFDinTextPro-Regular"/>
              <a:cs typeface="PFDinTextPro-Regular"/>
            </a:endParaRPr>
          </a:p>
          <a:p>
            <a:r>
              <a:rPr lang="en-US" sz="1400" dirty="0">
                <a:solidFill>
                  <a:srgbClr val="FFFFFF"/>
                </a:solidFill>
                <a:latin typeface="PFDinTextPro-Regular"/>
                <a:cs typeface="PFDinTextPro-Regular"/>
              </a:rPr>
              <a:t>Sponsors and Partners will benefit from editorial and advertising coverage with these media</a:t>
            </a:r>
            <a:r>
              <a:rPr lang="en-US" sz="1400" dirty="0" smtClean="0">
                <a:solidFill>
                  <a:srgbClr val="FFFFFF"/>
                </a:solidFill>
                <a:latin typeface="PFDinTextPro-Regular"/>
                <a:cs typeface="PFDinTextPro-Regular"/>
              </a:rPr>
              <a:t>.</a:t>
            </a:r>
          </a:p>
          <a:p>
            <a:endParaRPr lang="en-GB" sz="1400" dirty="0">
              <a:solidFill>
                <a:srgbClr val="FFFFFF"/>
              </a:solidFill>
              <a:latin typeface="PFDinTextPro-Regular"/>
              <a:cs typeface="PFDinTextPro-Regular"/>
            </a:endParaRPr>
          </a:p>
          <a:p>
            <a:r>
              <a:rPr lang="en-US" sz="1400" i="1" dirty="0">
                <a:solidFill>
                  <a:srgbClr val="FFFFFF"/>
                </a:solidFill>
                <a:latin typeface="PFDinTextPro-Regular"/>
                <a:cs typeface="PFDinTextPro-Regular"/>
              </a:rPr>
              <a:t>PR SUPPORT</a:t>
            </a:r>
            <a:endParaRPr lang="en-GB" sz="1400" dirty="0">
              <a:solidFill>
                <a:srgbClr val="FFFFFF"/>
              </a:solidFill>
              <a:latin typeface="PFDinTextPro-Regular"/>
              <a:cs typeface="PFDinTextPro-Regular"/>
            </a:endParaRPr>
          </a:p>
          <a:p>
            <a:r>
              <a:rPr lang="en-US" sz="1400" dirty="0">
                <a:solidFill>
                  <a:srgbClr val="FFFFFF"/>
                </a:solidFill>
                <a:latin typeface="PFDinTextPro-Regular"/>
                <a:cs typeface="PFDinTextPro-Regular"/>
              </a:rPr>
              <a:t>Sponsors can create media coverage through news PR activity. There will be coverage in local and national newspapers, Asian regional and international newspapers, TV, Radio and Magazines. Press releases will also be issued through a variety of regional and international motorcycle web sites. </a:t>
            </a:r>
            <a:endParaRPr lang="en-US" sz="1400" dirty="0" smtClean="0">
              <a:solidFill>
                <a:srgbClr val="FFFFFF"/>
              </a:solidFill>
              <a:latin typeface="PFDinTextPro-Regular"/>
              <a:cs typeface="PFDinTextPro-Regular"/>
            </a:endParaRPr>
          </a:p>
          <a:p>
            <a:endParaRPr lang="en-GB" sz="1400" dirty="0">
              <a:solidFill>
                <a:srgbClr val="FFFFFF"/>
              </a:solidFill>
              <a:latin typeface="PFDinTextPro-Regular"/>
              <a:cs typeface="PFDinTextPro-Regular"/>
            </a:endParaRPr>
          </a:p>
          <a:p>
            <a:r>
              <a:rPr lang="en-US" sz="1400" dirty="0">
                <a:solidFill>
                  <a:srgbClr val="FFFFFF"/>
                </a:solidFill>
                <a:latin typeface="PFDinTextPro-Regular"/>
                <a:cs typeface="PFDinTextPro-Regular"/>
              </a:rPr>
              <a:t>All Sponsors and Partners will have rights to associate with ROCK ‘N’ RIDES FMX THAILAND 2017 for PR and advertising activity.</a:t>
            </a:r>
            <a:endParaRPr lang="en-GB" sz="1400" dirty="0">
              <a:solidFill>
                <a:srgbClr val="FFFFFF"/>
              </a:solidFill>
              <a:latin typeface="PFDinTextPro-Regular"/>
              <a:cs typeface="PFDinTextPro-Regular"/>
            </a:endParaRPr>
          </a:p>
        </p:txBody>
      </p:sp>
      <p:sp>
        <p:nvSpPr>
          <p:cNvPr id="5" name="Rectangle 4"/>
          <p:cNvSpPr/>
          <p:nvPr/>
        </p:nvSpPr>
        <p:spPr>
          <a:xfrm>
            <a:off x="66675" y="2257365"/>
            <a:ext cx="4965700" cy="523220"/>
          </a:xfrm>
          <a:prstGeom prst="rect">
            <a:avLst/>
          </a:prstGeom>
        </p:spPr>
        <p:txBody>
          <a:bodyPr wrap="square">
            <a:spAutoFit/>
          </a:bodyPr>
          <a:lstStyle/>
          <a:p>
            <a:r>
              <a:rPr lang="en-US" sz="2800" b="1" i="0" u="none" strike="noStrike" baseline="0" dirty="0" smtClean="0">
                <a:solidFill>
                  <a:srgbClr val="FF0000"/>
                </a:solidFill>
                <a:latin typeface="PFDinTextPro-Regular"/>
                <a:cs typeface="PFDinTextPro-Regular"/>
              </a:rPr>
              <a:t>MARKETING ACTIVITIES</a:t>
            </a:r>
            <a:endParaRPr lang="en-US" sz="2800" b="1" dirty="0">
              <a:solidFill>
                <a:srgbClr val="FF0000"/>
              </a:solidFill>
              <a:latin typeface="PFDinTextPro-Regular"/>
              <a:cs typeface="PFDinTextPro-Regular"/>
            </a:endParaRPr>
          </a:p>
        </p:txBody>
      </p:sp>
    </p:spTree>
    <p:extLst>
      <p:ext uri="{BB962C8B-B14F-4D97-AF65-F5344CB8AC3E}">
        <p14:creationId xmlns:p14="http://schemas.microsoft.com/office/powerpoint/2010/main" val="4079359127"/>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79375" y="2172695"/>
            <a:ext cx="4965700" cy="523220"/>
          </a:xfrm>
          <a:prstGeom prst="rect">
            <a:avLst/>
          </a:prstGeom>
        </p:spPr>
        <p:txBody>
          <a:bodyPr wrap="square">
            <a:spAutoFit/>
          </a:bodyPr>
          <a:lstStyle/>
          <a:p>
            <a:r>
              <a:rPr lang="en-US" sz="2800" b="1" i="0" u="none" strike="noStrike" baseline="0" dirty="0" smtClean="0">
                <a:solidFill>
                  <a:srgbClr val="FF0000"/>
                </a:solidFill>
                <a:latin typeface="PFDinTextPro-Regular"/>
                <a:cs typeface="PFDinTextPro-Regular"/>
              </a:rPr>
              <a:t>INTRODUCING</a:t>
            </a:r>
            <a:endParaRPr lang="en-US" sz="2800" b="1" dirty="0">
              <a:solidFill>
                <a:srgbClr val="FF0000"/>
              </a:solidFill>
              <a:latin typeface="PFDinTextPro-Regular"/>
              <a:cs typeface="PFDinTextPro-Regular"/>
            </a:endParaRPr>
          </a:p>
        </p:txBody>
      </p:sp>
      <p:sp>
        <p:nvSpPr>
          <p:cNvPr id="10" name="Rectangle 9"/>
          <p:cNvSpPr/>
          <p:nvPr/>
        </p:nvSpPr>
        <p:spPr>
          <a:xfrm>
            <a:off x="104774" y="2912530"/>
            <a:ext cx="6969125" cy="1815882"/>
          </a:xfrm>
          <a:prstGeom prst="rect">
            <a:avLst/>
          </a:prstGeom>
        </p:spPr>
        <p:txBody>
          <a:bodyPr wrap="square">
            <a:spAutoFit/>
          </a:bodyPr>
          <a:lstStyle/>
          <a:p>
            <a:r>
              <a:rPr lang="en-US" sz="1400" dirty="0" smtClean="0">
                <a:solidFill>
                  <a:schemeClr val="bg1"/>
                </a:solidFill>
                <a:latin typeface="PFDinTextPro-Regular"/>
                <a:cs typeface="PFDinTextPro-Regular"/>
              </a:rPr>
              <a:t>ROCK </a:t>
            </a:r>
            <a:r>
              <a:rPr lang="en-US" sz="1400" dirty="0">
                <a:solidFill>
                  <a:schemeClr val="bg1"/>
                </a:solidFill>
                <a:latin typeface="PFDinTextPro-Regular"/>
                <a:cs typeface="PFDinTextPro-Regular"/>
              </a:rPr>
              <a:t>‘N’ RIDES, the world leading freestyle Motocross spectacular stunt show, is coming to Thailand in February 2017, with three shows – a main show in Bangkok with support shows planned in Chiang Mai and Phuket. </a:t>
            </a:r>
            <a:endParaRPr lang="en-GB" sz="1400" dirty="0">
              <a:solidFill>
                <a:schemeClr val="bg1"/>
              </a:solidFill>
              <a:latin typeface="PFDinTextPro-Regular"/>
              <a:cs typeface="PFDinTextPro-Regular"/>
            </a:endParaRPr>
          </a:p>
          <a:p>
            <a:r>
              <a:rPr lang="en-US" sz="1400" dirty="0">
                <a:solidFill>
                  <a:schemeClr val="bg1"/>
                </a:solidFill>
                <a:latin typeface="PFDinTextPro-Regular"/>
                <a:cs typeface="PFDinTextPro-Regular"/>
              </a:rPr>
              <a:t> </a:t>
            </a:r>
            <a:endParaRPr lang="en-GB" sz="1400" dirty="0">
              <a:solidFill>
                <a:schemeClr val="bg1"/>
              </a:solidFill>
              <a:latin typeface="PFDinTextPro-Regular"/>
              <a:cs typeface="PFDinTextPro-Regular"/>
            </a:endParaRPr>
          </a:p>
          <a:p>
            <a:r>
              <a:rPr lang="en-US" sz="1400" dirty="0">
                <a:solidFill>
                  <a:schemeClr val="bg1"/>
                </a:solidFill>
                <a:latin typeface="PFDinTextPro-Regular"/>
                <a:cs typeface="PFDinTextPro-Regular"/>
              </a:rPr>
              <a:t>Saturday </a:t>
            </a:r>
            <a:r>
              <a:rPr lang="en-US" sz="1400" dirty="0" smtClean="0">
                <a:solidFill>
                  <a:schemeClr val="bg1"/>
                </a:solidFill>
                <a:latin typeface="PFDinTextPro-Regular"/>
                <a:cs typeface="PFDinTextPro-Regular"/>
              </a:rPr>
              <a:t>25</a:t>
            </a:r>
            <a:r>
              <a:rPr lang="en-US" sz="1400" baseline="30000" dirty="0" smtClean="0">
                <a:solidFill>
                  <a:schemeClr val="bg1"/>
                </a:solidFill>
                <a:latin typeface="PFDinTextPro-Regular"/>
                <a:cs typeface="PFDinTextPro-Regular"/>
              </a:rPr>
              <a:t>th</a:t>
            </a:r>
            <a:r>
              <a:rPr lang="en-US" sz="1400" dirty="0" smtClean="0">
                <a:solidFill>
                  <a:schemeClr val="bg1"/>
                </a:solidFill>
                <a:latin typeface="PFDinTextPro-Regular"/>
                <a:cs typeface="PFDinTextPro-Regular"/>
              </a:rPr>
              <a:t> February </a:t>
            </a:r>
            <a:r>
              <a:rPr lang="en-US" sz="1400" dirty="0">
                <a:solidFill>
                  <a:schemeClr val="bg1"/>
                </a:solidFill>
                <a:latin typeface="PFDinTextPro-Regular"/>
                <a:cs typeface="PFDinTextPro-Regular"/>
              </a:rPr>
              <a:t>	</a:t>
            </a:r>
            <a:r>
              <a:rPr lang="en-US" sz="1400" dirty="0" smtClean="0">
                <a:solidFill>
                  <a:schemeClr val="bg1"/>
                </a:solidFill>
                <a:latin typeface="PFDinTextPro-Regular"/>
                <a:cs typeface="PFDinTextPro-Regular"/>
              </a:rPr>
              <a:t>ROCK </a:t>
            </a:r>
            <a:r>
              <a:rPr lang="en-US" sz="1400" dirty="0">
                <a:solidFill>
                  <a:schemeClr val="bg1"/>
                </a:solidFill>
                <a:latin typeface="PFDinTextPro-Regular"/>
                <a:cs typeface="PFDinTextPro-Regular"/>
              </a:rPr>
              <a:t>‘N’ RIDES FMX THAILAND 2017 - BANGKOK</a:t>
            </a:r>
            <a:endParaRPr lang="en-GB" sz="1400" dirty="0">
              <a:solidFill>
                <a:schemeClr val="bg1"/>
              </a:solidFill>
              <a:latin typeface="PFDinTextPro-Regular"/>
              <a:cs typeface="PFDinTextPro-Regular"/>
            </a:endParaRPr>
          </a:p>
          <a:p>
            <a:r>
              <a:rPr lang="en-US" sz="1400" dirty="0">
                <a:solidFill>
                  <a:schemeClr val="bg1"/>
                </a:solidFill>
                <a:latin typeface="PFDinTextPro-Regular"/>
                <a:cs typeface="PFDinTextPro-Regular"/>
              </a:rPr>
              <a:t>Saturday </a:t>
            </a:r>
            <a:r>
              <a:rPr lang="en-US" sz="1400" dirty="0" smtClean="0">
                <a:solidFill>
                  <a:schemeClr val="bg1"/>
                </a:solidFill>
                <a:latin typeface="PFDinTextPro-Regular"/>
                <a:cs typeface="PFDinTextPro-Regular"/>
              </a:rPr>
              <a:t>4</a:t>
            </a:r>
            <a:r>
              <a:rPr lang="en-US" sz="1400" baseline="30000" dirty="0" smtClean="0">
                <a:solidFill>
                  <a:schemeClr val="bg1"/>
                </a:solidFill>
                <a:latin typeface="PFDinTextPro-Regular"/>
                <a:cs typeface="PFDinTextPro-Regular"/>
              </a:rPr>
              <a:t>th</a:t>
            </a:r>
            <a:r>
              <a:rPr lang="en-US" sz="1400" dirty="0" smtClean="0">
                <a:solidFill>
                  <a:schemeClr val="bg1"/>
                </a:solidFill>
                <a:latin typeface="PFDinTextPro-Regular"/>
                <a:cs typeface="PFDinTextPro-Regular"/>
              </a:rPr>
              <a:t> March</a:t>
            </a:r>
            <a:r>
              <a:rPr lang="en-US" sz="1400" dirty="0">
                <a:solidFill>
                  <a:schemeClr val="bg1"/>
                </a:solidFill>
                <a:latin typeface="PFDinTextPro-Regular"/>
                <a:cs typeface="PFDinTextPro-Regular"/>
              </a:rPr>
              <a:t>		ROCK ‘N’ RIDES FMX THAILAND 2017 - CHIANG MAI</a:t>
            </a:r>
            <a:endParaRPr lang="en-GB" sz="1400" dirty="0">
              <a:solidFill>
                <a:schemeClr val="bg1"/>
              </a:solidFill>
              <a:latin typeface="PFDinTextPro-Regular"/>
              <a:cs typeface="PFDinTextPro-Regular"/>
            </a:endParaRPr>
          </a:p>
          <a:p>
            <a:r>
              <a:rPr lang="en-US" sz="1400" dirty="0">
                <a:solidFill>
                  <a:schemeClr val="bg1"/>
                </a:solidFill>
                <a:latin typeface="PFDinTextPro-Regular"/>
                <a:cs typeface="PFDinTextPro-Regular"/>
              </a:rPr>
              <a:t>Saturday </a:t>
            </a:r>
            <a:r>
              <a:rPr lang="en-US" sz="1400" dirty="0" smtClean="0">
                <a:solidFill>
                  <a:schemeClr val="bg1"/>
                </a:solidFill>
                <a:latin typeface="PFDinTextPro-Regular"/>
                <a:cs typeface="PFDinTextPro-Regular"/>
              </a:rPr>
              <a:t>11</a:t>
            </a:r>
            <a:r>
              <a:rPr lang="en-US" sz="1400" baseline="30000" dirty="0" smtClean="0">
                <a:solidFill>
                  <a:schemeClr val="bg1"/>
                </a:solidFill>
                <a:latin typeface="PFDinTextPro-Regular"/>
                <a:cs typeface="PFDinTextPro-Regular"/>
              </a:rPr>
              <a:t>th</a:t>
            </a:r>
            <a:r>
              <a:rPr lang="en-US" sz="1400" dirty="0" smtClean="0">
                <a:solidFill>
                  <a:schemeClr val="bg1"/>
                </a:solidFill>
                <a:latin typeface="PFDinTextPro-Regular"/>
                <a:cs typeface="PFDinTextPro-Regular"/>
              </a:rPr>
              <a:t> March</a:t>
            </a:r>
            <a:r>
              <a:rPr lang="en-US" sz="1400" dirty="0">
                <a:solidFill>
                  <a:schemeClr val="bg1"/>
                </a:solidFill>
                <a:latin typeface="PFDinTextPro-Regular"/>
                <a:cs typeface="PFDinTextPro-Regular"/>
              </a:rPr>
              <a:t>	</a:t>
            </a:r>
            <a:r>
              <a:rPr lang="en-US" sz="1400" dirty="0" smtClean="0">
                <a:solidFill>
                  <a:schemeClr val="bg1"/>
                </a:solidFill>
                <a:latin typeface="PFDinTextPro-Regular"/>
                <a:cs typeface="PFDinTextPro-Regular"/>
              </a:rPr>
              <a:t>ROCK </a:t>
            </a:r>
            <a:r>
              <a:rPr lang="en-US" sz="1400" dirty="0">
                <a:solidFill>
                  <a:schemeClr val="bg1"/>
                </a:solidFill>
                <a:latin typeface="PFDinTextPro-Regular"/>
                <a:cs typeface="PFDinTextPro-Regular"/>
              </a:rPr>
              <a:t>‘N’ RIDES FMX THAILAND 2017 - PHUKET </a:t>
            </a:r>
            <a:endParaRPr lang="en-US" sz="1400" dirty="0" smtClean="0">
              <a:solidFill>
                <a:schemeClr val="bg1"/>
              </a:solidFill>
              <a:latin typeface="PFDinTextPro-Regular"/>
              <a:cs typeface="PFDinTextPro-Regular"/>
            </a:endParaRPr>
          </a:p>
          <a:p>
            <a:endParaRPr lang="en-US" sz="1400" b="0" i="0" u="none" strike="noStrike" baseline="0" dirty="0" smtClean="0">
              <a:solidFill>
                <a:schemeClr val="bg1"/>
              </a:solidFill>
              <a:latin typeface="PFDinTextPro-Regular"/>
              <a:cs typeface="PFDinTextPro-Regular"/>
            </a:endParaRPr>
          </a:p>
        </p:txBody>
      </p:sp>
    </p:spTree>
    <p:extLst>
      <p:ext uri="{BB962C8B-B14F-4D97-AF65-F5344CB8AC3E}">
        <p14:creationId xmlns:p14="http://schemas.microsoft.com/office/powerpoint/2010/main" val="3944392890"/>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66675" y="2257365"/>
            <a:ext cx="4965700" cy="523220"/>
          </a:xfrm>
          <a:prstGeom prst="rect">
            <a:avLst/>
          </a:prstGeom>
        </p:spPr>
        <p:txBody>
          <a:bodyPr wrap="square">
            <a:spAutoFit/>
          </a:bodyPr>
          <a:lstStyle/>
          <a:p>
            <a:r>
              <a:rPr lang="en-US" sz="2800" b="1" i="0" u="none" strike="noStrike" baseline="0" dirty="0" smtClean="0">
                <a:solidFill>
                  <a:srgbClr val="FF0000"/>
                </a:solidFill>
                <a:latin typeface="PFDinTextPro-Regular"/>
                <a:cs typeface="PFDinTextPro-Regular"/>
              </a:rPr>
              <a:t>MARKETING ACTIVITIES</a:t>
            </a:r>
            <a:endParaRPr lang="en-US" sz="2800" b="1" dirty="0">
              <a:solidFill>
                <a:srgbClr val="FF0000"/>
              </a:solidFill>
              <a:latin typeface="PFDinTextPro-Regular"/>
              <a:cs typeface="PFDinTextPro-Regular"/>
            </a:endParaRPr>
          </a:p>
        </p:txBody>
      </p:sp>
      <p:sp>
        <p:nvSpPr>
          <p:cNvPr id="3" name="Rectangle 2"/>
          <p:cNvSpPr/>
          <p:nvPr/>
        </p:nvSpPr>
        <p:spPr>
          <a:xfrm>
            <a:off x="104774" y="2911475"/>
            <a:ext cx="5559425" cy="3785651"/>
          </a:xfrm>
          <a:prstGeom prst="rect">
            <a:avLst/>
          </a:prstGeom>
        </p:spPr>
        <p:txBody>
          <a:bodyPr wrap="square">
            <a:spAutoFit/>
          </a:bodyPr>
          <a:lstStyle/>
          <a:p>
            <a:r>
              <a:rPr lang="en-US" sz="1200" b="1" dirty="0">
                <a:solidFill>
                  <a:srgbClr val="FFFFFF"/>
                </a:solidFill>
                <a:latin typeface="PFDinTextPro-Regular"/>
                <a:cs typeface="PFDinTextPro-Regular"/>
              </a:rPr>
              <a:t>EXPERIENTIAL</a:t>
            </a:r>
            <a:endParaRPr lang="en-GB" sz="1200" dirty="0">
              <a:solidFill>
                <a:srgbClr val="FFFFFF"/>
              </a:solidFill>
              <a:latin typeface="PFDinTextPro-Regular"/>
              <a:cs typeface="PFDinTextPro-Regular"/>
            </a:endParaRPr>
          </a:p>
          <a:p>
            <a:r>
              <a:rPr lang="en-US" sz="1200" dirty="0">
                <a:solidFill>
                  <a:srgbClr val="FFFFFF"/>
                </a:solidFill>
                <a:latin typeface="PFDinTextPro-Regular"/>
                <a:cs typeface="PFDinTextPro-Regular"/>
              </a:rPr>
              <a:t>With over 50,000 spectators expected at the three events ROCK ‘N’ RIDES FMX THAILAND 2017 offers a great opportunity for brands to sample and distribute their products and services</a:t>
            </a:r>
            <a:r>
              <a:rPr lang="en-US" sz="1200" dirty="0" smtClean="0">
                <a:solidFill>
                  <a:srgbClr val="FFFFFF"/>
                </a:solidFill>
                <a:latin typeface="PFDinTextPro-Regular"/>
                <a:cs typeface="PFDinTextPro-Regular"/>
              </a:rPr>
              <a:t>.</a:t>
            </a:r>
          </a:p>
          <a:p>
            <a:endParaRPr lang="en-GB" sz="1200" dirty="0">
              <a:solidFill>
                <a:srgbClr val="FFFFFF"/>
              </a:solidFill>
              <a:latin typeface="PFDinTextPro-Regular"/>
              <a:cs typeface="PFDinTextPro-Regular"/>
            </a:endParaRPr>
          </a:p>
          <a:p>
            <a:r>
              <a:rPr lang="en-US" sz="1200" b="1" dirty="0">
                <a:solidFill>
                  <a:srgbClr val="FFFFFF"/>
                </a:solidFill>
                <a:latin typeface="PFDinTextPro-Regular"/>
                <a:cs typeface="PFDinTextPro-Regular"/>
              </a:rPr>
              <a:t>HOSPITALITY</a:t>
            </a:r>
            <a:endParaRPr lang="en-GB" sz="1200" dirty="0">
              <a:solidFill>
                <a:srgbClr val="FFFFFF"/>
              </a:solidFill>
              <a:latin typeface="PFDinTextPro-Regular"/>
              <a:cs typeface="PFDinTextPro-Regular"/>
            </a:endParaRPr>
          </a:p>
          <a:p>
            <a:r>
              <a:rPr lang="en-US" sz="1200" dirty="0">
                <a:solidFill>
                  <a:srgbClr val="FFFFFF"/>
                </a:solidFill>
                <a:latin typeface="PFDinTextPro-Regular"/>
                <a:cs typeface="PFDinTextPro-Regular"/>
              </a:rPr>
              <a:t>ROCK ‘N’ RIDES FMX THAILAND 2017 offers a plethora of fantastic opportunities to entertain customers, clients and executives at the three events in Thailand</a:t>
            </a:r>
            <a:r>
              <a:rPr lang="en-US" sz="1200" dirty="0" smtClean="0">
                <a:solidFill>
                  <a:srgbClr val="FFFFFF"/>
                </a:solidFill>
                <a:latin typeface="PFDinTextPro-Regular"/>
                <a:cs typeface="PFDinTextPro-Regular"/>
              </a:rPr>
              <a:t>.</a:t>
            </a:r>
          </a:p>
          <a:p>
            <a:endParaRPr lang="en-GB" sz="1200" dirty="0">
              <a:solidFill>
                <a:srgbClr val="FFFFFF"/>
              </a:solidFill>
              <a:latin typeface="PFDinTextPro-Regular"/>
              <a:cs typeface="PFDinTextPro-Regular"/>
            </a:endParaRPr>
          </a:p>
          <a:p>
            <a:r>
              <a:rPr lang="en-US" sz="1200" dirty="0">
                <a:solidFill>
                  <a:srgbClr val="FFFFFF"/>
                </a:solidFill>
                <a:latin typeface="PFDinTextPro-Regular"/>
                <a:cs typeface="PFDinTextPro-Regular"/>
              </a:rPr>
              <a:t>This is an excellent way to do and promote your business.</a:t>
            </a:r>
            <a:endParaRPr lang="en-GB" sz="1200" dirty="0">
              <a:solidFill>
                <a:srgbClr val="FFFFFF"/>
              </a:solidFill>
              <a:latin typeface="PFDinTextPro-Regular"/>
              <a:cs typeface="PFDinTextPro-Regular"/>
            </a:endParaRPr>
          </a:p>
          <a:p>
            <a:r>
              <a:rPr lang="en-US" sz="1200" dirty="0">
                <a:solidFill>
                  <a:srgbClr val="FFFFFF"/>
                </a:solidFill>
                <a:latin typeface="PFDinTextPro-Regular"/>
                <a:cs typeface="PFDinTextPro-Regular"/>
              </a:rPr>
              <a:t>Sponsors will have a number of opportunities to entertain their guest through bespoke packages. </a:t>
            </a:r>
            <a:endParaRPr lang="en-US" sz="1200" dirty="0" smtClean="0">
              <a:solidFill>
                <a:srgbClr val="FFFFFF"/>
              </a:solidFill>
              <a:latin typeface="PFDinTextPro-Regular"/>
              <a:cs typeface="PFDinTextPro-Regular"/>
            </a:endParaRPr>
          </a:p>
          <a:p>
            <a:endParaRPr lang="en-GB" sz="1200" dirty="0">
              <a:solidFill>
                <a:srgbClr val="FFFFFF"/>
              </a:solidFill>
              <a:latin typeface="PFDinTextPro-Regular"/>
              <a:cs typeface="PFDinTextPro-Regular"/>
            </a:endParaRPr>
          </a:p>
          <a:p>
            <a:r>
              <a:rPr lang="en-US" sz="1200" b="1" dirty="0" smtClean="0">
                <a:solidFill>
                  <a:srgbClr val="FFFFFF"/>
                </a:solidFill>
                <a:latin typeface="PFDinTextPro-Regular"/>
                <a:cs typeface="PFDinTextPro-Regular"/>
              </a:rPr>
              <a:t>MERCHANDISING</a:t>
            </a:r>
            <a:endParaRPr lang="en-GB" sz="1200" dirty="0">
              <a:solidFill>
                <a:srgbClr val="FFFFFF"/>
              </a:solidFill>
              <a:latin typeface="PFDinTextPro-Regular"/>
              <a:cs typeface="PFDinTextPro-Regular"/>
            </a:endParaRPr>
          </a:p>
          <a:p>
            <a:r>
              <a:rPr lang="en-US" sz="1200" dirty="0">
                <a:solidFill>
                  <a:srgbClr val="FFFFFF"/>
                </a:solidFill>
                <a:latin typeface="PFDinTextPro-Regular"/>
                <a:cs typeface="PFDinTextPro-Regular"/>
              </a:rPr>
              <a:t>ROCK ‘N’ RIDES FMX THAILAND 2017 offers Sponsors and Partners the opportunity to produce joint branded merchandise. This could be used as give-away through media and presence marketing promotions. For example: ROCK ‘N’ RIDES FMX THAILAND 2017 Goodie Bags. </a:t>
            </a:r>
            <a:endParaRPr lang="en-GB" sz="1200" dirty="0">
              <a:solidFill>
                <a:srgbClr val="FFFFFF"/>
              </a:solidFill>
              <a:latin typeface="PFDinTextPro-Regular"/>
              <a:cs typeface="PFDinTextPro-Regular"/>
            </a:endParaRPr>
          </a:p>
          <a:p>
            <a:r>
              <a:rPr lang="en-US" sz="1200" dirty="0">
                <a:solidFill>
                  <a:srgbClr val="FFFFFF"/>
                </a:solidFill>
                <a:latin typeface="PFDinTextPro-Regular"/>
                <a:cs typeface="PFDinTextPro-Regular"/>
              </a:rPr>
              <a:t/>
            </a:r>
            <a:br>
              <a:rPr lang="en-US" sz="1200" dirty="0">
                <a:solidFill>
                  <a:srgbClr val="FFFFFF"/>
                </a:solidFill>
                <a:latin typeface="PFDinTextPro-Regular"/>
                <a:cs typeface="PFDinTextPro-Regular"/>
              </a:rPr>
            </a:br>
            <a:r>
              <a:rPr lang="en-US" sz="1200" dirty="0">
                <a:solidFill>
                  <a:srgbClr val="FFFFFF"/>
                </a:solidFill>
                <a:latin typeface="PFDinTextPro-Regular"/>
                <a:cs typeface="PFDinTextPro-Regular"/>
              </a:rPr>
              <a:t> </a:t>
            </a:r>
            <a:endParaRPr lang="en-GB" sz="1200" dirty="0">
              <a:solidFill>
                <a:srgbClr val="FFFFFF"/>
              </a:solidFill>
              <a:latin typeface="PFDinTextPro-Regular"/>
              <a:cs typeface="PFDinTextPro-Regular"/>
            </a:endParaRPr>
          </a:p>
        </p:txBody>
      </p:sp>
    </p:spTree>
    <p:extLst>
      <p:ext uri="{BB962C8B-B14F-4D97-AF65-F5344CB8AC3E}">
        <p14:creationId xmlns:p14="http://schemas.microsoft.com/office/powerpoint/2010/main" val="1660011487"/>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76200" y="2247840"/>
            <a:ext cx="4965700" cy="523220"/>
          </a:xfrm>
          <a:prstGeom prst="rect">
            <a:avLst/>
          </a:prstGeom>
        </p:spPr>
        <p:txBody>
          <a:bodyPr wrap="square">
            <a:spAutoFit/>
          </a:bodyPr>
          <a:lstStyle/>
          <a:p>
            <a:r>
              <a:rPr lang="en-US" sz="2800" b="1" i="0" u="none" strike="noStrike" baseline="0" dirty="0" smtClean="0">
                <a:solidFill>
                  <a:srgbClr val="FF0000"/>
                </a:solidFill>
                <a:latin typeface="PFDinTextPro-Regular"/>
                <a:cs typeface="PFDinTextPro-Regular"/>
              </a:rPr>
              <a:t>CONTACT</a:t>
            </a:r>
            <a:endParaRPr lang="en-US" sz="2800" b="1" dirty="0">
              <a:solidFill>
                <a:srgbClr val="FF0000"/>
              </a:solidFill>
              <a:latin typeface="PFDinTextPro-Regular"/>
              <a:cs typeface="PFDinTextPro-Regular"/>
            </a:endParaRPr>
          </a:p>
        </p:txBody>
      </p:sp>
      <p:sp>
        <p:nvSpPr>
          <p:cNvPr id="2" name="Rectangle 1"/>
          <p:cNvSpPr/>
          <p:nvPr/>
        </p:nvSpPr>
        <p:spPr>
          <a:xfrm>
            <a:off x="131231" y="2808743"/>
            <a:ext cx="4483100" cy="2708434"/>
          </a:xfrm>
          <a:prstGeom prst="rect">
            <a:avLst/>
          </a:prstGeom>
        </p:spPr>
        <p:txBody>
          <a:bodyPr wrap="square">
            <a:spAutoFit/>
          </a:bodyPr>
          <a:lstStyle/>
          <a:p>
            <a:r>
              <a:rPr lang="en-US" sz="1000" b="0" i="0" u="none" strike="noStrike" baseline="0" dirty="0" smtClean="0">
                <a:solidFill>
                  <a:srgbClr val="FFFFFF"/>
                </a:solidFill>
                <a:latin typeface="PFDinTextPro-Regular"/>
                <a:cs typeface="PFDinTextPro-Regular"/>
              </a:rPr>
              <a:t>PAUL POOLE (SOUTH EAST ASIA) CO., LTD.</a:t>
            </a:r>
          </a:p>
          <a:p>
            <a:r>
              <a:rPr lang="en-US" sz="1000" b="0" i="0" u="none" strike="noStrike" baseline="0" dirty="0" smtClean="0">
                <a:solidFill>
                  <a:srgbClr val="FFFFFF"/>
                </a:solidFill>
                <a:latin typeface="PFDinTextPro-Regular"/>
                <a:cs typeface="PFDinTextPro-Regular"/>
              </a:rPr>
              <a:t>198 Tanou Road</a:t>
            </a:r>
          </a:p>
          <a:p>
            <a:r>
              <a:rPr lang="en-US" sz="1000" b="0" i="0" u="none" strike="noStrike" baseline="0" dirty="0" smtClean="0">
                <a:solidFill>
                  <a:srgbClr val="FFFFFF"/>
                </a:solidFill>
                <a:latin typeface="PFDinTextPro-Regular"/>
                <a:cs typeface="PFDinTextPro-Regular"/>
              </a:rPr>
              <a:t>Bovernives</a:t>
            </a:r>
          </a:p>
          <a:p>
            <a:r>
              <a:rPr lang="en-US" sz="1000" b="0" i="0" u="none" strike="noStrike" baseline="0" dirty="0" smtClean="0">
                <a:solidFill>
                  <a:srgbClr val="FFFFFF"/>
                </a:solidFill>
                <a:latin typeface="PFDinTextPro-Regular"/>
                <a:cs typeface="PFDinTextPro-Regular"/>
              </a:rPr>
              <a:t>Pranakorn</a:t>
            </a:r>
          </a:p>
          <a:p>
            <a:r>
              <a:rPr lang="fi-FI" sz="1000" b="0" i="0" u="none" strike="noStrike" baseline="0" dirty="0" smtClean="0">
                <a:solidFill>
                  <a:srgbClr val="FFFFFF"/>
                </a:solidFill>
                <a:latin typeface="PFDinTextPro-Regular"/>
                <a:cs typeface="PFDinTextPro-Regular"/>
              </a:rPr>
              <a:t>Bangkok 10200</a:t>
            </a:r>
          </a:p>
          <a:p>
            <a:r>
              <a:rPr lang="fi-FI" sz="1000" b="0" i="0" u="none" strike="noStrike" baseline="0" dirty="0" smtClean="0">
                <a:solidFill>
                  <a:srgbClr val="FFFFFF"/>
                </a:solidFill>
                <a:latin typeface="PFDinTextPro-Regular"/>
                <a:cs typeface="PFDinTextPro-Regular"/>
              </a:rPr>
              <a:t>Thailand</a:t>
            </a:r>
          </a:p>
          <a:p>
            <a:r>
              <a:rPr lang="is-IS" sz="1000" b="0" i="0" u="none" strike="noStrike" baseline="0" dirty="0" smtClean="0">
                <a:solidFill>
                  <a:srgbClr val="FFFFFF"/>
                </a:solidFill>
                <a:latin typeface="PFDinTextPro-Regular"/>
                <a:cs typeface="PFDinTextPro-Regular"/>
              </a:rPr>
              <a:t>Tel./Fax: +66 2622 0605 - 7</a:t>
            </a:r>
          </a:p>
          <a:p>
            <a:r>
              <a:rPr lang="en-US" sz="1000" b="0" i="0" u="none" strike="noStrike" baseline="0" dirty="0" smtClean="0">
                <a:solidFill>
                  <a:srgbClr val="FFFFFF"/>
                </a:solidFill>
                <a:latin typeface="PFDinTextPro-Regular"/>
                <a:cs typeface="PFDinTextPro-Regular"/>
              </a:rPr>
              <a:t>www.paulpoole.co.th/</a:t>
            </a:r>
            <a:r>
              <a:rPr lang="en-US" sz="1000" dirty="0" smtClean="0">
                <a:solidFill>
                  <a:srgbClr val="FFFFFF"/>
                </a:solidFill>
                <a:latin typeface="PFDinTextPro-Regular"/>
                <a:cs typeface="PFDinTextPro-Regular"/>
              </a:rPr>
              <a:t>rocknrides</a:t>
            </a:r>
            <a:endParaRPr lang="en-US" sz="1000" b="0" i="0" u="none" strike="noStrike" baseline="0" dirty="0" smtClean="0">
              <a:solidFill>
                <a:srgbClr val="FFFFFF"/>
              </a:solidFill>
              <a:latin typeface="PFDinTextPro-Regular"/>
              <a:cs typeface="PFDinTextPro-Regular"/>
            </a:endParaRPr>
          </a:p>
          <a:p>
            <a:endParaRPr lang="en-US" sz="1000" b="0" i="0" u="none" strike="noStrike" baseline="0" dirty="0" smtClean="0">
              <a:solidFill>
                <a:srgbClr val="FFFFFF"/>
              </a:solidFill>
              <a:latin typeface="PFDinTextPro-Regular"/>
              <a:cs typeface="PFDinTextPro-Regular"/>
            </a:endParaRPr>
          </a:p>
          <a:p>
            <a:r>
              <a:rPr lang="en-US" sz="1000" b="1" i="0" u="none" strike="noStrike" baseline="0" dirty="0" smtClean="0">
                <a:solidFill>
                  <a:srgbClr val="FFFFFF"/>
                </a:solidFill>
                <a:latin typeface="PFDinTextPro-Regular"/>
                <a:cs typeface="PFDinTextPro-Regular"/>
              </a:rPr>
              <a:t>PAUL POOLE - MANAGING DIRECTOR</a:t>
            </a:r>
            <a:r>
              <a:rPr lang="en-US" sz="1000" b="1" i="0" u="none" strike="noStrike" dirty="0" smtClean="0">
                <a:solidFill>
                  <a:srgbClr val="FFFFFF"/>
                </a:solidFill>
                <a:latin typeface="PFDinTextPro-Regular"/>
                <a:cs typeface="PFDinTextPro-Regular"/>
              </a:rPr>
              <a:t> </a:t>
            </a:r>
            <a:r>
              <a:rPr lang="en-US" sz="1000" b="1" i="0" u="none" strike="noStrike" baseline="0" dirty="0" smtClean="0">
                <a:solidFill>
                  <a:srgbClr val="FFFFFF"/>
                </a:solidFill>
                <a:latin typeface="PFDinTextPro-Regular"/>
                <a:cs typeface="PFDinTextPro-Regular"/>
              </a:rPr>
              <a:t>(ENGLISH SPEAKING)</a:t>
            </a:r>
          </a:p>
          <a:p>
            <a:r>
              <a:rPr lang="en-US" sz="1000" dirty="0">
                <a:solidFill>
                  <a:srgbClr val="FFFFFF"/>
                </a:solidFill>
                <a:latin typeface="PFDinTextPro-Regular"/>
                <a:cs typeface="PFDinTextPro-Regular"/>
              </a:rPr>
              <a:t>e</a:t>
            </a:r>
            <a:r>
              <a:rPr lang="en-US" sz="1000" b="0" i="0" u="none" strike="noStrike" baseline="0" dirty="0" smtClean="0">
                <a:solidFill>
                  <a:srgbClr val="FFFFFF"/>
                </a:solidFill>
                <a:latin typeface="PFDinTextPro-Regular"/>
                <a:cs typeface="PFDinTextPro-Regular"/>
              </a:rPr>
              <a:t>mail</a:t>
            </a:r>
            <a:r>
              <a:rPr lang="en-US" sz="1000" b="0" i="0" u="none" strike="noStrike" baseline="0" dirty="0" smtClean="0">
                <a:solidFill>
                  <a:srgbClr val="FFFFFF"/>
                </a:solidFill>
                <a:latin typeface="PFDinTextPro-Regular"/>
                <a:cs typeface="PFDinTextPro-Regular"/>
              </a:rPr>
              <a:t>: paul@paulpoole.co.th</a:t>
            </a:r>
          </a:p>
          <a:p>
            <a:r>
              <a:rPr lang="pt-BR" sz="1000" b="0" i="0" u="none" strike="noStrike" baseline="0" dirty="0" smtClean="0">
                <a:solidFill>
                  <a:srgbClr val="FFFFFF"/>
                </a:solidFill>
                <a:latin typeface="PFDinTextPro-Regular"/>
                <a:cs typeface="PFDinTextPro-Regular"/>
              </a:rPr>
              <a:t>Tel. +66 8 6563 3196</a:t>
            </a:r>
          </a:p>
          <a:p>
            <a:endParaRPr lang="pt-BR" sz="1000" b="0" i="0" u="none" strike="noStrike" baseline="0" dirty="0" smtClean="0">
              <a:solidFill>
                <a:srgbClr val="FFFFFF"/>
              </a:solidFill>
              <a:latin typeface="PFDinTextPro-Regular"/>
              <a:cs typeface="PFDinTextPro-Regular"/>
            </a:endParaRPr>
          </a:p>
          <a:p>
            <a:r>
              <a:rPr lang="pt-BR" sz="1000" b="1" i="0" u="none" strike="noStrike" baseline="0" dirty="0" smtClean="0">
                <a:solidFill>
                  <a:srgbClr val="FFFFFF"/>
                </a:solidFill>
                <a:latin typeface="PFDinTextPro-Regular"/>
                <a:cs typeface="PFDinTextPro-Regular"/>
              </a:rPr>
              <a:t>UDOMPORN PHANJINDAWAN - PERSONAL ASSISTANT</a:t>
            </a:r>
          </a:p>
          <a:p>
            <a:r>
              <a:rPr lang="pt-BR" sz="1000" b="1" i="0" u="none" strike="noStrike" baseline="0" dirty="0" smtClean="0">
                <a:solidFill>
                  <a:srgbClr val="FFFFFF"/>
                </a:solidFill>
                <a:latin typeface="PFDinTextPro-Regular"/>
                <a:cs typeface="PFDinTextPro-Regular"/>
              </a:rPr>
              <a:t>(THAI/ENGLISH SPEAKING)</a:t>
            </a:r>
          </a:p>
          <a:p>
            <a:r>
              <a:rPr lang="pt-BR" sz="1000" dirty="0" err="1" smtClean="0">
                <a:solidFill>
                  <a:srgbClr val="FFFFFF"/>
                </a:solidFill>
                <a:latin typeface="PFDinTextPro-Regular"/>
                <a:cs typeface="PFDinTextPro-Regular"/>
              </a:rPr>
              <a:t>em</a:t>
            </a:r>
            <a:r>
              <a:rPr lang="pt-BR" sz="1000" b="0" i="0" u="none" strike="noStrike" baseline="0" dirty="0" err="1" smtClean="0">
                <a:solidFill>
                  <a:srgbClr val="FFFFFF"/>
                </a:solidFill>
                <a:latin typeface="PFDinTextPro-Regular"/>
                <a:cs typeface="PFDinTextPro-Regular"/>
              </a:rPr>
              <a:t>ail</a:t>
            </a:r>
            <a:r>
              <a:rPr lang="pt-BR" sz="1000" b="0" i="0" u="none" strike="noStrike" baseline="0" dirty="0" smtClean="0">
                <a:solidFill>
                  <a:srgbClr val="FFFFFF"/>
                </a:solidFill>
                <a:latin typeface="PFDinTextPro-Regular"/>
                <a:cs typeface="PFDinTextPro-Regular"/>
              </a:rPr>
              <a:t>: udomporn@paulpoole.co.th</a:t>
            </a:r>
          </a:p>
          <a:p>
            <a:r>
              <a:rPr lang="pt-BR" sz="1000" b="0" i="0" u="none" strike="noStrike" baseline="0" dirty="0" smtClean="0">
                <a:solidFill>
                  <a:srgbClr val="FFFFFF"/>
                </a:solidFill>
                <a:latin typeface="PFDinTextPro-Regular"/>
                <a:cs typeface="PFDinTextPro-Regular"/>
              </a:rPr>
              <a:t>Tel. +66 8 6382 9949</a:t>
            </a:r>
          </a:p>
        </p:txBody>
      </p:sp>
      <p:sp>
        <p:nvSpPr>
          <p:cNvPr id="6" name="Rectangle 5"/>
          <p:cNvSpPr/>
          <p:nvPr/>
        </p:nvSpPr>
        <p:spPr>
          <a:xfrm>
            <a:off x="3903135" y="2771060"/>
            <a:ext cx="4572000" cy="3323987"/>
          </a:xfrm>
          <a:prstGeom prst="rect">
            <a:avLst/>
          </a:prstGeom>
        </p:spPr>
        <p:txBody>
          <a:bodyPr>
            <a:spAutoFit/>
          </a:bodyPr>
          <a:lstStyle/>
          <a:p>
            <a:r>
              <a:rPr lang="en-US" sz="1000" b="1" dirty="0">
                <a:solidFill>
                  <a:srgbClr val="FFFFFF"/>
                </a:solidFill>
                <a:latin typeface="PFDinTextPro-Regular"/>
                <a:cs typeface="PFDinTextPro-Regular"/>
              </a:rPr>
              <a:t>ROCK ‘N’ RIDES FMX THAILAND</a:t>
            </a:r>
            <a:endParaRPr lang="en-GB" sz="1000" dirty="0">
              <a:solidFill>
                <a:srgbClr val="FFFFFF"/>
              </a:solidFill>
              <a:latin typeface="PFDinTextPro-Regular"/>
              <a:cs typeface="PFDinTextPro-Regular"/>
            </a:endParaRPr>
          </a:p>
          <a:p>
            <a:r>
              <a:rPr lang="en-US" sz="1000" dirty="0">
                <a:solidFill>
                  <a:srgbClr val="FFFFFF"/>
                </a:solidFill>
                <a:latin typeface="PFDinTextPro-Regular"/>
                <a:cs typeface="PFDinTextPro-Regular"/>
              </a:rPr>
              <a:t>9 Worlds Co., Ltd.</a:t>
            </a:r>
            <a:endParaRPr lang="en-GB" sz="1000" dirty="0">
              <a:solidFill>
                <a:srgbClr val="FFFFFF"/>
              </a:solidFill>
              <a:latin typeface="PFDinTextPro-Regular"/>
              <a:cs typeface="PFDinTextPro-Regular"/>
            </a:endParaRPr>
          </a:p>
          <a:p>
            <a:r>
              <a:rPr lang="en-US" sz="1000" dirty="0">
                <a:solidFill>
                  <a:srgbClr val="FFFFFF"/>
                </a:solidFill>
                <a:latin typeface="PFDinTextPro-Regular"/>
                <a:cs typeface="PFDinTextPro-Regular"/>
              </a:rPr>
              <a:t>135/9 Amornphan 205 Tower 2 Soi Ratchadaphisek 7</a:t>
            </a:r>
            <a:endParaRPr lang="en-GB" sz="1000" dirty="0">
              <a:solidFill>
                <a:srgbClr val="FFFFFF"/>
              </a:solidFill>
              <a:latin typeface="PFDinTextPro-Regular"/>
              <a:cs typeface="PFDinTextPro-Regular"/>
            </a:endParaRPr>
          </a:p>
          <a:p>
            <a:r>
              <a:rPr lang="en-US" sz="1000" dirty="0">
                <a:solidFill>
                  <a:srgbClr val="FFFFFF"/>
                </a:solidFill>
                <a:latin typeface="PFDinTextPro-Regular"/>
                <a:cs typeface="PFDinTextPro-Regular"/>
              </a:rPr>
              <a:t>Ratchadaphisek Road</a:t>
            </a:r>
            <a:endParaRPr lang="en-GB" sz="1000" dirty="0">
              <a:solidFill>
                <a:srgbClr val="FFFFFF"/>
              </a:solidFill>
              <a:latin typeface="PFDinTextPro-Regular"/>
              <a:cs typeface="PFDinTextPro-Regular"/>
            </a:endParaRPr>
          </a:p>
          <a:p>
            <a:r>
              <a:rPr lang="en-US" sz="1000" dirty="0">
                <a:solidFill>
                  <a:srgbClr val="FFFFFF"/>
                </a:solidFill>
                <a:latin typeface="PFDinTextPro-Regular"/>
                <a:cs typeface="PFDinTextPro-Regular"/>
              </a:rPr>
              <a:t>Dindaeng</a:t>
            </a:r>
            <a:endParaRPr lang="en-GB" sz="1000" dirty="0">
              <a:solidFill>
                <a:srgbClr val="FFFFFF"/>
              </a:solidFill>
              <a:latin typeface="PFDinTextPro-Regular"/>
              <a:cs typeface="PFDinTextPro-Regular"/>
            </a:endParaRPr>
          </a:p>
          <a:p>
            <a:r>
              <a:rPr lang="en-US" sz="1000" dirty="0">
                <a:solidFill>
                  <a:srgbClr val="FFFFFF"/>
                </a:solidFill>
                <a:latin typeface="PFDinTextPro-Regular"/>
                <a:cs typeface="PFDinTextPro-Regular"/>
              </a:rPr>
              <a:t>Bangkok 10400</a:t>
            </a:r>
            <a:endParaRPr lang="en-GB" sz="1000" dirty="0">
              <a:solidFill>
                <a:srgbClr val="FFFFFF"/>
              </a:solidFill>
              <a:latin typeface="PFDinTextPro-Regular"/>
              <a:cs typeface="PFDinTextPro-Regular"/>
            </a:endParaRPr>
          </a:p>
          <a:p>
            <a:r>
              <a:rPr lang="en-US" sz="1000" u="sng" dirty="0">
                <a:solidFill>
                  <a:srgbClr val="FFFFFF"/>
                </a:solidFill>
                <a:latin typeface="PFDinTextPro-Regular"/>
                <a:cs typeface="PFDinTextPro-Regular"/>
              </a:rPr>
              <a:t>www.</a:t>
            </a:r>
            <a:r>
              <a:rPr lang="en-US" sz="1000" u="sng" dirty="0" smtClean="0">
                <a:solidFill>
                  <a:srgbClr val="FFFFFF"/>
                </a:solidFill>
                <a:latin typeface="PFDinTextPro-Regular"/>
                <a:cs typeface="PFDinTextPro-Regular"/>
              </a:rPr>
              <a:t>9worlds.asia</a:t>
            </a:r>
            <a:endParaRPr lang="en-GB" sz="1000" dirty="0">
              <a:solidFill>
                <a:srgbClr val="FFFFFF"/>
              </a:solidFill>
              <a:latin typeface="PFDinTextPro-Regular"/>
              <a:cs typeface="PFDinTextPro-Regular"/>
            </a:endParaRPr>
          </a:p>
          <a:p>
            <a:r>
              <a:rPr lang="en-US" sz="1000" u="sng" dirty="0" smtClean="0">
                <a:solidFill>
                  <a:srgbClr val="FFFFFF"/>
                </a:solidFill>
                <a:latin typeface="PFDinTextPro-Regular"/>
                <a:cs typeface="PFDinTextPro-Regular"/>
              </a:rPr>
              <a:t>www.rocknrides.asia</a:t>
            </a:r>
            <a:endParaRPr lang="en-GB" sz="1000" dirty="0">
              <a:solidFill>
                <a:srgbClr val="FFFFFF"/>
              </a:solidFill>
              <a:latin typeface="PFDinTextPro-Regular"/>
              <a:cs typeface="PFDinTextPro-Regular"/>
            </a:endParaRPr>
          </a:p>
          <a:p>
            <a:r>
              <a:rPr lang="en-US" sz="1000" dirty="0">
                <a:solidFill>
                  <a:srgbClr val="FFFFFF"/>
                </a:solidFill>
                <a:latin typeface="PFDinTextPro-Regular"/>
                <a:cs typeface="PFDinTextPro-Regular"/>
              </a:rPr>
              <a:t> </a:t>
            </a:r>
            <a:endParaRPr lang="en-GB" sz="1000" dirty="0">
              <a:solidFill>
                <a:srgbClr val="FFFFFF"/>
              </a:solidFill>
              <a:latin typeface="PFDinTextPro-Regular"/>
              <a:cs typeface="PFDinTextPro-Regular"/>
            </a:endParaRPr>
          </a:p>
          <a:p>
            <a:r>
              <a:rPr lang="en-US" sz="1000" dirty="0">
                <a:solidFill>
                  <a:srgbClr val="FFFFFF"/>
                </a:solidFill>
                <a:latin typeface="PFDinTextPro-Regular"/>
                <a:cs typeface="PFDinTextPro-Regular"/>
              </a:rPr>
              <a:t> </a:t>
            </a:r>
            <a:endParaRPr lang="en-GB" sz="1000" dirty="0">
              <a:solidFill>
                <a:srgbClr val="FFFFFF"/>
              </a:solidFill>
              <a:latin typeface="PFDinTextPro-Regular"/>
              <a:cs typeface="PFDinTextPro-Regular"/>
            </a:endParaRPr>
          </a:p>
          <a:p>
            <a:r>
              <a:rPr lang="en-US" sz="1000" b="1" dirty="0">
                <a:solidFill>
                  <a:srgbClr val="FFFFFF"/>
                </a:solidFill>
                <a:latin typeface="PFDinTextPro-Regular"/>
                <a:cs typeface="PFDinTextPro-Regular"/>
              </a:rPr>
              <a:t>VALERY GLUSHKOV – DEVELOPMENT DIRECTOR (RUSSIAN/ENGLISH SPEAKING</a:t>
            </a:r>
            <a:r>
              <a:rPr lang="en-US" sz="1000" dirty="0">
                <a:solidFill>
                  <a:srgbClr val="FFFFFF"/>
                </a:solidFill>
                <a:latin typeface="PFDinTextPro-Regular"/>
                <a:cs typeface="PFDinTextPro-Regular"/>
              </a:rPr>
              <a:t>)</a:t>
            </a:r>
            <a:endParaRPr lang="en-GB" sz="1000" dirty="0">
              <a:solidFill>
                <a:srgbClr val="FFFFFF"/>
              </a:solidFill>
              <a:latin typeface="PFDinTextPro-Regular"/>
              <a:cs typeface="PFDinTextPro-Regular"/>
            </a:endParaRPr>
          </a:p>
          <a:p>
            <a:r>
              <a:rPr lang="en-US" sz="1000" dirty="0">
                <a:solidFill>
                  <a:srgbClr val="FFFFFF"/>
                </a:solidFill>
                <a:latin typeface="PFDinTextPro-Regular"/>
                <a:cs typeface="PFDinTextPro-Regular"/>
              </a:rPr>
              <a:t>email: </a:t>
            </a:r>
            <a:r>
              <a:rPr lang="en-US" sz="1000" dirty="0" smtClean="0">
                <a:solidFill>
                  <a:srgbClr val="FFFFFF"/>
                </a:solidFill>
                <a:latin typeface="PFDinTextPro-Regular"/>
                <a:cs typeface="PFDinTextPro-Regular"/>
              </a:rPr>
              <a:t>v.glushkov@</a:t>
            </a:r>
            <a:r>
              <a:rPr lang="en-US" sz="1000" dirty="0" smtClean="0">
                <a:solidFill>
                  <a:srgbClr val="FFFFFF"/>
                </a:solidFill>
                <a:latin typeface="PFDinTextPro-Regular"/>
                <a:cs typeface="PFDinTextPro-Regular"/>
              </a:rPr>
              <a:t>9worlds.asia </a:t>
            </a:r>
            <a:endParaRPr lang="en-US" sz="1000" dirty="0" smtClean="0">
              <a:solidFill>
                <a:srgbClr val="FFFFFF"/>
              </a:solidFill>
              <a:latin typeface="PFDinTextPro-Regular"/>
              <a:cs typeface="PFDinTextPro-Regular"/>
            </a:endParaRPr>
          </a:p>
          <a:p>
            <a:r>
              <a:rPr lang="en-US" sz="1000" dirty="0" smtClean="0">
                <a:solidFill>
                  <a:srgbClr val="FFFFFF"/>
                </a:solidFill>
                <a:latin typeface="PFDinTextPro-Regular"/>
                <a:cs typeface="PFDinTextPro-Regular"/>
              </a:rPr>
              <a:t>Tel</a:t>
            </a:r>
            <a:r>
              <a:rPr lang="en-US" sz="1000" dirty="0">
                <a:solidFill>
                  <a:srgbClr val="FFFFFF"/>
                </a:solidFill>
                <a:latin typeface="PFDinTextPro-Regular"/>
                <a:cs typeface="PFDinTextPro-Regular"/>
              </a:rPr>
              <a:t>. +66 9 0069 0121</a:t>
            </a:r>
            <a:endParaRPr lang="en-GB" sz="1000" dirty="0">
              <a:solidFill>
                <a:srgbClr val="FFFFFF"/>
              </a:solidFill>
              <a:latin typeface="PFDinTextPro-Regular"/>
              <a:cs typeface="PFDinTextPro-Regular"/>
            </a:endParaRPr>
          </a:p>
          <a:p>
            <a:r>
              <a:rPr lang="en-US" sz="1000" dirty="0">
                <a:solidFill>
                  <a:srgbClr val="FFFFFF"/>
                </a:solidFill>
                <a:latin typeface="PFDinTextPro-Regular"/>
                <a:cs typeface="PFDinTextPro-Regular"/>
              </a:rPr>
              <a:t> </a:t>
            </a:r>
            <a:endParaRPr lang="en-GB" sz="1000" dirty="0">
              <a:solidFill>
                <a:srgbClr val="FFFFFF"/>
              </a:solidFill>
              <a:latin typeface="PFDinTextPro-Regular"/>
              <a:cs typeface="PFDinTextPro-Regular"/>
            </a:endParaRPr>
          </a:p>
          <a:p>
            <a:r>
              <a:rPr lang="en-US" sz="1000" dirty="0">
                <a:solidFill>
                  <a:srgbClr val="FFFFFF"/>
                </a:solidFill>
                <a:latin typeface="PFDinTextPro-Regular"/>
                <a:cs typeface="PFDinTextPro-Regular"/>
              </a:rPr>
              <a:t>CHANPRAPA KART-O-SOD – MANAGER (THAI/ENGLISH SPEAKING)</a:t>
            </a:r>
            <a:endParaRPr lang="en-GB" sz="1000" dirty="0">
              <a:solidFill>
                <a:srgbClr val="FFFFFF"/>
              </a:solidFill>
              <a:latin typeface="PFDinTextPro-Regular"/>
              <a:cs typeface="PFDinTextPro-Regular"/>
            </a:endParaRPr>
          </a:p>
          <a:p>
            <a:r>
              <a:rPr lang="en-US" sz="1000" dirty="0">
                <a:solidFill>
                  <a:srgbClr val="FFFFFF"/>
                </a:solidFill>
                <a:latin typeface="PFDinTextPro-Regular"/>
                <a:cs typeface="PFDinTextPro-Regular"/>
              </a:rPr>
              <a:t>email: </a:t>
            </a:r>
            <a:r>
              <a:rPr lang="en-US" sz="1000" u="sng" dirty="0" err="1">
                <a:solidFill>
                  <a:srgbClr val="FFFFFF"/>
                </a:solidFill>
                <a:latin typeface="PFDinTextPro-Regular"/>
                <a:cs typeface="PFDinTextPro-Regular"/>
              </a:rPr>
              <a:t>event@</a:t>
            </a:r>
            <a:r>
              <a:rPr lang="en-US" sz="1000" u="sng" dirty="0" err="1" smtClean="0">
                <a:solidFill>
                  <a:srgbClr val="FFFFFF"/>
                </a:solidFill>
                <a:latin typeface="PFDinTextPro-Regular"/>
                <a:cs typeface="PFDinTextPro-Regular"/>
              </a:rPr>
              <a:t>rocknrides.asia</a:t>
            </a:r>
            <a:endParaRPr lang="en-GB" sz="1000" u="sng" dirty="0">
              <a:solidFill>
                <a:srgbClr val="FFFFFF"/>
              </a:solidFill>
              <a:latin typeface="PFDinTextPro-Regular"/>
              <a:cs typeface="PFDinTextPro-Regular"/>
            </a:endParaRPr>
          </a:p>
          <a:p>
            <a:r>
              <a:rPr lang="en-US" sz="1000" dirty="0" smtClean="0">
                <a:solidFill>
                  <a:srgbClr val="FFFFFF"/>
                </a:solidFill>
                <a:latin typeface="PFDinTextPro-Regular"/>
                <a:cs typeface="PFDinTextPro-Regular"/>
              </a:rPr>
              <a:t>Tel</a:t>
            </a:r>
            <a:r>
              <a:rPr lang="en-US" sz="1000" dirty="0">
                <a:solidFill>
                  <a:srgbClr val="FFFFFF"/>
                </a:solidFill>
                <a:latin typeface="PFDinTextPro-Regular"/>
                <a:cs typeface="PFDinTextPro-Regular"/>
              </a:rPr>
              <a:t>. + 66 9 5719 6467</a:t>
            </a:r>
            <a:endParaRPr lang="en-GB" sz="1000" dirty="0">
              <a:solidFill>
                <a:srgbClr val="FFFFFF"/>
              </a:solidFill>
              <a:latin typeface="PFDinTextPro-Regular"/>
              <a:cs typeface="PFDinTextPro-Regular"/>
            </a:endParaRPr>
          </a:p>
          <a:p>
            <a:r>
              <a:rPr lang="en-US" sz="1000" b="1" dirty="0">
                <a:solidFill>
                  <a:srgbClr val="FFFFFF"/>
                </a:solidFill>
                <a:latin typeface="PFDinTextPro-Regular"/>
                <a:cs typeface="PFDinTextPro-Regular"/>
              </a:rPr>
              <a:t> </a:t>
            </a:r>
            <a:endParaRPr lang="en-GB" sz="1000" dirty="0">
              <a:solidFill>
                <a:srgbClr val="FFFFFF"/>
              </a:solidFill>
              <a:latin typeface="PFDinTextPro-Regular"/>
              <a:cs typeface="PFDinTextPro-Regular"/>
            </a:endParaRPr>
          </a:p>
          <a:p>
            <a:r>
              <a:rPr lang="en-US" sz="1000" b="1" dirty="0">
                <a:solidFill>
                  <a:srgbClr val="FFFFFF"/>
                </a:solidFill>
                <a:latin typeface="PFDinTextPro-Regular"/>
                <a:cs typeface="PFDinTextPro-Regular"/>
              </a:rPr>
              <a:t> </a:t>
            </a:r>
            <a:endParaRPr lang="en-GB" sz="1000" dirty="0">
              <a:solidFill>
                <a:srgbClr val="FFFFFF"/>
              </a:solidFill>
              <a:latin typeface="PFDinTextPro-Regular"/>
              <a:cs typeface="PFDinTextPro-Regular"/>
            </a:endParaRPr>
          </a:p>
          <a:p>
            <a:r>
              <a:rPr lang="en-US" sz="1000" b="1" dirty="0">
                <a:solidFill>
                  <a:srgbClr val="FFFFFF"/>
                </a:solidFill>
                <a:latin typeface="PFDinTextPro-Regular"/>
                <a:cs typeface="PFDinTextPro-Regular"/>
              </a:rPr>
              <a:t> </a:t>
            </a:r>
            <a:endParaRPr lang="en-GB" sz="1000" dirty="0">
              <a:solidFill>
                <a:srgbClr val="FFFFFF"/>
              </a:solidFill>
              <a:latin typeface="PFDinTextPro-Regular"/>
              <a:cs typeface="PFDinTextPro-Regular"/>
            </a:endParaRPr>
          </a:p>
        </p:txBody>
      </p:sp>
    </p:spTree>
    <p:extLst>
      <p:ext uri="{BB962C8B-B14F-4D97-AF65-F5344CB8AC3E}">
        <p14:creationId xmlns:p14="http://schemas.microsoft.com/office/powerpoint/2010/main" val="3442355805"/>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79374" y="2182471"/>
            <a:ext cx="7312025" cy="523220"/>
          </a:xfrm>
          <a:prstGeom prst="rect">
            <a:avLst/>
          </a:prstGeom>
        </p:spPr>
        <p:txBody>
          <a:bodyPr wrap="square">
            <a:spAutoFit/>
          </a:bodyPr>
          <a:lstStyle/>
          <a:p>
            <a:r>
              <a:rPr lang="en-US" sz="2800" b="1" i="0" u="none" strike="noStrike" baseline="0" dirty="0" smtClean="0">
                <a:solidFill>
                  <a:srgbClr val="FF0000"/>
                </a:solidFill>
                <a:latin typeface="PFDinTextPro-Regular"/>
                <a:cs typeface="PFDinTextPro-Regular"/>
              </a:rPr>
              <a:t>PACKAGES </a:t>
            </a:r>
            <a:r>
              <a:rPr lang="mr-IN" sz="2800" b="1" i="0" u="none" strike="noStrike" baseline="0" dirty="0" smtClean="0">
                <a:solidFill>
                  <a:srgbClr val="FF0000"/>
                </a:solidFill>
                <a:latin typeface="PFDinTextPro-Regular"/>
                <a:cs typeface="PFDinTextPro-Regular"/>
              </a:rPr>
              <a:t>–</a:t>
            </a:r>
            <a:r>
              <a:rPr lang="en-US" sz="2800" b="1" i="0" u="none" strike="noStrike" baseline="0" dirty="0" smtClean="0">
                <a:solidFill>
                  <a:srgbClr val="FF0000"/>
                </a:solidFill>
                <a:latin typeface="PFDinTextPro-Regular"/>
                <a:cs typeface="PFDinTextPro-Regular"/>
              </a:rPr>
              <a:t> ALL EVENTS</a:t>
            </a:r>
            <a:endParaRPr lang="en-US" sz="2800" b="1" dirty="0">
              <a:solidFill>
                <a:srgbClr val="FF0000"/>
              </a:solidFill>
              <a:latin typeface="PFDinTextPro-Regular"/>
              <a:cs typeface="PFDinTextPro-Regular"/>
            </a:endParaRPr>
          </a:p>
        </p:txBody>
      </p:sp>
      <p:sp>
        <p:nvSpPr>
          <p:cNvPr id="2" name="Rectangle 1"/>
          <p:cNvSpPr/>
          <p:nvPr/>
        </p:nvSpPr>
        <p:spPr>
          <a:xfrm>
            <a:off x="104775" y="2705691"/>
            <a:ext cx="5981700" cy="2893100"/>
          </a:xfrm>
          <a:prstGeom prst="rect">
            <a:avLst/>
          </a:prstGeom>
        </p:spPr>
        <p:txBody>
          <a:bodyPr wrap="square">
            <a:spAutoFit/>
          </a:bodyPr>
          <a:lstStyle/>
          <a:p>
            <a:endParaRPr lang="en-US" sz="1400" b="0" i="0" u="none" strike="noStrike" baseline="0" dirty="0" smtClean="0">
              <a:solidFill>
                <a:schemeClr val="bg1"/>
              </a:solidFill>
              <a:latin typeface="PFDinTextPro-Regular"/>
              <a:cs typeface="PFDinTextPro-Regular"/>
            </a:endParaRPr>
          </a:p>
          <a:p>
            <a:r>
              <a:rPr lang="en-US" sz="1400" b="0" i="0" u="none" strike="noStrike" baseline="0" dirty="0" smtClean="0">
                <a:solidFill>
                  <a:schemeClr val="bg1"/>
                </a:solidFill>
                <a:latin typeface="PFDinTextPro-Regular"/>
                <a:cs typeface="PFDinTextPro-Regular"/>
              </a:rPr>
              <a:t>TIER 1: TITLE SPONSORS</a:t>
            </a:r>
          </a:p>
          <a:p>
            <a:r>
              <a:rPr lang="en-US" sz="1400" b="0" i="0" u="none" strike="noStrike" baseline="0" dirty="0" smtClean="0">
                <a:solidFill>
                  <a:schemeClr val="bg1"/>
                </a:solidFill>
                <a:latin typeface="PFDinTextPro-Regular"/>
                <a:cs typeface="PFDinTextPro-Regular"/>
              </a:rPr>
              <a:t>One title and one presenting sponsor with naming rights to ALL events</a:t>
            </a:r>
          </a:p>
          <a:p>
            <a:endParaRPr lang="en-US" sz="1400" b="0" i="0" u="none" strike="noStrike" baseline="0" dirty="0" smtClean="0">
              <a:solidFill>
                <a:schemeClr val="bg1"/>
              </a:solidFill>
              <a:latin typeface="PFDinTextPro-Regular"/>
              <a:cs typeface="PFDinTextPro-Regular"/>
            </a:endParaRPr>
          </a:p>
          <a:p>
            <a:r>
              <a:rPr lang="en-US" sz="1400" b="0" i="0" u="none" strike="noStrike" baseline="0" dirty="0" smtClean="0">
                <a:solidFill>
                  <a:schemeClr val="bg1"/>
                </a:solidFill>
                <a:latin typeface="PFDinTextPro-Regular"/>
                <a:cs typeface="PFDinTextPro-Regular"/>
              </a:rPr>
              <a:t>TIER 2: CO-SPONSORS</a:t>
            </a:r>
          </a:p>
          <a:p>
            <a:r>
              <a:rPr lang="en-US" sz="1400" dirty="0">
                <a:solidFill>
                  <a:schemeClr val="bg1"/>
                </a:solidFill>
                <a:latin typeface="PFDinTextPro-Regular"/>
                <a:cs typeface="PFDinTextPro-Regular"/>
              </a:rPr>
              <a:t>C</a:t>
            </a:r>
            <a:r>
              <a:rPr lang="en-US" sz="1400" b="0" i="0" u="none" strike="noStrike" baseline="0" dirty="0" smtClean="0">
                <a:solidFill>
                  <a:schemeClr val="bg1"/>
                </a:solidFill>
                <a:latin typeface="PFDinTextPro-Regular"/>
                <a:cs typeface="PFDinTextPro-Regular"/>
              </a:rPr>
              <a:t>o-sponsors from non-competing categories for</a:t>
            </a:r>
            <a:r>
              <a:rPr lang="en-US" sz="1400" b="0" i="0" u="none" strike="noStrike" dirty="0" smtClean="0">
                <a:solidFill>
                  <a:schemeClr val="bg1"/>
                </a:solidFill>
                <a:latin typeface="PFDinTextPro-Regular"/>
                <a:cs typeface="PFDinTextPro-Regular"/>
              </a:rPr>
              <a:t> ALL events</a:t>
            </a:r>
            <a:endParaRPr lang="en-US" sz="1400" b="0" i="0" u="none" strike="noStrike" baseline="0" dirty="0" smtClean="0">
              <a:solidFill>
                <a:schemeClr val="bg1"/>
              </a:solidFill>
              <a:latin typeface="PFDinTextPro-Regular"/>
              <a:cs typeface="PFDinTextPro-Regular"/>
            </a:endParaRPr>
          </a:p>
          <a:p>
            <a:endParaRPr lang="en-US" sz="1400" b="0" i="0" u="none" strike="noStrike" baseline="0" dirty="0" smtClean="0">
              <a:solidFill>
                <a:schemeClr val="bg1"/>
              </a:solidFill>
              <a:latin typeface="PFDinTextPro-Regular"/>
              <a:cs typeface="PFDinTextPro-Regular"/>
            </a:endParaRPr>
          </a:p>
          <a:p>
            <a:r>
              <a:rPr lang="en-US" sz="1400" dirty="0">
                <a:solidFill>
                  <a:schemeClr val="bg1"/>
                </a:solidFill>
                <a:latin typeface="PFDinTextPro-Regular"/>
                <a:cs typeface="PFDinTextPro-Regular"/>
              </a:rPr>
              <a:t>TIER </a:t>
            </a:r>
            <a:r>
              <a:rPr lang="en-US" sz="1400" dirty="0" smtClean="0">
                <a:solidFill>
                  <a:schemeClr val="bg1"/>
                </a:solidFill>
                <a:latin typeface="PFDinTextPro-Regular"/>
                <a:cs typeface="PFDinTextPro-Regular"/>
              </a:rPr>
              <a:t>3: OFFICIAL </a:t>
            </a:r>
            <a:r>
              <a:rPr lang="en-US" sz="1400" dirty="0">
                <a:solidFill>
                  <a:schemeClr val="bg1"/>
                </a:solidFill>
                <a:latin typeface="PFDinTextPro-Regular"/>
                <a:cs typeface="PFDinTextPro-Regular"/>
              </a:rPr>
              <a:t>SUPPLIERS, MEDIA PARTNERS</a:t>
            </a:r>
          </a:p>
          <a:p>
            <a:r>
              <a:rPr lang="en-US" sz="1400" dirty="0">
                <a:solidFill>
                  <a:schemeClr val="bg1"/>
                </a:solidFill>
                <a:latin typeface="PFDinTextPro-Regular"/>
                <a:cs typeface="PFDinTextPro-Regular"/>
              </a:rPr>
              <a:t>O</a:t>
            </a:r>
            <a:r>
              <a:rPr lang="en-US" sz="1400" b="0" i="0" u="none" strike="noStrike" baseline="0" dirty="0" smtClean="0">
                <a:solidFill>
                  <a:schemeClr val="bg1"/>
                </a:solidFill>
                <a:latin typeface="PFDinTextPro-Regular"/>
                <a:cs typeface="PFDinTextPro-Regular"/>
              </a:rPr>
              <a:t>fficial suppliers providing goods and services that are</a:t>
            </a:r>
            <a:r>
              <a:rPr lang="en-US" sz="1400" b="0" i="0" u="none" strike="noStrike" dirty="0" smtClean="0">
                <a:solidFill>
                  <a:schemeClr val="bg1"/>
                </a:solidFill>
                <a:latin typeface="PFDinTextPro-Regular"/>
                <a:cs typeface="PFDinTextPro-Regular"/>
              </a:rPr>
              <a:t> </a:t>
            </a:r>
            <a:r>
              <a:rPr lang="en-US" sz="1400" b="0" i="0" u="none" strike="noStrike" baseline="0" dirty="0" smtClean="0">
                <a:solidFill>
                  <a:schemeClr val="bg1"/>
                </a:solidFill>
                <a:latin typeface="PFDinTextPro-Regular"/>
                <a:cs typeface="PFDinTextPro-Regular"/>
              </a:rPr>
              <a:t>essential </a:t>
            </a:r>
            <a:r>
              <a:rPr lang="en-US" sz="1400" dirty="0">
                <a:solidFill>
                  <a:schemeClr val="bg1"/>
                </a:solidFill>
                <a:latin typeface="PFDinTextPro-Regular"/>
                <a:cs typeface="PFDinTextPro-Regular"/>
              </a:rPr>
              <a:t>for ALL </a:t>
            </a:r>
            <a:r>
              <a:rPr lang="en-US" sz="1400" dirty="0" smtClean="0">
                <a:solidFill>
                  <a:schemeClr val="bg1"/>
                </a:solidFill>
                <a:latin typeface="PFDinTextPro-Regular"/>
                <a:cs typeface="PFDinTextPro-Regular"/>
              </a:rPr>
              <a:t>events</a:t>
            </a:r>
            <a:endParaRPr lang="en-US" sz="1400" b="0" i="0" u="none" strike="noStrike" baseline="0" dirty="0" smtClean="0">
              <a:solidFill>
                <a:schemeClr val="bg1"/>
              </a:solidFill>
              <a:latin typeface="PFDinTextPro-Regular"/>
              <a:cs typeface="PFDinTextPro-Regular"/>
            </a:endParaRPr>
          </a:p>
          <a:p>
            <a:r>
              <a:rPr lang="en-US" sz="1400" b="0" i="0" u="none" strike="noStrike" baseline="0" dirty="0" smtClean="0">
                <a:solidFill>
                  <a:schemeClr val="bg1"/>
                </a:solidFill>
                <a:latin typeface="PFDinTextPro-Regular"/>
                <a:cs typeface="PFDinTextPro-Regular"/>
              </a:rPr>
              <a:t>Media partners providing advertising and editorial </a:t>
            </a:r>
            <a:r>
              <a:rPr lang="en-US" sz="1400" dirty="0" smtClean="0">
                <a:solidFill>
                  <a:schemeClr val="bg1"/>
                </a:solidFill>
                <a:latin typeface="PFDinTextPro-Regular"/>
                <a:cs typeface="PFDinTextPro-Regular"/>
              </a:rPr>
              <a:t>support for </a:t>
            </a:r>
            <a:r>
              <a:rPr lang="en-US" sz="1400" dirty="0">
                <a:solidFill>
                  <a:schemeClr val="bg1"/>
                </a:solidFill>
                <a:latin typeface="PFDinTextPro-Regular"/>
                <a:cs typeface="PFDinTextPro-Regular"/>
              </a:rPr>
              <a:t>ALL events</a:t>
            </a:r>
          </a:p>
          <a:p>
            <a:endParaRPr lang="en-US" sz="1400" b="0" i="0" u="none" strike="noStrike" baseline="0" dirty="0" smtClean="0">
              <a:solidFill>
                <a:schemeClr val="bg1"/>
              </a:solidFill>
              <a:latin typeface="PFDinTextPro-Regular"/>
              <a:cs typeface="PFDinTextPro-Regular"/>
            </a:endParaRPr>
          </a:p>
          <a:p>
            <a:r>
              <a:rPr lang="en-US" sz="1400" dirty="0">
                <a:solidFill>
                  <a:schemeClr val="bg1"/>
                </a:solidFill>
                <a:latin typeface="PFDinTextPro-Regular"/>
                <a:cs typeface="PFDinTextPro-Regular"/>
              </a:rPr>
              <a:t>TIER </a:t>
            </a:r>
            <a:r>
              <a:rPr lang="en-US" sz="1400" dirty="0" smtClean="0">
                <a:solidFill>
                  <a:schemeClr val="bg1"/>
                </a:solidFill>
                <a:latin typeface="PFDinTextPro-Regular"/>
                <a:cs typeface="PFDinTextPro-Regular"/>
              </a:rPr>
              <a:t>4: </a:t>
            </a:r>
            <a:r>
              <a:rPr lang="en-US" sz="1400" dirty="0">
                <a:solidFill>
                  <a:schemeClr val="bg1"/>
                </a:solidFill>
                <a:latin typeface="PFDinTextPro-Regular"/>
                <a:cs typeface="PFDinTextPro-Regular"/>
              </a:rPr>
              <a:t>EXHIBITION </a:t>
            </a:r>
            <a:r>
              <a:rPr lang="en-US" sz="1400" b="0" i="0" u="none" strike="noStrike" baseline="0" dirty="0" smtClean="0">
                <a:solidFill>
                  <a:schemeClr val="bg1"/>
                </a:solidFill>
                <a:latin typeface="PFDinTextPro-Regular"/>
                <a:cs typeface="PFDinTextPro-Regular"/>
              </a:rPr>
              <a:t>ONLY PACKAGES</a:t>
            </a:r>
          </a:p>
          <a:p>
            <a:r>
              <a:rPr lang="en-US" sz="1400" b="0" i="0" u="none" strike="noStrike" baseline="0" dirty="0" smtClean="0">
                <a:solidFill>
                  <a:schemeClr val="bg1"/>
                </a:solidFill>
                <a:latin typeface="PFDinTextPro-Regular"/>
                <a:cs typeface="PFDinTextPro-Regular"/>
              </a:rPr>
              <a:t>Packages to exhibit at ALL events</a:t>
            </a:r>
            <a:endParaRPr lang="en-US" sz="1400" dirty="0">
              <a:solidFill>
                <a:schemeClr val="bg1"/>
              </a:solidFill>
              <a:latin typeface="PFDinTextPro-Regular"/>
              <a:cs typeface="PFDinTextPro-Regular"/>
            </a:endParaRPr>
          </a:p>
        </p:txBody>
      </p:sp>
    </p:spTree>
    <p:extLst>
      <p:ext uri="{BB962C8B-B14F-4D97-AF65-F5344CB8AC3E}">
        <p14:creationId xmlns:p14="http://schemas.microsoft.com/office/powerpoint/2010/main" val="3861593222"/>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53975" y="2201210"/>
            <a:ext cx="5994400" cy="523220"/>
          </a:xfrm>
          <a:prstGeom prst="rect">
            <a:avLst/>
          </a:prstGeom>
        </p:spPr>
        <p:txBody>
          <a:bodyPr wrap="square">
            <a:spAutoFit/>
          </a:bodyPr>
          <a:lstStyle/>
          <a:p>
            <a:r>
              <a:rPr lang="en-US" sz="2800" b="1" i="0" u="none" strike="noStrike" baseline="0" dirty="0" smtClean="0">
                <a:solidFill>
                  <a:srgbClr val="FF0000"/>
                </a:solidFill>
                <a:latin typeface="PFDinTextPro-Regular"/>
                <a:cs typeface="PFDinTextPro-Regular"/>
              </a:rPr>
              <a:t>PACKAGES </a:t>
            </a:r>
            <a:r>
              <a:rPr lang="mr-IN" sz="2800" b="1" i="0" u="none" strike="noStrike" baseline="0" dirty="0" smtClean="0">
                <a:solidFill>
                  <a:srgbClr val="FF0000"/>
                </a:solidFill>
                <a:latin typeface="PFDinTextPro-Regular"/>
                <a:cs typeface="PFDinTextPro-Regular"/>
              </a:rPr>
              <a:t>–</a:t>
            </a:r>
            <a:r>
              <a:rPr lang="en-US" sz="2800" b="1" i="0" u="none" strike="noStrike" baseline="0" dirty="0" smtClean="0">
                <a:solidFill>
                  <a:srgbClr val="FF0000"/>
                </a:solidFill>
                <a:latin typeface="PFDinTextPro-Regular"/>
                <a:cs typeface="PFDinTextPro-Regular"/>
              </a:rPr>
              <a:t> SPECIFIC EVENTS</a:t>
            </a:r>
            <a:endParaRPr lang="en-US" sz="2800" b="1" dirty="0">
              <a:solidFill>
                <a:srgbClr val="FF0000"/>
              </a:solidFill>
              <a:latin typeface="PFDinTextPro-Regular"/>
              <a:cs typeface="PFDinTextPro-Regular"/>
            </a:endParaRPr>
          </a:p>
        </p:txBody>
      </p:sp>
      <p:sp>
        <p:nvSpPr>
          <p:cNvPr id="2" name="Rectangle 1"/>
          <p:cNvSpPr/>
          <p:nvPr/>
        </p:nvSpPr>
        <p:spPr>
          <a:xfrm>
            <a:off x="92074" y="2926681"/>
            <a:ext cx="6715125" cy="2677656"/>
          </a:xfrm>
          <a:prstGeom prst="rect">
            <a:avLst/>
          </a:prstGeom>
        </p:spPr>
        <p:txBody>
          <a:bodyPr wrap="square">
            <a:spAutoFit/>
          </a:bodyPr>
          <a:lstStyle/>
          <a:p>
            <a:r>
              <a:rPr lang="en-US" sz="1400" dirty="0">
                <a:solidFill>
                  <a:srgbClr val="FFFFFF"/>
                </a:solidFill>
                <a:latin typeface="PFDinTextPro-Regular"/>
                <a:cs typeface="PFDinTextPro-Regular"/>
              </a:rPr>
              <a:t>T</a:t>
            </a:r>
            <a:r>
              <a:rPr lang="en-US" sz="1400" b="0" i="0" u="none" strike="noStrike" baseline="0" dirty="0" smtClean="0">
                <a:solidFill>
                  <a:srgbClr val="FFFFFF"/>
                </a:solidFill>
                <a:latin typeface="PFDinTextPro-Regular"/>
                <a:cs typeface="PFDinTextPro-Regular"/>
              </a:rPr>
              <a:t>IER 1: PRESENTING &amp;</a:t>
            </a:r>
            <a:r>
              <a:rPr lang="en-US" sz="1400" b="0" i="0" u="none" strike="noStrike" dirty="0" smtClean="0">
                <a:solidFill>
                  <a:srgbClr val="FFFFFF"/>
                </a:solidFill>
                <a:latin typeface="PFDinTextPro-Regular"/>
                <a:cs typeface="PFDinTextPro-Regular"/>
              </a:rPr>
              <a:t> HOST</a:t>
            </a:r>
            <a:r>
              <a:rPr lang="en-US" sz="1400" b="0" i="0" u="none" strike="noStrike" baseline="0" dirty="0" smtClean="0">
                <a:solidFill>
                  <a:srgbClr val="FFFFFF"/>
                </a:solidFill>
                <a:latin typeface="PFDinTextPro-Regular"/>
                <a:cs typeface="PFDinTextPro-Regular"/>
              </a:rPr>
              <a:t> SPONSORS </a:t>
            </a:r>
            <a:r>
              <a:rPr lang="mr-IN" sz="1400" b="0" i="0" u="none" strike="noStrike" baseline="0" dirty="0" smtClean="0">
                <a:solidFill>
                  <a:srgbClr val="FFFFFF"/>
                </a:solidFill>
                <a:latin typeface="PFDinTextPro-Regular"/>
                <a:cs typeface="PFDinTextPro-Regular"/>
              </a:rPr>
              <a:t>–</a:t>
            </a:r>
            <a:r>
              <a:rPr lang="en-US" sz="1400" b="0" i="0" u="none" strike="noStrike" baseline="0" dirty="0" smtClean="0">
                <a:solidFill>
                  <a:srgbClr val="FFFFFF"/>
                </a:solidFill>
                <a:latin typeface="PFDinTextPro-Regular"/>
                <a:cs typeface="PFDinTextPro-Regular"/>
              </a:rPr>
              <a:t> SPECIFIC EVENTS</a:t>
            </a:r>
          </a:p>
          <a:p>
            <a:r>
              <a:rPr lang="en-US" sz="1400" b="0" i="0" u="none" strike="noStrike" baseline="0" dirty="0" smtClean="0">
                <a:solidFill>
                  <a:srgbClr val="FFFFFF"/>
                </a:solidFill>
                <a:latin typeface="PFDinTextPro-Regular"/>
                <a:cs typeface="PFDinTextPro-Regular"/>
              </a:rPr>
              <a:t>Presenting sponsors</a:t>
            </a:r>
            <a:r>
              <a:rPr lang="en-US" sz="1400" b="0" i="0" u="none" strike="noStrike" dirty="0" smtClean="0">
                <a:solidFill>
                  <a:srgbClr val="FFFFFF"/>
                </a:solidFill>
                <a:latin typeface="PFDinTextPro-Regular"/>
                <a:cs typeface="PFDinTextPro-Regular"/>
              </a:rPr>
              <a:t> &amp; Host sponsors for one or more events</a:t>
            </a:r>
            <a:endParaRPr lang="en-US" sz="1400" b="0" i="0" u="none" strike="noStrike" baseline="0" dirty="0" smtClean="0">
              <a:solidFill>
                <a:srgbClr val="FFFFFF"/>
              </a:solidFill>
              <a:latin typeface="PFDinTextPro-Regular"/>
              <a:cs typeface="PFDinTextPro-Regular"/>
            </a:endParaRPr>
          </a:p>
          <a:p>
            <a:endParaRPr lang="en-US" sz="1400" b="0" i="0" u="none" strike="noStrike" baseline="0" dirty="0" smtClean="0">
              <a:solidFill>
                <a:srgbClr val="FFFFFF"/>
              </a:solidFill>
              <a:latin typeface="PFDinTextPro-Regular"/>
              <a:cs typeface="PFDinTextPro-Regular"/>
            </a:endParaRPr>
          </a:p>
          <a:p>
            <a:r>
              <a:rPr lang="en-US" sz="1400" b="0" i="0" u="none" strike="noStrike" baseline="0" dirty="0" smtClean="0">
                <a:solidFill>
                  <a:srgbClr val="FFFFFF"/>
                </a:solidFill>
                <a:latin typeface="PFDinTextPro-Regular"/>
                <a:cs typeface="PFDinTextPro-Regular"/>
              </a:rPr>
              <a:t>TIER 2: CO-SPONSORS </a:t>
            </a:r>
            <a:r>
              <a:rPr lang="mr-IN" sz="1400" b="0" i="0" u="none" strike="noStrike" baseline="0" dirty="0" smtClean="0">
                <a:solidFill>
                  <a:srgbClr val="FFFFFF"/>
                </a:solidFill>
                <a:latin typeface="PFDinTextPro-Regular"/>
                <a:cs typeface="PFDinTextPro-Regular"/>
              </a:rPr>
              <a:t>–</a:t>
            </a:r>
            <a:r>
              <a:rPr lang="en-US" sz="1400" b="0" i="0" u="none" strike="noStrike" dirty="0" smtClean="0">
                <a:solidFill>
                  <a:srgbClr val="FFFFFF"/>
                </a:solidFill>
                <a:latin typeface="PFDinTextPro-Regular"/>
                <a:cs typeface="PFDinTextPro-Regular"/>
              </a:rPr>
              <a:t> SPECIFIC EVENTS</a:t>
            </a:r>
            <a:endParaRPr lang="en-US" sz="1400" b="0" i="0" u="none" strike="noStrike" baseline="0" dirty="0" smtClean="0">
              <a:solidFill>
                <a:srgbClr val="FFFFFF"/>
              </a:solidFill>
              <a:latin typeface="PFDinTextPro-Regular"/>
              <a:cs typeface="PFDinTextPro-Regular"/>
            </a:endParaRPr>
          </a:p>
          <a:p>
            <a:r>
              <a:rPr lang="en-US" sz="1400" dirty="0">
                <a:solidFill>
                  <a:srgbClr val="FFFFFF"/>
                </a:solidFill>
                <a:latin typeface="PFDinTextPro-Regular"/>
                <a:cs typeface="PFDinTextPro-Regular"/>
              </a:rPr>
              <a:t>C</a:t>
            </a:r>
            <a:r>
              <a:rPr lang="en-US" sz="1400" b="0" i="0" u="none" strike="noStrike" baseline="0" dirty="0" smtClean="0">
                <a:solidFill>
                  <a:srgbClr val="FFFFFF"/>
                </a:solidFill>
                <a:latin typeface="PFDinTextPro-Regular"/>
                <a:cs typeface="PFDinTextPro-Regular"/>
              </a:rPr>
              <a:t>o-sponsors from non-competing categories for</a:t>
            </a:r>
            <a:r>
              <a:rPr lang="en-US" sz="1400" b="0" i="0" u="none" strike="noStrike" dirty="0" smtClean="0">
                <a:solidFill>
                  <a:srgbClr val="FFFFFF"/>
                </a:solidFill>
                <a:latin typeface="PFDinTextPro-Regular"/>
                <a:cs typeface="PFDinTextPro-Regular"/>
              </a:rPr>
              <a:t> one or more events</a:t>
            </a:r>
            <a:endParaRPr lang="en-US" sz="1400" b="0" i="0" u="none" strike="noStrike" baseline="0" dirty="0" smtClean="0">
              <a:solidFill>
                <a:srgbClr val="FFFFFF"/>
              </a:solidFill>
              <a:latin typeface="PFDinTextPro-Regular"/>
              <a:cs typeface="PFDinTextPro-Regular"/>
            </a:endParaRPr>
          </a:p>
          <a:p>
            <a:endParaRPr lang="en-US" sz="1400" b="0" i="0" u="none" strike="noStrike" baseline="0" dirty="0" smtClean="0">
              <a:solidFill>
                <a:srgbClr val="FFFFFF"/>
              </a:solidFill>
              <a:latin typeface="PFDinTextPro-Regular"/>
              <a:cs typeface="PFDinTextPro-Regular"/>
            </a:endParaRPr>
          </a:p>
          <a:p>
            <a:r>
              <a:rPr lang="en-US" sz="1400" dirty="0">
                <a:solidFill>
                  <a:srgbClr val="FFFFFF"/>
                </a:solidFill>
                <a:latin typeface="PFDinTextPro-Regular"/>
                <a:cs typeface="PFDinTextPro-Regular"/>
              </a:rPr>
              <a:t>TIER </a:t>
            </a:r>
            <a:r>
              <a:rPr lang="en-US" sz="1400" dirty="0" smtClean="0">
                <a:solidFill>
                  <a:srgbClr val="FFFFFF"/>
                </a:solidFill>
                <a:latin typeface="PFDinTextPro-Regular"/>
                <a:cs typeface="PFDinTextPro-Regular"/>
              </a:rPr>
              <a:t>3: OFFICIAL </a:t>
            </a:r>
            <a:r>
              <a:rPr lang="en-US" sz="1400" dirty="0">
                <a:solidFill>
                  <a:srgbClr val="FFFFFF"/>
                </a:solidFill>
                <a:latin typeface="PFDinTextPro-Regular"/>
                <a:cs typeface="PFDinTextPro-Regular"/>
              </a:rPr>
              <a:t>SUPPLIERS, MEDIA </a:t>
            </a:r>
            <a:r>
              <a:rPr lang="en-US" sz="1400" dirty="0" smtClean="0">
                <a:solidFill>
                  <a:srgbClr val="FFFFFF"/>
                </a:solidFill>
                <a:latin typeface="PFDinTextPro-Regular"/>
                <a:cs typeface="PFDinTextPro-Regular"/>
              </a:rPr>
              <a:t>PARTNERS </a:t>
            </a:r>
            <a:r>
              <a:rPr lang="mr-IN" sz="1400" dirty="0" smtClean="0">
                <a:solidFill>
                  <a:srgbClr val="FFFFFF"/>
                </a:solidFill>
                <a:latin typeface="PFDinTextPro-Regular"/>
                <a:cs typeface="PFDinTextPro-Regular"/>
              </a:rPr>
              <a:t>–</a:t>
            </a:r>
            <a:r>
              <a:rPr lang="en-US" sz="1400" dirty="0" smtClean="0">
                <a:solidFill>
                  <a:srgbClr val="FFFFFF"/>
                </a:solidFill>
                <a:latin typeface="PFDinTextPro-Regular"/>
                <a:cs typeface="PFDinTextPro-Regular"/>
              </a:rPr>
              <a:t> SPECIFIC EVENTS</a:t>
            </a:r>
            <a:endParaRPr lang="en-US" sz="1400" dirty="0">
              <a:solidFill>
                <a:srgbClr val="FFFFFF"/>
              </a:solidFill>
              <a:latin typeface="PFDinTextPro-Regular"/>
              <a:cs typeface="PFDinTextPro-Regular"/>
            </a:endParaRPr>
          </a:p>
          <a:p>
            <a:r>
              <a:rPr lang="en-US" sz="1400" dirty="0">
                <a:solidFill>
                  <a:srgbClr val="FFFFFF"/>
                </a:solidFill>
                <a:latin typeface="PFDinTextPro-Regular"/>
                <a:cs typeface="PFDinTextPro-Regular"/>
              </a:rPr>
              <a:t>O</a:t>
            </a:r>
            <a:r>
              <a:rPr lang="en-US" sz="1400" b="0" i="0" u="none" strike="noStrike" baseline="0" dirty="0" smtClean="0">
                <a:solidFill>
                  <a:srgbClr val="FFFFFF"/>
                </a:solidFill>
                <a:latin typeface="PFDinTextPro-Regular"/>
                <a:cs typeface="PFDinTextPro-Regular"/>
              </a:rPr>
              <a:t>fficial suppliers providing goods and services that are</a:t>
            </a:r>
            <a:r>
              <a:rPr lang="en-US" sz="1400" b="0" i="0" u="none" strike="noStrike" dirty="0" smtClean="0">
                <a:solidFill>
                  <a:srgbClr val="FFFFFF"/>
                </a:solidFill>
                <a:latin typeface="PFDinTextPro-Regular"/>
                <a:cs typeface="PFDinTextPro-Regular"/>
              </a:rPr>
              <a:t> </a:t>
            </a:r>
            <a:r>
              <a:rPr lang="en-US" sz="1400" b="0" i="0" u="none" strike="noStrike" baseline="0" dirty="0" smtClean="0">
                <a:solidFill>
                  <a:srgbClr val="FFFFFF"/>
                </a:solidFill>
                <a:latin typeface="PFDinTextPro-Regular"/>
                <a:cs typeface="PFDinTextPro-Regular"/>
              </a:rPr>
              <a:t>essential </a:t>
            </a:r>
            <a:r>
              <a:rPr lang="en-US" sz="1400" dirty="0">
                <a:solidFill>
                  <a:srgbClr val="FFFFFF"/>
                </a:solidFill>
                <a:latin typeface="PFDinTextPro-Regular"/>
                <a:cs typeface="PFDinTextPro-Regular"/>
              </a:rPr>
              <a:t>for </a:t>
            </a:r>
            <a:r>
              <a:rPr lang="en-US" sz="1400" dirty="0" smtClean="0">
                <a:solidFill>
                  <a:srgbClr val="FFFFFF"/>
                </a:solidFill>
                <a:latin typeface="PFDinTextPro-Regular"/>
                <a:cs typeface="PFDinTextPro-Regular"/>
              </a:rPr>
              <a:t>one or more events</a:t>
            </a:r>
            <a:endParaRPr lang="en-US" sz="1400" b="0" i="0" u="none" strike="noStrike" baseline="0" dirty="0" smtClean="0">
              <a:solidFill>
                <a:srgbClr val="FFFFFF"/>
              </a:solidFill>
              <a:latin typeface="PFDinTextPro-Regular"/>
              <a:cs typeface="PFDinTextPro-Regular"/>
            </a:endParaRPr>
          </a:p>
          <a:p>
            <a:r>
              <a:rPr lang="en-US" sz="1400" b="0" i="0" u="none" strike="noStrike" baseline="0" dirty="0" smtClean="0">
                <a:solidFill>
                  <a:srgbClr val="FFFFFF"/>
                </a:solidFill>
                <a:latin typeface="PFDinTextPro-Regular"/>
                <a:cs typeface="PFDinTextPro-Regular"/>
              </a:rPr>
              <a:t>Media partners providing advertising and editorial </a:t>
            </a:r>
            <a:r>
              <a:rPr lang="en-US" sz="1400" dirty="0" smtClean="0">
                <a:solidFill>
                  <a:srgbClr val="FFFFFF"/>
                </a:solidFill>
                <a:latin typeface="PFDinTextPro-Regular"/>
                <a:cs typeface="PFDinTextPro-Regular"/>
              </a:rPr>
              <a:t>support for one or more </a:t>
            </a:r>
            <a:r>
              <a:rPr lang="en-US" sz="1400" dirty="0">
                <a:solidFill>
                  <a:srgbClr val="FFFFFF"/>
                </a:solidFill>
                <a:latin typeface="PFDinTextPro-Regular"/>
                <a:cs typeface="PFDinTextPro-Regular"/>
              </a:rPr>
              <a:t>events</a:t>
            </a:r>
          </a:p>
          <a:p>
            <a:endParaRPr lang="en-US" sz="1400" b="0" i="0" u="none" strike="noStrike" baseline="0" dirty="0" smtClean="0">
              <a:solidFill>
                <a:srgbClr val="FFFFFF"/>
              </a:solidFill>
              <a:latin typeface="PFDinTextPro-Regular"/>
              <a:cs typeface="PFDinTextPro-Regular"/>
            </a:endParaRPr>
          </a:p>
          <a:p>
            <a:r>
              <a:rPr lang="en-US" sz="1400" dirty="0">
                <a:solidFill>
                  <a:srgbClr val="FFFFFF"/>
                </a:solidFill>
                <a:latin typeface="PFDinTextPro-Regular"/>
                <a:cs typeface="PFDinTextPro-Regular"/>
              </a:rPr>
              <a:t>TIER </a:t>
            </a:r>
            <a:r>
              <a:rPr lang="en-US" sz="1400" dirty="0" smtClean="0">
                <a:solidFill>
                  <a:srgbClr val="FFFFFF"/>
                </a:solidFill>
                <a:latin typeface="PFDinTextPro-Regular"/>
                <a:cs typeface="PFDinTextPro-Regular"/>
              </a:rPr>
              <a:t>4: </a:t>
            </a:r>
            <a:r>
              <a:rPr lang="en-US" sz="1400" dirty="0">
                <a:solidFill>
                  <a:srgbClr val="FFFFFF"/>
                </a:solidFill>
                <a:latin typeface="PFDinTextPro-Regular"/>
                <a:cs typeface="PFDinTextPro-Regular"/>
              </a:rPr>
              <a:t>EXHIBITION </a:t>
            </a:r>
            <a:r>
              <a:rPr lang="en-US" sz="1400" b="0" i="0" u="none" strike="noStrike" baseline="0" dirty="0" smtClean="0">
                <a:solidFill>
                  <a:srgbClr val="FFFFFF"/>
                </a:solidFill>
                <a:latin typeface="PFDinTextPro-Regular"/>
                <a:cs typeface="PFDinTextPro-Regular"/>
              </a:rPr>
              <a:t>ONLY PACKAGES </a:t>
            </a:r>
            <a:r>
              <a:rPr lang="mr-IN" sz="1400" b="0" i="0" u="none" strike="noStrike" baseline="0" dirty="0" smtClean="0">
                <a:solidFill>
                  <a:srgbClr val="FFFFFF"/>
                </a:solidFill>
                <a:latin typeface="PFDinTextPro-Regular"/>
                <a:cs typeface="PFDinTextPro-Regular"/>
              </a:rPr>
              <a:t>–</a:t>
            </a:r>
            <a:r>
              <a:rPr lang="en-US" sz="1400" b="0" i="0" u="none" strike="noStrike" baseline="0" dirty="0" smtClean="0">
                <a:solidFill>
                  <a:srgbClr val="FFFFFF"/>
                </a:solidFill>
                <a:latin typeface="PFDinTextPro-Regular"/>
                <a:cs typeface="PFDinTextPro-Regular"/>
              </a:rPr>
              <a:t> SPECIFIC EVENTS</a:t>
            </a:r>
          </a:p>
          <a:p>
            <a:r>
              <a:rPr lang="en-US" sz="1400" b="0" i="0" u="none" strike="noStrike" baseline="0" dirty="0" smtClean="0">
                <a:solidFill>
                  <a:srgbClr val="FFFFFF"/>
                </a:solidFill>
                <a:latin typeface="PFDinTextPro-Regular"/>
                <a:cs typeface="PFDinTextPro-Regular"/>
              </a:rPr>
              <a:t>Packages to exhibit at one or more events</a:t>
            </a:r>
            <a:endParaRPr lang="en-US" sz="1400" dirty="0">
              <a:solidFill>
                <a:srgbClr val="FFFFFF"/>
              </a:solidFill>
              <a:latin typeface="PFDinTextPro-Regular"/>
              <a:cs typeface="PFDinTextPro-Regular"/>
            </a:endParaRPr>
          </a:p>
        </p:txBody>
      </p:sp>
    </p:spTree>
    <p:extLst>
      <p:ext uri="{BB962C8B-B14F-4D97-AF65-F5344CB8AC3E}">
        <p14:creationId xmlns:p14="http://schemas.microsoft.com/office/powerpoint/2010/main" val="2282991034"/>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04775" y="2211135"/>
            <a:ext cx="4965700" cy="523220"/>
          </a:xfrm>
          <a:prstGeom prst="rect">
            <a:avLst/>
          </a:prstGeom>
        </p:spPr>
        <p:txBody>
          <a:bodyPr wrap="square">
            <a:spAutoFit/>
          </a:bodyPr>
          <a:lstStyle/>
          <a:p>
            <a:r>
              <a:rPr lang="en-US" sz="2800" i="0" u="none" strike="noStrike" baseline="0" dirty="0" smtClean="0">
                <a:solidFill>
                  <a:srgbClr val="FF0000"/>
                </a:solidFill>
                <a:latin typeface="PFDinTextPro-Regular"/>
                <a:cs typeface="PFDinTextPro-Regular"/>
              </a:rPr>
              <a:t>WHY GET INVOLVED?</a:t>
            </a:r>
            <a:endParaRPr lang="en-US" sz="2800" dirty="0">
              <a:solidFill>
                <a:srgbClr val="FF0000"/>
              </a:solidFill>
              <a:latin typeface="PFDinTextPro-Regular"/>
              <a:cs typeface="PFDinTextPro-Regular"/>
            </a:endParaRPr>
          </a:p>
        </p:txBody>
      </p:sp>
      <p:sp>
        <p:nvSpPr>
          <p:cNvPr id="3" name="Rectangle 2"/>
          <p:cNvSpPr/>
          <p:nvPr/>
        </p:nvSpPr>
        <p:spPr>
          <a:xfrm>
            <a:off x="117475" y="2962275"/>
            <a:ext cx="7553325" cy="3108544"/>
          </a:xfrm>
          <a:prstGeom prst="rect">
            <a:avLst/>
          </a:prstGeom>
        </p:spPr>
        <p:txBody>
          <a:bodyPr wrap="square">
            <a:spAutoFit/>
          </a:bodyPr>
          <a:lstStyle/>
          <a:p>
            <a:r>
              <a:rPr lang="en-US" sz="1400" dirty="0">
                <a:solidFill>
                  <a:schemeClr val="bg1"/>
                </a:solidFill>
                <a:latin typeface="PFDinTextPro-Regular"/>
                <a:cs typeface="PFDinTextPro-Regular"/>
              </a:rPr>
              <a:t>Association with ROCK ‘N’ RIDES FMX THAILAND 2017 offers sponsors numerous benefits including</a:t>
            </a:r>
            <a:r>
              <a:rPr lang="en-US" sz="1400" dirty="0" smtClean="0">
                <a:solidFill>
                  <a:schemeClr val="bg1"/>
                </a:solidFill>
                <a:latin typeface="PFDinTextPro-Regular"/>
                <a:cs typeface="PFDinTextPro-Regular"/>
              </a:rPr>
              <a:t>:</a:t>
            </a:r>
          </a:p>
          <a:p>
            <a:endParaRPr lang="en-GB" sz="1400" dirty="0">
              <a:solidFill>
                <a:schemeClr val="bg1"/>
              </a:solidFill>
              <a:latin typeface="PFDinTextPro-Regular"/>
              <a:cs typeface="PFDinTextPro-Regular"/>
            </a:endParaRPr>
          </a:p>
          <a:p>
            <a:r>
              <a:rPr lang="en-US" sz="1400" b="1" dirty="0">
                <a:solidFill>
                  <a:schemeClr val="bg1"/>
                </a:solidFill>
                <a:latin typeface="PFDinTextPro-Regular"/>
                <a:cs typeface="PFDinTextPro-Regular"/>
              </a:rPr>
              <a:t>Image Enhancement</a:t>
            </a:r>
            <a:r>
              <a:rPr lang="en-US" sz="1400" dirty="0">
                <a:solidFill>
                  <a:schemeClr val="bg1"/>
                </a:solidFill>
                <a:latin typeface="PFDinTextPro-Regular"/>
                <a:cs typeface="PFDinTextPro-Regular"/>
              </a:rPr>
              <a:t> - with a spectacular international freestyle Motocross stunt </a:t>
            </a:r>
            <a:r>
              <a:rPr lang="en-US" sz="1400" dirty="0" smtClean="0">
                <a:solidFill>
                  <a:schemeClr val="bg1"/>
                </a:solidFill>
                <a:latin typeface="PFDinTextPro-Regular"/>
                <a:cs typeface="PFDinTextPro-Regular"/>
              </a:rPr>
              <a:t>festival</a:t>
            </a:r>
            <a:endParaRPr lang="en-GB" sz="1400" dirty="0">
              <a:solidFill>
                <a:schemeClr val="bg1"/>
              </a:solidFill>
              <a:latin typeface="PFDinTextPro-Regular"/>
              <a:cs typeface="PFDinTextPro-Regular"/>
            </a:endParaRPr>
          </a:p>
          <a:p>
            <a:r>
              <a:rPr lang="en-US" sz="1400" b="1" dirty="0">
                <a:solidFill>
                  <a:schemeClr val="bg1"/>
                </a:solidFill>
                <a:latin typeface="PFDinTextPro-Regular"/>
                <a:cs typeface="PFDinTextPro-Regular"/>
              </a:rPr>
              <a:t>Brand Exposure</a:t>
            </a:r>
            <a:r>
              <a:rPr lang="en-US" sz="1400" dirty="0">
                <a:solidFill>
                  <a:schemeClr val="bg1"/>
                </a:solidFill>
                <a:latin typeface="PFDinTextPro-Regular"/>
                <a:cs typeface="PFDinTextPro-Regular"/>
              </a:rPr>
              <a:t> - raising brand awareness of products and services and association with a leading international </a:t>
            </a:r>
            <a:r>
              <a:rPr lang="en-US" sz="1400" dirty="0" smtClean="0">
                <a:solidFill>
                  <a:schemeClr val="bg1"/>
                </a:solidFill>
                <a:latin typeface="PFDinTextPro-Regular"/>
                <a:cs typeface="PFDinTextPro-Regular"/>
              </a:rPr>
              <a:t>event</a:t>
            </a:r>
            <a:endParaRPr lang="en-GB" sz="1400" dirty="0">
              <a:solidFill>
                <a:schemeClr val="bg1"/>
              </a:solidFill>
              <a:latin typeface="PFDinTextPro-Regular"/>
              <a:cs typeface="PFDinTextPro-Regular"/>
            </a:endParaRPr>
          </a:p>
          <a:p>
            <a:r>
              <a:rPr lang="en-US" sz="1400" b="1" dirty="0">
                <a:solidFill>
                  <a:schemeClr val="bg1"/>
                </a:solidFill>
                <a:latin typeface="PFDinTextPro-Regular"/>
                <a:cs typeface="PFDinTextPro-Regular"/>
              </a:rPr>
              <a:t>Hospitality Opportunities</a:t>
            </a:r>
            <a:r>
              <a:rPr lang="en-US" sz="1400" dirty="0">
                <a:solidFill>
                  <a:schemeClr val="bg1"/>
                </a:solidFill>
                <a:latin typeface="PFDinTextPro-Regular"/>
                <a:cs typeface="PFDinTextPro-Regular"/>
              </a:rPr>
              <a:t> - entertaining target audiences; internal and </a:t>
            </a:r>
            <a:r>
              <a:rPr lang="en-US" sz="1400" dirty="0" smtClean="0">
                <a:solidFill>
                  <a:schemeClr val="bg1"/>
                </a:solidFill>
                <a:latin typeface="PFDinTextPro-Regular"/>
                <a:cs typeface="PFDinTextPro-Regular"/>
              </a:rPr>
              <a:t>external</a:t>
            </a:r>
            <a:endParaRPr lang="en-GB" sz="1400" dirty="0">
              <a:solidFill>
                <a:schemeClr val="bg1"/>
              </a:solidFill>
              <a:latin typeface="PFDinTextPro-Regular"/>
              <a:cs typeface="PFDinTextPro-Regular"/>
            </a:endParaRPr>
          </a:p>
          <a:p>
            <a:r>
              <a:rPr lang="en-US" sz="1400" b="1" dirty="0">
                <a:solidFill>
                  <a:schemeClr val="bg1"/>
                </a:solidFill>
                <a:latin typeface="PFDinTextPro-Regular"/>
                <a:cs typeface="PFDinTextPro-Regular"/>
              </a:rPr>
              <a:t>Experiential Marketing</a:t>
            </a:r>
            <a:r>
              <a:rPr lang="en-US" sz="1400" dirty="0">
                <a:solidFill>
                  <a:schemeClr val="bg1"/>
                </a:solidFill>
                <a:latin typeface="PFDinTextPro-Regular"/>
                <a:cs typeface="PFDinTextPro-Regular"/>
              </a:rPr>
              <a:t> - exposure to over 20,000 event attendees at Bangkok location plus over 10,000 per day at other </a:t>
            </a:r>
            <a:r>
              <a:rPr lang="en-US" sz="1400" dirty="0" smtClean="0">
                <a:solidFill>
                  <a:schemeClr val="bg1"/>
                </a:solidFill>
                <a:latin typeface="PFDinTextPro-Regular"/>
                <a:cs typeface="PFDinTextPro-Regular"/>
              </a:rPr>
              <a:t>locations</a:t>
            </a:r>
            <a:endParaRPr lang="en-GB" sz="1400" dirty="0">
              <a:solidFill>
                <a:schemeClr val="bg1"/>
              </a:solidFill>
              <a:latin typeface="PFDinTextPro-Regular"/>
              <a:cs typeface="PFDinTextPro-Regular"/>
            </a:endParaRPr>
          </a:p>
          <a:p>
            <a:r>
              <a:rPr lang="en-US" sz="1400" b="1" dirty="0">
                <a:solidFill>
                  <a:schemeClr val="bg1"/>
                </a:solidFill>
                <a:latin typeface="PFDinTextPro-Regular"/>
                <a:cs typeface="PFDinTextPro-Regular"/>
              </a:rPr>
              <a:t>Integrated Marketing</a:t>
            </a:r>
            <a:r>
              <a:rPr lang="en-US" sz="1400" dirty="0">
                <a:solidFill>
                  <a:schemeClr val="bg1"/>
                </a:solidFill>
                <a:latin typeface="PFDinTextPro-Regular"/>
                <a:cs typeface="PFDinTextPro-Regular"/>
              </a:rPr>
              <a:t>  - worldwide media </a:t>
            </a:r>
            <a:r>
              <a:rPr lang="en-US" sz="1400" dirty="0" smtClean="0">
                <a:solidFill>
                  <a:schemeClr val="bg1"/>
                </a:solidFill>
                <a:latin typeface="PFDinTextPro-Regular"/>
                <a:cs typeface="PFDinTextPro-Regular"/>
              </a:rPr>
              <a:t>exposure</a:t>
            </a:r>
            <a:endParaRPr lang="en-GB" sz="1400" dirty="0">
              <a:solidFill>
                <a:schemeClr val="bg1"/>
              </a:solidFill>
              <a:latin typeface="PFDinTextPro-Regular"/>
              <a:cs typeface="PFDinTextPro-Regular"/>
            </a:endParaRPr>
          </a:p>
          <a:p>
            <a:r>
              <a:rPr lang="en-US" sz="1400" b="1" dirty="0">
                <a:solidFill>
                  <a:schemeClr val="bg1"/>
                </a:solidFill>
                <a:latin typeface="PFDinTextPro-Regular"/>
                <a:cs typeface="PFDinTextPro-Regular"/>
              </a:rPr>
              <a:t>Networking</a:t>
            </a:r>
            <a:r>
              <a:rPr lang="en-US" sz="1400" dirty="0">
                <a:solidFill>
                  <a:schemeClr val="bg1"/>
                </a:solidFill>
                <a:latin typeface="PFDinTextPro-Regular"/>
                <a:cs typeface="PFDinTextPro-Regular"/>
              </a:rPr>
              <a:t> - with business </a:t>
            </a:r>
            <a:r>
              <a:rPr lang="en-US" sz="1400" dirty="0" smtClean="0">
                <a:solidFill>
                  <a:schemeClr val="bg1"/>
                </a:solidFill>
                <a:latin typeface="PFDinTextPro-Regular"/>
                <a:cs typeface="PFDinTextPro-Regular"/>
              </a:rPr>
              <a:t>leaders</a:t>
            </a:r>
          </a:p>
          <a:p>
            <a:endParaRPr lang="en-GB" sz="1400" b="1" i="1" dirty="0">
              <a:solidFill>
                <a:schemeClr val="bg1"/>
              </a:solidFill>
              <a:latin typeface="PFDinTextPro-Regular"/>
              <a:cs typeface="PFDinTextPro-Regular"/>
            </a:endParaRPr>
          </a:p>
          <a:p>
            <a:r>
              <a:rPr lang="en-US" sz="1400" b="1" i="1" dirty="0">
                <a:solidFill>
                  <a:schemeClr val="bg1"/>
                </a:solidFill>
                <a:latin typeface="PFDinTextPro-Regular"/>
                <a:cs typeface="PFDinTextPro-Regular"/>
              </a:rPr>
              <a:t>Companies associating with ROCK ‘N’ RIDES FMX THAILAND 2017 tie in with the following values: </a:t>
            </a:r>
            <a:r>
              <a:rPr lang="en-US" sz="1400" b="1" i="1" dirty="0" smtClean="0">
                <a:solidFill>
                  <a:schemeClr val="bg1"/>
                </a:solidFill>
                <a:latin typeface="PFDinTextPro-Regular"/>
                <a:cs typeface="PFDinTextPro-Regular"/>
              </a:rPr>
              <a:t>Aspirational</a:t>
            </a:r>
            <a:r>
              <a:rPr lang="en-US" sz="1400" b="1" i="1" dirty="0">
                <a:solidFill>
                  <a:schemeClr val="bg1"/>
                </a:solidFill>
                <a:latin typeface="PFDinTextPro-Regular"/>
                <a:cs typeface="PFDinTextPro-Regular"/>
              </a:rPr>
              <a:t>; Major International Event; Excitement; Competition; Professionalism; Escapism; and Sport.</a:t>
            </a:r>
            <a:endParaRPr lang="en-GB" sz="1400" b="1" i="1" dirty="0">
              <a:solidFill>
                <a:schemeClr val="bg1"/>
              </a:solidFill>
              <a:latin typeface="PFDinTextPro-Regular"/>
              <a:cs typeface="PFDinTextPro-Regular"/>
            </a:endParaRPr>
          </a:p>
        </p:txBody>
      </p:sp>
    </p:spTree>
    <p:extLst>
      <p:ext uri="{BB962C8B-B14F-4D97-AF65-F5344CB8AC3E}">
        <p14:creationId xmlns:p14="http://schemas.microsoft.com/office/powerpoint/2010/main" val="1041049945"/>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79375" y="2226730"/>
            <a:ext cx="4965700" cy="523220"/>
          </a:xfrm>
          <a:prstGeom prst="rect">
            <a:avLst/>
          </a:prstGeom>
        </p:spPr>
        <p:txBody>
          <a:bodyPr wrap="square">
            <a:spAutoFit/>
          </a:bodyPr>
          <a:lstStyle/>
          <a:p>
            <a:r>
              <a:rPr lang="en-US" sz="2800" b="1" i="0" u="none" strike="noStrike" baseline="0" dirty="0" smtClean="0">
                <a:solidFill>
                  <a:srgbClr val="FF0000"/>
                </a:solidFill>
                <a:latin typeface="PFDinTextPro-Regular"/>
                <a:cs typeface="PFDinTextPro-Regular"/>
              </a:rPr>
              <a:t>MOTOTERAPIA</a:t>
            </a:r>
            <a:endParaRPr lang="en-US" sz="2800" b="1" dirty="0">
              <a:solidFill>
                <a:srgbClr val="FF0000"/>
              </a:solidFill>
              <a:latin typeface="PFDinTextPro-Regular"/>
              <a:cs typeface="PFDinTextPro-Regular"/>
            </a:endParaRPr>
          </a:p>
        </p:txBody>
      </p:sp>
      <p:sp>
        <p:nvSpPr>
          <p:cNvPr id="10" name="Rectangle 9"/>
          <p:cNvSpPr/>
          <p:nvPr/>
        </p:nvSpPr>
        <p:spPr>
          <a:xfrm>
            <a:off x="114300" y="3013400"/>
            <a:ext cx="5892800" cy="1754327"/>
          </a:xfrm>
          <a:prstGeom prst="rect">
            <a:avLst/>
          </a:prstGeom>
        </p:spPr>
        <p:txBody>
          <a:bodyPr wrap="square">
            <a:spAutoFit/>
          </a:bodyPr>
          <a:lstStyle/>
          <a:p>
            <a:r>
              <a:rPr lang="en-US" sz="1200" b="1" dirty="0" smtClean="0">
                <a:solidFill>
                  <a:schemeClr val="bg1"/>
                </a:solidFill>
                <a:latin typeface="PFDinTextPro-Regular"/>
                <a:cs typeface="PFDinTextPro-Regular"/>
              </a:rPr>
              <a:t>MOTOTERAPIA </a:t>
            </a:r>
            <a:r>
              <a:rPr lang="en-US" sz="1200" b="1" dirty="0">
                <a:solidFill>
                  <a:schemeClr val="bg1"/>
                </a:solidFill>
                <a:latin typeface="PFDinTextPro-Regular"/>
                <a:cs typeface="PFDinTextPro-Regular"/>
              </a:rPr>
              <a:t>SHOW BY VANNI ODDERA</a:t>
            </a:r>
            <a:endParaRPr lang="en-GB" sz="1200" dirty="0">
              <a:solidFill>
                <a:schemeClr val="bg1"/>
              </a:solidFill>
              <a:latin typeface="PFDinTextPro-Regular"/>
              <a:cs typeface="PFDinTextPro-Regular"/>
            </a:endParaRPr>
          </a:p>
          <a:p>
            <a:r>
              <a:rPr lang="en-US" sz="1200" dirty="0">
                <a:solidFill>
                  <a:schemeClr val="bg1"/>
                </a:solidFill>
                <a:latin typeface="PFDinTextPro-Regular"/>
                <a:cs typeface="PFDinTextPro-Regular"/>
              </a:rPr>
              <a:t> </a:t>
            </a:r>
            <a:endParaRPr lang="en-GB" sz="1200" dirty="0">
              <a:solidFill>
                <a:schemeClr val="bg1"/>
              </a:solidFill>
              <a:latin typeface="PFDinTextPro-Regular"/>
              <a:cs typeface="PFDinTextPro-Regular"/>
            </a:endParaRPr>
          </a:p>
          <a:p>
            <a:r>
              <a:rPr lang="en-US" sz="1200" dirty="0">
                <a:solidFill>
                  <a:schemeClr val="bg1"/>
                </a:solidFill>
                <a:latin typeface="PFDinTextPro-Regular"/>
                <a:cs typeface="PFDinTextPro-Regular"/>
              </a:rPr>
              <a:t>On the show day of each event, the organisers put on a free 1-hour show for up to 100 people with disabilities.</a:t>
            </a:r>
            <a:endParaRPr lang="en-GB" sz="1200" dirty="0">
              <a:solidFill>
                <a:schemeClr val="bg1"/>
              </a:solidFill>
              <a:latin typeface="PFDinTextPro-Regular"/>
              <a:cs typeface="PFDinTextPro-Regular"/>
            </a:endParaRPr>
          </a:p>
          <a:p>
            <a:r>
              <a:rPr lang="en-US" sz="1200" dirty="0">
                <a:solidFill>
                  <a:schemeClr val="bg1"/>
                </a:solidFill>
                <a:latin typeface="PFDinTextPro-Regular"/>
                <a:cs typeface="PFDinTextPro-Regular"/>
              </a:rPr>
              <a:t> </a:t>
            </a:r>
            <a:endParaRPr lang="en-GB" sz="1200" dirty="0">
              <a:solidFill>
                <a:schemeClr val="bg1"/>
              </a:solidFill>
              <a:latin typeface="PFDinTextPro-Regular"/>
              <a:cs typeface="PFDinTextPro-Regular"/>
            </a:endParaRPr>
          </a:p>
          <a:p>
            <a:r>
              <a:rPr lang="en-US" sz="1200" dirty="0">
                <a:solidFill>
                  <a:schemeClr val="bg1"/>
                </a:solidFill>
                <a:latin typeface="PFDinTextPro-Regular"/>
                <a:cs typeface="PFDinTextPro-Regular"/>
              </a:rPr>
              <a:t>Show riders give FMX rides and demonstrations to disabled children, attracting huge media interest for this socially fulfilling event.</a:t>
            </a:r>
            <a:endParaRPr lang="en-GB" sz="1200" dirty="0">
              <a:solidFill>
                <a:schemeClr val="bg1"/>
              </a:solidFill>
              <a:latin typeface="PFDinTextPro-Regular"/>
              <a:cs typeface="PFDinTextPro-Regular"/>
            </a:endParaRPr>
          </a:p>
          <a:p>
            <a:endParaRPr lang="en-GB" sz="1200" dirty="0">
              <a:solidFill>
                <a:schemeClr val="bg1"/>
              </a:solidFill>
              <a:latin typeface="PFDinTextPro-Regular"/>
              <a:cs typeface="PFDinTextPro-Regular"/>
            </a:endParaRPr>
          </a:p>
          <a:p>
            <a:endParaRPr lang="en-US" sz="1200" b="0" i="0" u="none" strike="noStrike" baseline="0" dirty="0" smtClean="0">
              <a:solidFill>
                <a:schemeClr val="bg1"/>
              </a:solidFill>
              <a:latin typeface="PFDinTextPro-Regular"/>
              <a:cs typeface="PFDinTextPro-Regular"/>
            </a:endParaRPr>
          </a:p>
        </p:txBody>
      </p:sp>
    </p:spTree>
    <p:extLst>
      <p:ext uri="{BB962C8B-B14F-4D97-AF65-F5344CB8AC3E}">
        <p14:creationId xmlns:p14="http://schemas.microsoft.com/office/powerpoint/2010/main" val="2963669280"/>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79375" y="2218720"/>
            <a:ext cx="4965700" cy="523220"/>
          </a:xfrm>
          <a:prstGeom prst="rect">
            <a:avLst/>
          </a:prstGeom>
        </p:spPr>
        <p:txBody>
          <a:bodyPr wrap="square">
            <a:spAutoFit/>
          </a:bodyPr>
          <a:lstStyle/>
          <a:p>
            <a:r>
              <a:rPr lang="en-US" sz="2800" b="1" i="0" u="none" strike="noStrike" baseline="0" dirty="0" smtClean="0">
                <a:solidFill>
                  <a:srgbClr val="FF0000"/>
                </a:solidFill>
                <a:latin typeface="PFDinTextPro-Regular"/>
                <a:cs typeface="PFDinTextPro-Regular"/>
              </a:rPr>
              <a:t>FACTS &amp; FIGURES</a:t>
            </a:r>
            <a:endParaRPr lang="en-US" sz="2800" b="1" dirty="0">
              <a:solidFill>
                <a:srgbClr val="FF0000"/>
              </a:solidFill>
              <a:latin typeface="PFDinTextPro-Regular"/>
              <a:cs typeface="PFDinTextPro-Regular"/>
            </a:endParaRPr>
          </a:p>
        </p:txBody>
      </p:sp>
      <p:sp>
        <p:nvSpPr>
          <p:cNvPr id="2" name="Rectangle 1"/>
          <p:cNvSpPr/>
          <p:nvPr/>
        </p:nvSpPr>
        <p:spPr>
          <a:xfrm>
            <a:off x="104776" y="2653247"/>
            <a:ext cx="4572000" cy="3785651"/>
          </a:xfrm>
          <a:prstGeom prst="rect">
            <a:avLst/>
          </a:prstGeom>
        </p:spPr>
        <p:txBody>
          <a:bodyPr>
            <a:spAutoFit/>
          </a:bodyPr>
          <a:lstStyle/>
          <a:p>
            <a:r>
              <a:rPr lang="en-US" sz="1200" dirty="0" smtClean="0">
                <a:solidFill>
                  <a:srgbClr val="FFFFFF"/>
                </a:solidFill>
                <a:latin typeface="PFDinTextPro-Regular"/>
                <a:cs typeface="PFDinTextPro-Regular"/>
              </a:rPr>
              <a:t>ROCK </a:t>
            </a:r>
            <a:r>
              <a:rPr lang="en-US" sz="1200" dirty="0">
                <a:solidFill>
                  <a:srgbClr val="FFFFFF"/>
                </a:solidFill>
                <a:latin typeface="PFDinTextPro-Regular"/>
                <a:cs typeface="PFDinTextPro-Regular"/>
              </a:rPr>
              <a:t>‘N’ RIDES has entertained audiences at many events</a:t>
            </a:r>
          </a:p>
          <a:p>
            <a:r>
              <a:rPr lang="en-US" sz="1200" dirty="0">
                <a:solidFill>
                  <a:srgbClr val="FFFFFF"/>
                </a:solidFill>
                <a:latin typeface="PFDinTextPro-Regular"/>
                <a:cs typeface="PFDinTextPro-Regular"/>
              </a:rPr>
              <a:t>around the world, including:</a:t>
            </a:r>
          </a:p>
          <a:p>
            <a:endParaRPr lang="en-US" sz="1200" dirty="0" smtClean="0">
              <a:solidFill>
                <a:srgbClr val="FFFFFF"/>
              </a:solidFill>
              <a:latin typeface="PFDinTextPro-Regular"/>
              <a:cs typeface="PFDinTextPro-Regular"/>
            </a:endParaRPr>
          </a:p>
          <a:p>
            <a:r>
              <a:rPr lang="en-US" sz="1200" dirty="0" smtClean="0">
                <a:solidFill>
                  <a:srgbClr val="FF0000"/>
                </a:solidFill>
                <a:latin typeface="PFDinTextPro-Regular"/>
                <a:cs typeface="PFDinTextPro-Regular"/>
              </a:rPr>
              <a:t>RUSSIA </a:t>
            </a:r>
            <a:r>
              <a:rPr lang="en-US" sz="1200" dirty="0">
                <a:solidFill>
                  <a:srgbClr val="FF0000"/>
                </a:solidFill>
                <a:latin typeface="PFDinTextPro-Regular"/>
                <a:cs typeface="PFDinTextPro-Regular"/>
              </a:rPr>
              <a:t>- MOTOTERAPIA 2016</a:t>
            </a:r>
          </a:p>
          <a:p>
            <a:r>
              <a:rPr lang="en-US" sz="1200" dirty="0">
                <a:solidFill>
                  <a:srgbClr val="FF0000"/>
                </a:solidFill>
                <a:latin typeface="PFDinTextPro-Regular"/>
                <a:cs typeface="PFDinTextPro-Regular"/>
              </a:rPr>
              <a:t>MOSCOW SK OLYMPIYSKY</a:t>
            </a:r>
          </a:p>
          <a:p>
            <a:r>
              <a:rPr lang="en-US" sz="1200" dirty="0">
                <a:solidFill>
                  <a:srgbClr val="FFFFFF"/>
                </a:solidFill>
                <a:latin typeface="PFDinTextPro-Regular"/>
                <a:cs typeface="PFDinTextPro-Regular"/>
              </a:rPr>
              <a:t>30,000+ Spectators</a:t>
            </a:r>
          </a:p>
          <a:p>
            <a:r>
              <a:rPr lang="en-US" sz="1200" dirty="0">
                <a:solidFill>
                  <a:srgbClr val="FFFFFF"/>
                </a:solidFill>
                <a:latin typeface="PFDinTextPro-Regular"/>
                <a:cs typeface="PFDinTextPro-Regular"/>
              </a:rPr>
              <a:t>5 x Riders, 3 x BMX</a:t>
            </a:r>
          </a:p>
          <a:p>
            <a:r>
              <a:rPr lang="en-US" sz="1200" dirty="0">
                <a:solidFill>
                  <a:srgbClr val="FFFFFF"/>
                </a:solidFill>
                <a:latin typeface="PFDinTextPro-Regular"/>
                <a:cs typeface="PFDinTextPro-Regular"/>
              </a:rPr>
              <a:t>19M Ramp</a:t>
            </a:r>
          </a:p>
          <a:p>
            <a:r>
              <a:rPr lang="en-US" sz="1200" dirty="0">
                <a:solidFill>
                  <a:srgbClr val="FFFFFF"/>
                </a:solidFill>
                <a:latin typeface="PFDinTextPro-Regular"/>
                <a:cs typeface="PFDinTextPro-Regular"/>
              </a:rPr>
              <a:t>250 Jumps / 50+ Somersaults / 100% Extreme</a:t>
            </a:r>
          </a:p>
          <a:p>
            <a:r>
              <a:rPr lang="en-US" sz="1200" dirty="0">
                <a:solidFill>
                  <a:srgbClr val="FFFFFF"/>
                </a:solidFill>
                <a:latin typeface="PFDinTextPro-Regular"/>
                <a:cs typeface="PFDinTextPro-Regular"/>
              </a:rPr>
              <a:t>2 x Famous Bands + 1 DJ on Stage</a:t>
            </a:r>
          </a:p>
          <a:p>
            <a:r>
              <a:rPr lang="en-US" sz="1200" dirty="0">
                <a:solidFill>
                  <a:srgbClr val="FFFFFF"/>
                </a:solidFill>
                <a:latin typeface="PFDinTextPro-Regular"/>
                <a:cs typeface="PFDinTextPro-Regular"/>
              </a:rPr>
              <a:t>Sponsors: Red Bull, Bridgestone, G-drive</a:t>
            </a:r>
            <a:r>
              <a:rPr lang="en-US" sz="1200" dirty="0" smtClean="0">
                <a:solidFill>
                  <a:srgbClr val="FFFFFF"/>
                </a:solidFill>
                <a:latin typeface="PFDinTextPro-Regular"/>
                <a:cs typeface="PFDinTextPro-Regular"/>
              </a:rPr>
              <a:t>, Moskomsport</a:t>
            </a:r>
            <a:r>
              <a:rPr lang="en-US" sz="1200" dirty="0">
                <a:solidFill>
                  <a:srgbClr val="FFFFFF"/>
                </a:solidFill>
                <a:latin typeface="PFDinTextPro-Regular"/>
                <a:cs typeface="PFDinTextPro-Regular"/>
              </a:rPr>
              <a:t>, </a:t>
            </a:r>
            <a:endParaRPr lang="en-US" sz="1200" dirty="0" smtClean="0">
              <a:solidFill>
                <a:srgbClr val="FFFFFF"/>
              </a:solidFill>
              <a:latin typeface="PFDinTextPro-Regular"/>
              <a:cs typeface="PFDinTextPro-Regular"/>
            </a:endParaRPr>
          </a:p>
          <a:p>
            <a:r>
              <a:rPr lang="en-US" sz="1200" dirty="0" smtClean="0">
                <a:solidFill>
                  <a:srgbClr val="FFFFFF"/>
                </a:solidFill>
                <a:latin typeface="PFDinTextPro-Regular"/>
                <a:cs typeface="PFDinTextPro-Regular"/>
              </a:rPr>
              <a:t>Gazprom</a:t>
            </a:r>
            <a:r>
              <a:rPr lang="en-US" sz="1200" dirty="0">
                <a:solidFill>
                  <a:srgbClr val="FFFFFF"/>
                </a:solidFill>
                <a:latin typeface="PFDinTextPro-Regular"/>
                <a:cs typeface="PFDinTextPro-Regular"/>
              </a:rPr>
              <a:t>, Kengooroo, NRJ </a:t>
            </a:r>
            <a:r>
              <a:rPr lang="en-US" sz="1200" dirty="0" smtClean="0">
                <a:solidFill>
                  <a:srgbClr val="FFFFFF"/>
                </a:solidFill>
                <a:latin typeface="PFDinTextPro-Regular"/>
                <a:cs typeface="PFDinTextPro-Regular"/>
              </a:rPr>
              <a:t>Radio</a:t>
            </a:r>
          </a:p>
          <a:p>
            <a:endParaRPr lang="en-US" sz="1200" dirty="0">
              <a:solidFill>
                <a:srgbClr val="FFFFFF"/>
              </a:solidFill>
              <a:latin typeface="PFDinTextPro-Regular"/>
              <a:cs typeface="PFDinTextPro-Regular"/>
            </a:endParaRPr>
          </a:p>
          <a:p>
            <a:r>
              <a:rPr lang="pt-BR" sz="1200" dirty="0">
                <a:solidFill>
                  <a:srgbClr val="FF0000"/>
                </a:solidFill>
                <a:latin typeface="PFDinTextPro-Regular"/>
                <a:cs typeface="PFDinTextPro-Regular"/>
              </a:rPr>
              <a:t>MEXICO 2015</a:t>
            </a:r>
          </a:p>
          <a:p>
            <a:r>
              <a:rPr lang="pt-BR" sz="1200" dirty="0">
                <a:solidFill>
                  <a:srgbClr val="FFFFFF"/>
                </a:solidFill>
                <a:latin typeface="PFDinTextPro-Regular"/>
                <a:cs typeface="PFDinTextPro-Regular"/>
              </a:rPr>
              <a:t>50,000+ Spectators</a:t>
            </a:r>
          </a:p>
          <a:p>
            <a:r>
              <a:rPr lang="pt-BR" sz="1200" dirty="0">
                <a:solidFill>
                  <a:srgbClr val="FFFFFF"/>
                </a:solidFill>
                <a:latin typeface="PFDinTextPro-Regular"/>
                <a:cs typeface="PFDinTextPro-Regular"/>
              </a:rPr>
              <a:t>3 x Amazing Flip Combo</a:t>
            </a:r>
          </a:p>
          <a:p>
            <a:r>
              <a:rPr lang="pt-BR" sz="1200" dirty="0">
                <a:solidFill>
                  <a:srgbClr val="FFFFFF"/>
                </a:solidFill>
                <a:latin typeface="PFDinTextPro-Regular"/>
                <a:cs typeface="PFDinTextPro-Regular"/>
              </a:rPr>
              <a:t>6 x Riders, 4 x BMX</a:t>
            </a:r>
          </a:p>
          <a:p>
            <a:r>
              <a:rPr lang="pt-BR" sz="1200" dirty="0">
                <a:solidFill>
                  <a:srgbClr val="FFFFFF"/>
                </a:solidFill>
                <a:latin typeface="PFDinTextPro-Regular"/>
                <a:cs typeface="PFDinTextPro-Regular"/>
              </a:rPr>
              <a:t>2.5 x hours exciting spectacle</a:t>
            </a:r>
          </a:p>
          <a:p>
            <a:r>
              <a:rPr lang="pt-BR" sz="1200" dirty="0">
                <a:solidFill>
                  <a:srgbClr val="FFFFFF"/>
                </a:solidFill>
                <a:latin typeface="PFDinTextPro-Regular"/>
                <a:cs typeface="PFDinTextPro-Regular"/>
              </a:rPr>
              <a:t>Sponsors: Office Depot, Rock Star</a:t>
            </a:r>
            <a:r>
              <a:rPr lang="pt-BR" sz="1200" dirty="0" smtClean="0">
                <a:solidFill>
                  <a:srgbClr val="FFFFFF"/>
                </a:solidFill>
                <a:latin typeface="PFDinTextPro-Regular"/>
                <a:cs typeface="PFDinTextPro-Regular"/>
              </a:rPr>
              <a:t>, Red </a:t>
            </a:r>
            <a:r>
              <a:rPr lang="pt-BR" sz="1200" dirty="0">
                <a:solidFill>
                  <a:srgbClr val="FFFFFF"/>
                </a:solidFill>
                <a:latin typeface="PFDinTextPro-Regular"/>
                <a:cs typeface="PFDinTextPro-Regular"/>
              </a:rPr>
              <a:t>Bull, Jueces Drinks</a:t>
            </a:r>
            <a:r>
              <a:rPr lang="pt-BR" sz="1200" dirty="0" smtClean="0">
                <a:solidFill>
                  <a:srgbClr val="FFFFFF"/>
                </a:solidFill>
                <a:latin typeface="PFDinTextPro-Regular"/>
                <a:cs typeface="PFDinTextPro-Regular"/>
              </a:rPr>
              <a:t>,</a:t>
            </a:r>
          </a:p>
          <a:p>
            <a:r>
              <a:rPr lang="pt-BR" sz="1200" dirty="0" smtClean="0">
                <a:solidFill>
                  <a:srgbClr val="FFFFFF"/>
                </a:solidFill>
                <a:latin typeface="PFDinTextPro-Regular"/>
                <a:cs typeface="PFDinTextPro-Regular"/>
              </a:rPr>
              <a:t>GoPro</a:t>
            </a:r>
            <a:endParaRPr lang="en-US" sz="1200" dirty="0">
              <a:solidFill>
                <a:srgbClr val="FFFFFF"/>
              </a:solidFill>
              <a:latin typeface="PFDinTextPro-Regular"/>
              <a:cs typeface="PFDinTextPro-Regular"/>
            </a:endParaRPr>
          </a:p>
        </p:txBody>
      </p:sp>
      <p:sp>
        <p:nvSpPr>
          <p:cNvPr id="5" name="Rectangle 4"/>
          <p:cNvSpPr/>
          <p:nvPr/>
        </p:nvSpPr>
        <p:spPr>
          <a:xfrm>
            <a:off x="4013200" y="2653247"/>
            <a:ext cx="4572000" cy="3970317"/>
          </a:xfrm>
          <a:prstGeom prst="rect">
            <a:avLst/>
          </a:prstGeom>
        </p:spPr>
        <p:txBody>
          <a:bodyPr>
            <a:spAutoFit/>
          </a:bodyPr>
          <a:lstStyle/>
          <a:p>
            <a:r>
              <a:rPr lang="en-US" sz="1200" dirty="0">
                <a:solidFill>
                  <a:srgbClr val="FF0000"/>
                </a:solidFill>
                <a:latin typeface="PFDinTextPro-Regular"/>
                <a:cs typeface="PFDinTextPro-Regular"/>
              </a:rPr>
              <a:t>MONTPELLIER, FRANCE</a:t>
            </a:r>
          </a:p>
          <a:p>
            <a:r>
              <a:rPr lang="de-DE" sz="1200" dirty="0">
                <a:solidFill>
                  <a:srgbClr val="FF0000"/>
                </a:solidFill>
                <a:latin typeface="PFDinTextPro-Regular"/>
                <a:cs typeface="PFDinTextPro-Regular"/>
              </a:rPr>
              <a:t>&amp; DENVER USA 2014</a:t>
            </a:r>
          </a:p>
          <a:p>
            <a:r>
              <a:rPr lang="de-DE" sz="1200" dirty="0">
                <a:solidFill>
                  <a:srgbClr val="FFFFFF"/>
                </a:solidFill>
                <a:latin typeface="PFDinTextPro-Regular"/>
                <a:cs typeface="PFDinTextPro-Regular"/>
              </a:rPr>
              <a:t>45,000+ Spectators</a:t>
            </a:r>
          </a:p>
          <a:p>
            <a:r>
              <a:rPr lang="de-DE" sz="1200" dirty="0">
                <a:solidFill>
                  <a:srgbClr val="FFFFFF"/>
                </a:solidFill>
                <a:latin typeface="PFDinTextPro-Regular"/>
                <a:cs typeface="PFDinTextPro-Regular"/>
              </a:rPr>
              <a:t>11 x Shows around the World each year</a:t>
            </a:r>
          </a:p>
          <a:p>
            <a:r>
              <a:rPr lang="de-DE" sz="1200" dirty="0">
                <a:solidFill>
                  <a:srgbClr val="FFFFFF"/>
                </a:solidFill>
                <a:latin typeface="PFDinTextPro-Regular"/>
                <a:cs typeface="PFDinTextPro-Regular"/>
              </a:rPr>
              <a:t>Sponsors: Tivoli, Honor, Next Stage, Red Bull, Häagen-Dazs,</a:t>
            </a:r>
          </a:p>
          <a:p>
            <a:r>
              <a:rPr lang="de-DE" sz="1200" dirty="0">
                <a:solidFill>
                  <a:srgbClr val="FFFFFF"/>
                </a:solidFill>
                <a:latin typeface="PFDinTextPro-Regular"/>
                <a:cs typeface="PFDinTextPro-Regular"/>
              </a:rPr>
              <a:t>Red FX, MS Extreme, GoPro, Credit Agricole, Intel, NRG</a:t>
            </a:r>
          </a:p>
          <a:p>
            <a:endParaRPr lang="de-DE" sz="1200" dirty="0" smtClean="0">
              <a:solidFill>
                <a:srgbClr val="FF0000"/>
              </a:solidFill>
              <a:latin typeface="PFDinTextPro-Regular"/>
              <a:cs typeface="PFDinTextPro-Regular"/>
            </a:endParaRPr>
          </a:p>
          <a:p>
            <a:r>
              <a:rPr lang="de-DE" sz="1200" dirty="0" smtClean="0">
                <a:solidFill>
                  <a:srgbClr val="FF0000"/>
                </a:solidFill>
                <a:latin typeface="PFDinTextPro-Regular"/>
                <a:cs typeface="PFDinTextPro-Regular"/>
              </a:rPr>
              <a:t>ITALY</a:t>
            </a:r>
            <a:r>
              <a:rPr lang="de-DE" sz="1200" dirty="0">
                <a:solidFill>
                  <a:srgbClr val="FF0000"/>
                </a:solidFill>
                <a:latin typeface="PFDinTextPro-Regular"/>
                <a:cs typeface="PFDinTextPro-Regular"/>
              </a:rPr>
              <a:t>, ROME</a:t>
            </a:r>
          </a:p>
          <a:p>
            <a:r>
              <a:rPr lang="de-DE" sz="1200" dirty="0">
                <a:solidFill>
                  <a:srgbClr val="FFFFFF"/>
                </a:solidFill>
                <a:latin typeface="PFDinTextPro-Regular"/>
                <a:cs typeface="PFDinTextPro-Regular"/>
              </a:rPr>
              <a:t>20,000+ Spectators</a:t>
            </a:r>
          </a:p>
          <a:p>
            <a:r>
              <a:rPr lang="de-DE" sz="1200" dirty="0">
                <a:solidFill>
                  <a:srgbClr val="FFFFFF"/>
                </a:solidFill>
                <a:latin typeface="PFDinTextPro-Regular"/>
                <a:cs typeface="PFDinTextPro-Regular"/>
              </a:rPr>
              <a:t>20+ Gladiators on stage</a:t>
            </a:r>
          </a:p>
          <a:p>
            <a:r>
              <a:rPr lang="de-DE" sz="1200" dirty="0">
                <a:solidFill>
                  <a:srgbClr val="FFFFFF"/>
                </a:solidFill>
                <a:latin typeface="PFDinTextPro-Regular"/>
                <a:cs typeface="PFDinTextPro-Regular"/>
              </a:rPr>
              <a:t>12 x Riders</a:t>
            </a:r>
          </a:p>
          <a:p>
            <a:r>
              <a:rPr lang="de-DE" sz="1200" dirty="0">
                <a:solidFill>
                  <a:srgbClr val="FFFFFF"/>
                </a:solidFill>
                <a:latin typeface="PFDinTextPro-Regular"/>
                <a:cs typeface="PFDinTextPro-Regular"/>
              </a:rPr>
              <a:t>Sponsors: Juke Nissan, Roma MMX, Swatch, Red Bull</a:t>
            </a:r>
          </a:p>
          <a:p>
            <a:endParaRPr lang="de-DE" sz="1200" dirty="0" smtClean="0">
              <a:solidFill>
                <a:srgbClr val="FF0000"/>
              </a:solidFill>
              <a:latin typeface="PFDinTextPro-Regular"/>
              <a:cs typeface="PFDinTextPro-Regular"/>
            </a:endParaRPr>
          </a:p>
          <a:p>
            <a:r>
              <a:rPr lang="de-DE" sz="1200" dirty="0" smtClean="0">
                <a:solidFill>
                  <a:srgbClr val="FF0000"/>
                </a:solidFill>
                <a:latin typeface="PFDinTextPro-Regular"/>
                <a:cs typeface="PFDinTextPro-Regular"/>
              </a:rPr>
              <a:t>RUSSIA </a:t>
            </a:r>
            <a:r>
              <a:rPr lang="de-DE" sz="1200" dirty="0">
                <a:solidFill>
                  <a:srgbClr val="FF0000"/>
                </a:solidFill>
                <a:latin typeface="PFDinTextPro-Regular"/>
                <a:cs typeface="PFDinTextPro-Regular"/>
              </a:rPr>
              <a:t>- MOTO SHOW,</a:t>
            </a:r>
          </a:p>
          <a:p>
            <a:r>
              <a:rPr lang="de-DE" sz="1200" dirty="0">
                <a:solidFill>
                  <a:srgbClr val="FF0000"/>
                </a:solidFill>
                <a:latin typeface="PFDinTextPro-Regular"/>
                <a:cs typeface="PFDinTextPro-Regular"/>
              </a:rPr>
              <a:t>MOSCOW RED SQUARE 2010</a:t>
            </a:r>
          </a:p>
          <a:p>
            <a:r>
              <a:rPr lang="de-DE" sz="1200" dirty="0">
                <a:solidFill>
                  <a:srgbClr val="FFFFFF"/>
                </a:solidFill>
                <a:latin typeface="PFDinTextPro-Regular"/>
                <a:cs typeface="PFDinTextPro-Regular"/>
              </a:rPr>
              <a:t>70,000+ Spectators</a:t>
            </a:r>
          </a:p>
          <a:p>
            <a:r>
              <a:rPr lang="de-DE" sz="1200" dirty="0">
                <a:solidFill>
                  <a:srgbClr val="FFFFFF"/>
                </a:solidFill>
                <a:latin typeface="PFDinTextPro-Regular"/>
                <a:cs typeface="PFDinTextPro-Regular"/>
              </a:rPr>
              <a:t>12 x Riders from USA, Japan, Australia, Swiss,</a:t>
            </a:r>
          </a:p>
          <a:p>
            <a:r>
              <a:rPr lang="de-DE" sz="1200" dirty="0">
                <a:solidFill>
                  <a:srgbClr val="FFFFFF"/>
                </a:solidFill>
                <a:latin typeface="PFDinTextPro-Regular"/>
                <a:cs typeface="PFDinTextPro-Regular"/>
              </a:rPr>
              <a:t>Spain and New Zealand, Norway and Russia</a:t>
            </a:r>
          </a:p>
          <a:p>
            <a:r>
              <a:rPr lang="de-DE" sz="1200" dirty="0">
                <a:solidFill>
                  <a:srgbClr val="FFFFFF"/>
                </a:solidFill>
                <a:latin typeface="PFDinTextPro-Regular"/>
                <a:cs typeface="PFDinTextPro-Regular"/>
              </a:rPr>
              <a:t>250+ tons of sand</a:t>
            </a:r>
          </a:p>
          <a:p>
            <a:r>
              <a:rPr lang="de-DE" sz="1200" dirty="0">
                <a:solidFill>
                  <a:srgbClr val="FFFFFF"/>
                </a:solidFill>
                <a:latin typeface="PFDinTextPro-Regular"/>
                <a:cs typeface="PFDinTextPro-Regular"/>
              </a:rPr>
              <a:t>All national TV stations </a:t>
            </a:r>
            <a:r>
              <a:rPr lang="en-US" sz="1200" dirty="0" smtClean="0">
                <a:solidFill>
                  <a:srgbClr val="FFFFFF"/>
                </a:solidFill>
                <a:latin typeface="PFDinTextPro-Regular"/>
                <a:cs typeface="PFDinTextPro-Regular"/>
              </a:rPr>
              <a:t>covered</a:t>
            </a:r>
            <a:r>
              <a:rPr lang="de-DE" sz="1200" dirty="0" smtClean="0">
                <a:solidFill>
                  <a:srgbClr val="FFFFFF"/>
                </a:solidFill>
                <a:latin typeface="PFDinTextPro-Regular"/>
                <a:cs typeface="PFDinTextPro-Regular"/>
              </a:rPr>
              <a:t> </a:t>
            </a:r>
            <a:r>
              <a:rPr lang="de-DE" sz="1200" dirty="0">
                <a:solidFill>
                  <a:srgbClr val="FFFFFF"/>
                </a:solidFill>
                <a:latin typeface="PFDinTextPro-Regular"/>
                <a:cs typeface="PFDinTextPro-Regular"/>
              </a:rPr>
              <a:t>the </a:t>
            </a:r>
            <a:r>
              <a:rPr lang="en-US" sz="1200" dirty="0" smtClean="0">
                <a:solidFill>
                  <a:srgbClr val="FFFFFF"/>
                </a:solidFill>
                <a:latin typeface="PFDinTextPro-Regular"/>
                <a:cs typeface="PFDinTextPro-Regular"/>
              </a:rPr>
              <a:t>event</a:t>
            </a:r>
          </a:p>
          <a:p>
            <a:r>
              <a:rPr lang="de-DE" sz="1200" dirty="0" smtClean="0">
                <a:solidFill>
                  <a:srgbClr val="FFFFFF"/>
                </a:solidFill>
                <a:latin typeface="PFDinTextPro-Regular"/>
                <a:cs typeface="PFDinTextPro-Regular"/>
              </a:rPr>
              <a:t>Sponsors</a:t>
            </a:r>
            <a:r>
              <a:rPr lang="de-DE" sz="1200" dirty="0">
                <a:solidFill>
                  <a:srgbClr val="FFFFFF"/>
                </a:solidFill>
                <a:latin typeface="PFDinTextPro-Regular"/>
                <a:cs typeface="PFDinTextPro-Regular"/>
              </a:rPr>
              <a:t>: Swatch, Red Bull</a:t>
            </a:r>
            <a:endParaRPr lang="en-US" sz="1200" dirty="0">
              <a:solidFill>
                <a:srgbClr val="FFFFFF"/>
              </a:solidFill>
              <a:latin typeface="PFDinTextPro-Regular"/>
              <a:cs typeface="PFDinTextPro-Regular"/>
            </a:endParaRPr>
          </a:p>
        </p:txBody>
      </p:sp>
      <p:cxnSp>
        <p:nvCxnSpPr>
          <p:cNvPr id="7" name="Straight Connector 6"/>
          <p:cNvCxnSpPr/>
          <p:nvPr/>
        </p:nvCxnSpPr>
        <p:spPr>
          <a:xfrm>
            <a:off x="4114800" y="3915831"/>
            <a:ext cx="3632200" cy="0"/>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8" name="Straight Connector 7"/>
          <p:cNvCxnSpPr/>
          <p:nvPr/>
        </p:nvCxnSpPr>
        <p:spPr>
          <a:xfrm>
            <a:off x="168275" y="4999563"/>
            <a:ext cx="3632200" cy="0"/>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a:off x="4114800" y="5016497"/>
            <a:ext cx="3632200" cy="0"/>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664385296"/>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79375" y="2218720"/>
            <a:ext cx="4965700" cy="523220"/>
          </a:xfrm>
          <a:prstGeom prst="rect">
            <a:avLst/>
          </a:prstGeom>
        </p:spPr>
        <p:txBody>
          <a:bodyPr wrap="square">
            <a:spAutoFit/>
          </a:bodyPr>
          <a:lstStyle/>
          <a:p>
            <a:r>
              <a:rPr lang="en-US" sz="2800" b="1" i="0" u="none" strike="noStrike" baseline="0" dirty="0" smtClean="0">
                <a:solidFill>
                  <a:srgbClr val="FF0000"/>
                </a:solidFill>
                <a:latin typeface="PFDinTextPro-Regular"/>
                <a:cs typeface="PFDinTextPro-Regular"/>
              </a:rPr>
              <a:t>SPECTATORS</a:t>
            </a:r>
            <a:endParaRPr lang="en-US" sz="2800" b="1" dirty="0">
              <a:solidFill>
                <a:srgbClr val="FF0000"/>
              </a:solidFill>
              <a:latin typeface="PFDinTextPro-Regular"/>
              <a:cs typeface="PFDinTextPro-Regular"/>
            </a:endParaRPr>
          </a:p>
        </p:txBody>
      </p:sp>
      <p:sp>
        <p:nvSpPr>
          <p:cNvPr id="2" name="Rectangle 1"/>
          <p:cNvSpPr/>
          <p:nvPr/>
        </p:nvSpPr>
        <p:spPr>
          <a:xfrm>
            <a:off x="117474" y="2826246"/>
            <a:ext cx="7934326" cy="3754874"/>
          </a:xfrm>
          <a:prstGeom prst="rect">
            <a:avLst/>
          </a:prstGeom>
        </p:spPr>
        <p:txBody>
          <a:bodyPr wrap="square">
            <a:spAutoFit/>
          </a:bodyPr>
          <a:lstStyle/>
          <a:p>
            <a:r>
              <a:rPr lang="en-US" sz="1400" dirty="0" smtClean="0">
                <a:solidFill>
                  <a:srgbClr val="FFFFFF"/>
                </a:solidFill>
                <a:latin typeface="PFDinTextPro-Regular"/>
                <a:cs typeface="PFDinTextPro-Regular"/>
              </a:rPr>
              <a:t>ROCK </a:t>
            </a:r>
            <a:r>
              <a:rPr lang="en-US" sz="1400" dirty="0">
                <a:solidFill>
                  <a:srgbClr val="FFFFFF"/>
                </a:solidFill>
                <a:latin typeface="PFDinTextPro-Regular"/>
                <a:cs typeface="PFDinTextPro-Regular"/>
              </a:rPr>
              <a:t>‘N’ RIDE FMX THAILAND 2017 expects the following spectator numbers at each event per day:</a:t>
            </a:r>
            <a:endParaRPr lang="en-GB" sz="1400" dirty="0">
              <a:solidFill>
                <a:srgbClr val="FFFFFF"/>
              </a:solidFill>
              <a:latin typeface="PFDinTextPro-Regular"/>
              <a:cs typeface="PFDinTextPro-Regular"/>
            </a:endParaRPr>
          </a:p>
          <a:p>
            <a:r>
              <a:rPr lang="en-US" sz="1400" dirty="0">
                <a:solidFill>
                  <a:srgbClr val="FFFFFF"/>
                </a:solidFill>
                <a:latin typeface="PFDinTextPro-Regular"/>
                <a:cs typeface="PFDinTextPro-Regular"/>
              </a:rPr>
              <a:t> </a:t>
            </a:r>
            <a:endParaRPr lang="en-GB" sz="1400" dirty="0">
              <a:solidFill>
                <a:srgbClr val="FFFFFF"/>
              </a:solidFill>
              <a:latin typeface="PFDinTextPro-Regular"/>
              <a:cs typeface="PFDinTextPro-Regular"/>
            </a:endParaRPr>
          </a:p>
          <a:p>
            <a:r>
              <a:rPr lang="en-US" sz="1400" dirty="0">
                <a:solidFill>
                  <a:srgbClr val="FFFFFF"/>
                </a:solidFill>
                <a:latin typeface="PFDinTextPro-Regular"/>
                <a:cs typeface="PFDinTextPro-Regular"/>
              </a:rPr>
              <a:t>Bangkok - 20,000+</a:t>
            </a:r>
            <a:endParaRPr lang="en-GB" sz="1400" dirty="0">
              <a:solidFill>
                <a:srgbClr val="FFFFFF"/>
              </a:solidFill>
              <a:latin typeface="PFDinTextPro-Regular"/>
              <a:cs typeface="PFDinTextPro-Regular"/>
            </a:endParaRPr>
          </a:p>
          <a:p>
            <a:r>
              <a:rPr lang="en-US" sz="1400" dirty="0">
                <a:solidFill>
                  <a:srgbClr val="FFFFFF"/>
                </a:solidFill>
                <a:latin typeface="PFDinTextPro-Regular"/>
                <a:cs typeface="PFDinTextPro-Regular"/>
              </a:rPr>
              <a:t>Chiang Mai - 10,000+</a:t>
            </a:r>
            <a:endParaRPr lang="en-GB" sz="1400" dirty="0">
              <a:solidFill>
                <a:srgbClr val="FFFFFF"/>
              </a:solidFill>
              <a:latin typeface="PFDinTextPro-Regular"/>
              <a:cs typeface="PFDinTextPro-Regular"/>
            </a:endParaRPr>
          </a:p>
          <a:p>
            <a:r>
              <a:rPr lang="en-US" sz="1400" dirty="0">
                <a:solidFill>
                  <a:srgbClr val="FFFFFF"/>
                </a:solidFill>
                <a:latin typeface="PFDinTextPro-Regular"/>
                <a:cs typeface="PFDinTextPro-Regular"/>
              </a:rPr>
              <a:t>Phuket - 10,000+</a:t>
            </a:r>
            <a:endParaRPr lang="en-GB" sz="1400" dirty="0">
              <a:solidFill>
                <a:srgbClr val="FFFFFF"/>
              </a:solidFill>
              <a:latin typeface="PFDinTextPro-Regular"/>
              <a:cs typeface="PFDinTextPro-Regular"/>
            </a:endParaRPr>
          </a:p>
          <a:p>
            <a:r>
              <a:rPr lang="en-US" sz="1400" dirty="0">
                <a:solidFill>
                  <a:srgbClr val="FFFFFF"/>
                </a:solidFill>
                <a:latin typeface="PFDinTextPro-Regular"/>
                <a:cs typeface="PFDinTextPro-Regular"/>
              </a:rPr>
              <a:t> </a:t>
            </a:r>
            <a:endParaRPr lang="en-GB" sz="1400" dirty="0">
              <a:solidFill>
                <a:srgbClr val="FFFFFF"/>
              </a:solidFill>
              <a:latin typeface="PFDinTextPro-Regular"/>
              <a:cs typeface="PFDinTextPro-Regular"/>
            </a:endParaRPr>
          </a:p>
          <a:p>
            <a:r>
              <a:rPr lang="en-US" sz="1400" b="1" dirty="0">
                <a:solidFill>
                  <a:srgbClr val="FFFFFF"/>
                </a:solidFill>
                <a:latin typeface="PFDinTextPro-Regular"/>
                <a:cs typeface="PFDinTextPro-Regular"/>
              </a:rPr>
              <a:t>Comprising core target spectator: </a:t>
            </a:r>
            <a:endParaRPr lang="en-GB" sz="1400" dirty="0">
              <a:solidFill>
                <a:srgbClr val="FFFFFF"/>
              </a:solidFill>
              <a:latin typeface="PFDinTextPro-Regular"/>
              <a:cs typeface="PFDinTextPro-Regular"/>
            </a:endParaRPr>
          </a:p>
          <a:p>
            <a:r>
              <a:rPr lang="en-US" sz="1400" dirty="0">
                <a:solidFill>
                  <a:srgbClr val="FFFFFF"/>
                </a:solidFill>
                <a:latin typeface="PFDinTextPro-Regular"/>
                <a:cs typeface="PFDinTextPro-Regular"/>
              </a:rPr>
              <a:t>12-45 years of age</a:t>
            </a:r>
            <a:endParaRPr lang="en-GB" sz="1400" dirty="0">
              <a:solidFill>
                <a:srgbClr val="FFFFFF"/>
              </a:solidFill>
              <a:latin typeface="PFDinTextPro-Regular"/>
              <a:cs typeface="PFDinTextPro-Regular"/>
            </a:endParaRPr>
          </a:p>
          <a:p>
            <a:r>
              <a:rPr lang="en-US" sz="1400" dirty="0">
                <a:solidFill>
                  <a:srgbClr val="FFFFFF"/>
                </a:solidFill>
                <a:latin typeface="PFDinTextPro-Regular"/>
                <a:cs typeface="PFDinTextPro-Regular"/>
              </a:rPr>
              <a:t>Family</a:t>
            </a:r>
            <a:endParaRPr lang="en-GB" sz="1400" dirty="0">
              <a:solidFill>
                <a:srgbClr val="FFFFFF"/>
              </a:solidFill>
              <a:latin typeface="PFDinTextPro-Regular"/>
              <a:cs typeface="PFDinTextPro-Regular"/>
            </a:endParaRPr>
          </a:p>
          <a:p>
            <a:r>
              <a:rPr lang="en-US" sz="1400" dirty="0">
                <a:solidFill>
                  <a:srgbClr val="FFFFFF"/>
                </a:solidFill>
                <a:latin typeface="PFDinTextPro-Regular"/>
                <a:cs typeface="PFDinTextPro-Regular"/>
              </a:rPr>
              <a:t>Active lifestyle </a:t>
            </a:r>
            <a:endParaRPr lang="en-GB" sz="1400" dirty="0">
              <a:solidFill>
                <a:srgbClr val="FFFFFF"/>
              </a:solidFill>
              <a:latin typeface="PFDinTextPro-Regular"/>
              <a:cs typeface="PFDinTextPro-Regular"/>
            </a:endParaRPr>
          </a:p>
          <a:p>
            <a:r>
              <a:rPr lang="en-US" sz="1400" dirty="0">
                <a:solidFill>
                  <a:srgbClr val="FFFFFF"/>
                </a:solidFill>
                <a:latin typeface="PFDinTextPro-Regular"/>
                <a:cs typeface="PFDinTextPro-Regular"/>
              </a:rPr>
              <a:t>People who love motorcycles and concerts</a:t>
            </a:r>
            <a:endParaRPr lang="en-GB" sz="1400" dirty="0">
              <a:solidFill>
                <a:srgbClr val="FFFFFF"/>
              </a:solidFill>
              <a:latin typeface="PFDinTextPro-Regular"/>
              <a:cs typeface="PFDinTextPro-Regular"/>
            </a:endParaRPr>
          </a:p>
          <a:p>
            <a:r>
              <a:rPr lang="en-US" sz="1400" dirty="0">
                <a:solidFill>
                  <a:srgbClr val="FFFFFF"/>
                </a:solidFill>
                <a:latin typeface="PFDinTextPro-Regular"/>
                <a:cs typeface="PFDinTextPro-Regular"/>
              </a:rPr>
              <a:t> </a:t>
            </a:r>
            <a:endParaRPr lang="en-GB" sz="1400" dirty="0">
              <a:solidFill>
                <a:srgbClr val="FFFFFF"/>
              </a:solidFill>
              <a:latin typeface="PFDinTextPro-Regular"/>
              <a:cs typeface="PFDinTextPro-Regular"/>
            </a:endParaRPr>
          </a:p>
          <a:p>
            <a:r>
              <a:rPr lang="en-US" sz="1400" dirty="0">
                <a:solidFill>
                  <a:srgbClr val="FFFFFF"/>
                </a:solidFill>
                <a:latin typeface="PFDinTextPro-Regular"/>
                <a:cs typeface="PFDinTextPro-Regular"/>
              </a:rPr>
              <a:t>The shows will attract people who are looking for active family weekend entertainment…</a:t>
            </a:r>
            <a:endParaRPr lang="en-GB" sz="1400" dirty="0">
              <a:solidFill>
                <a:srgbClr val="FFFFFF"/>
              </a:solidFill>
              <a:latin typeface="PFDinTextPro-Regular"/>
              <a:cs typeface="PFDinTextPro-Regular"/>
            </a:endParaRPr>
          </a:p>
          <a:p>
            <a:r>
              <a:rPr lang="en-US" sz="1400" dirty="0">
                <a:solidFill>
                  <a:srgbClr val="FFFFFF"/>
                </a:solidFill>
                <a:latin typeface="PFDinTextPro-Regular"/>
                <a:cs typeface="PFDinTextPro-Regular"/>
              </a:rPr>
              <a:t> </a:t>
            </a:r>
            <a:endParaRPr lang="en-GB" sz="1400" dirty="0">
              <a:solidFill>
                <a:srgbClr val="FFFFFF"/>
              </a:solidFill>
              <a:latin typeface="PFDinTextPro-Regular"/>
              <a:cs typeface="PFDinTextPro-Regular"/>
            </a:endParaRPr>
          </a:p>
          <a:p>
            <a:r>
              <a:rPr lang="en-US" sz="1400" i="1" dirty="0">
                <a:solidFill>
                  <a:srgbClr val="FFFFFF"/>
                </a:solidFill>
                <a:latin typeface="PFDinTextPro-Regular"/>
                <a:cs typeface="PFDinTextPro-Regular"/>
              </a:rPr>
              <a:t>Chiang Mai and Phuket venues subject to change.</a:t>
            </a:r>
            <a:endParaRPr lang="en-GB" sz="1400" dirty="0">
              <a:solidFill>
                <a:srgbClr val="FFFFFF"/>
              </a:solidFill>
              <a:latin typeface="PFDinTextPro-Regular"/>
              <a:cs typeface="PFDinTextPro-Regular"/>
            </a:endParaRPr>
          </a:p>
          <a:p>
            <a:r>
              <a:rPr lang="en-US" sz="1400" dirty="0">
                <a:solidFill>
                  <a:srgbClr val="FFFFFF"/>
                </a:solidFill>
                <a:latin typeface="PFDinTextPro-Regular"/>
                <a:cs typeface="PFDinTextPro-Regular"/>
              </a:rPr>
              <a:t/>
            </a:r>
            <a:br>
              <a:rPr lang="en-US" sz="1400" dirty="0">
                <a:solidFill>
                  <a:srgbClr val="FFFFFF"/>
                </a:solidFill>
                <a:latin typeface="PFDinTextPro-Regular"/>
                <a:cs typeface="PFDinTextPro-Regular"/>
              </a:rPr>
            </a:br>
            <a:r>
              <a:rPr lang="en-US" sz="1400" dirty="0">
                <a:solidFill>
                  <a:srgbClr val="FFFFFF"/>
                </a:solidFill>
                <a:latin typeface="PFDinTextPro-Regular"/>
                <a:cs typeface="PFDinTextPro-Regular"/>
              </a:rPr>
              <a:t> </a:t>
            </a:r>
            <a:endParaRPr lang="en-GB" sz="1400" dirty="0">
              <a:solidFill>
                <a:srgbClr val="FFFFFF"/>
              </a:solidFill>
              <a:latin typeface="PFDinTextPro-Regular"/>
              <a:cs typeface="PFDinTextPro-Regular"/>
            </a:endParaRPr>
          </a:p>
        </p:txBody>
      </p:sp>
    </p:spTree>
    <p:extLst>
      <p:ext uri="{BB962C8B-B14F-4D97-AF65-F5344CB8AC3E}">
        <p14:creationId xmlns:p14="http://schemas.microsoft.com/office/powerpoint/2010/main" val="1559137431"/>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04775" y="2214030"/>
            <a:ext cx="4965700" cy="523220"/>
          </a:xfrm>
          <a:prstGeom prst="rect">
            <a:avLst/>
          </a:prstGeom>
        </p:spPr>
        <p:txBody>
          <a:bodyPr wrap="square">
            <a:spAutoFit/>
          </a:bodyPr>
          <a:lstStyle/>
          <a:p>
            <a:r>
              <a:rPr lang="en-US" sz="2800" b="1" i="0" u="none" strike="noStrike" baseline="0" dirty="0" smtClean="0">
                <a:solidFill>
                  <a:srgbClr val="FF0000"/>
                </a:solidFill>
                <a:latin typeface="PFDinTextPro-Regular"/>
                <a:cs typeface="PFDinTextPro-Regular"/>
              </a:rPr>
              <a:t>SCHEDULE</a:t>
            </a:r>
            <a:endParaRPr lang="en-US" sz="2800" b="1" dirty="0">
              <a:solidFill>
                <a:srgbClr val="FF0000"/>
              </a:solidFill>
              <a:latin typeface="PFDinTextPro-Regular"/>
              <a:cs typeface="PFDinTextPro-Regular"/>
            </a:endParaRPr>
          </a:p>
        </p:txBody>
      </p:sp>
      <p:sp>
        <p:nvSpPr>
          <p:cNvPr id="3" name="Rectangle 2"/>
          <p:cNvSpPr/>
          <p:nvPr/>
        </p:nvSpPr>
        <p:spPr>
          <a:xfrm>
            <a:off x="3149600" y="2311400"/>
            <a:ext cx="5829300" cy="276999"/>
          </a:xfrm>
          <a:prstGeom prst="rect">
            <a:avLst/>
          </a:prstGeom>
        </p:spPr>
        <p:txBody>
          <a:bodyPr wrap="square">
            <a:spAutoFit/>
          </a:bodyPr>
          <a:lstStyle/>
          <a:p>
            <a:r>
              <a:rPr lang="en-US" sz="1200" dirty="0" smtClean="0"/>
              <a:t>The</a:t>
            </a:r>
            <a:endParaRPr lang="en-US" sz="1200" b="0" i="0" u="none" strike="noStrike" baseline="0" dirty="0" smtClean="0">
              <a:solidFill>
                <a:srgbClr val="01A4B0"/>
              </a:solidFill>
              <a:latin typeface="MyriadPro-Light"/>
            </a:endParaRPr>
          </a:p>
        </p:txBody>
      </p:sp>
      <p:sp>
        <p:nvSpPr>
          <p:cNvPr id="2" name="Rectangle 1"/>
          <p:cNvSpPr/>
          <p:nvPr/>
        </p:nvSpPr>
        <p:spPr>
          <a:xfrm>
            <a:off x="130174" y="2713146"/>
            <a:ext cx="6054725" cy="3647152"/>
          </a:xfrm>
          <a:prstGeom prst="rect">
            <a:avLst/>
          </a:prstGeom>
        </p:spPr>
        <p:txBody>
          <a:bodyPr wrap="square">
            <a:spAutoFit/>
          </a:bodyPr>
          <a:lstStyle/>
          <a:p>
            <a:r>
              <a:rPr lang="en-US" sz="1100" dirty="0">
                <a:solidFill>
                  <a:schemeClr val="bg1"/>
                </a:solidFill>
                <a:latin typeface="PFDinTextPro-Regular"/>
                <a:cs typeface="PFDinTextPro-Regular"/>
              </a:rPr>
              <a:t>TIMING </a:t>
            </a:r>
            <a:r>
              <a:rPr lang="en-US" sz="1100" dirty="0" smtClean="0">
                <a:solidFill>
                  <a:schemeClr val="bg1"/>
                </a:solidFill>
                <a:latin typeface="PFDinTextPro-Regular"/>
                <a:cs typeface="PFDinTextPro-Regular"/>
              </a:rPr>
              <a:t>			ACTIVITY</a:t>
            </a:r>
          </a:p>
          <a:p>
            <a:endParaRPr lang="en-US" sz="1100" dirty="0">
              <a:solidFill>
                <a:schemeClr val="bg1"/>
              </a:solidFill>
              <a:latin typeface="PFDinTextPro-Regular"/>
              <a:cs typeface="PFDinTextPro-Regular"/>
            </a:endParaRPr>
          </a:p>
          <a:p>
            <a:r>
              <a:rPr lang="en-US" sz="1100" dirty="0">
                <a:solidFill>
                  <a:schemeClr val="bg1"/>
                </a:solidFill>
                <a:latin typeface="PFDinTextPro-Regular"/>
                <a:cs typeface="PFDinTextPro-Regular"/>
              </a:rPr>
              <a:t>15.00 – 16.00 </a:t>
            </a:r>
            <a:r>
              <a:rPr lang="en-US" sz="1100" dirty="0" smtClean="0">
                <a:solidFill>
                  <a:schemeClr val="bg1"/>
                </a:solidFill>
                <a:latin typeface="PFDinTextPro-Regular"/>
                <a:cs typeface="PFDinTextPro-Regular"/>
              </a:rPr>
              <a:t>		Mototerapia </a:t>
            </a:r>
            <a:r>
              <a:rPr lang="en-US" sz="1100" dirty="0">
                <a:solidFill>
                  <a:schemeClr val="bg1"/>
                </a:solidFill>
                <a:latin typeface="PFDinTextPro-Regular"/>
                <a:cs typeface="PFDinTextPro-Regular"/>
              </a:rPr>
              <a:t>– free private Show for people with disabilities</a:t>
            </a:r>
          </a:p>
          <a:p>
            <a:endParaRPr lang="hr-HR" sz="1100" dirty="0" smtClean="0">
              <a:solidFill>
                <a:schemeClr val="bg1"/>
              </a:solidFill>
              <a:latin typeface="PFDinTextPro-Regular"/>
              <a:cs typeface="PFDinTextPro-Regular"/>
            </a:endParaRPr>
          </a:p>
          <a:p>
            <a:r>
              <a:rPr lang="hr-HR" sz="1100" dirty="0" smtClean="0">
                <a:solidFill>
                  <a:schemeClr val="bg1"/>
                </a:solidFill>
                <a:latin typeface="PFDinTextPro-Regular"/>
                <a:cs typeface="PFDinTextPro-Regular"/>
              </a:rPr>
              <a:t>16.00</a:t>
            </a:r>
            <a:r>
              <a:rPr lang="hr-HR" sz="1100" dirty="0">
                <a:solidFill>
                  <a:schemeClr val="bg1"/>
                </a:solidFill>
                <a:latin typeface="PFDinTextPro-Regular"/>
                <a:cs typeface="PFDinTextPro-Regular"/>
              </a:rPr>
              <a:t>	</a:t>
            </a:r>
            <a:r>
              <a:rPr lang="hr-HR" sz="1100" dirty="0" smtClean="0">
                <a:solidFill>
                  <a:schemeClr val="bg1"/>
                </a:solidFill>
                <a:latin typeface="PFDinTextPro-Regular"/>
                <a:cs typeface="PFDinTextPro-Regular"/>
              </a:rPr>
              <a:t>		</a:t>
            </a:r>
            <a:r>
              <a:rPr lang="en-US" sz="1100" dirty="0" smtClean="0">
                <a:solidFill>
                  <a:schemeClr val="bg1"/>
                </a:solidFill>
                <a:latin typeface="PFDinTextPro-Regular"/>
                <a:cs typeface="PFDinTextPro-Regular"/>
              </a:rPr>
              <a:t>Show </a:t>
            </a:r>
            <a:r>
              <a:rPr lang="en-US" sz="1100" dirty="0">
                <a:solidFill>
                  <a:schemeClr val="bg1"/>
                </a:solidFill>
                <a:latin typeface="PFDinTextPro-Regular"/>
                <a:cs typeface="PFDinTextPro-Regular"/>
              </a:rPr>
              <a:t>opens - Competitions, Exhibitions, Attractions and</a:t>
            </a:r>
          </a:p>
          <a:p>
            <a:r>
              <a:rPr lang="en-US" sz="1100" dirty="0" smtClean="0">
                <a:solidFill>
                  <a:schemeClr val="bg1"/>
                </a:solidFill>
                <a:latin typeface="PFDinTextPro-Regular"/>
                <a:cs typeface="PFDinTextPro-Regular"/>
              </a:rPr>
              <a:t>			Entertainment </a:t>
            </a:r>
            <a:r>
              <a:rPr lang="en-US" sz="1100" dirty="0">
                <a:solidFill>
                  <a:schemeClr val="bg1"/>
                </a:solidFill>
                <a:latin typeface="PFDinTextPro-Regular"/>
                <a:cs typeface="PFDinTextPro-Regular"/>
              </a:rPr>
              <a:t>at all times in Central Stage Zone, Expo Zone,</a:t>
            </a:r>
          </a:p>
          <a:p>
            <a:r>
              <a:rPr lang="en-US" sz="1100" dirty="0" smtClean="0">
                <a:solidFill>
                  <a:schemeClr val="bg1"/>
                </a:solidFill>
                <a:latin typeface="PFDinTextPro-Regular"/>
                <a:cs typeface="PFDinTextPro-Regular"/>
              </a:rPr>
              <a:t>			Funfair </a:t>
            </a:r>
            <a:r>
              <a:rPr lang="en-US" sz="1100" dirty="0">
                <a:solidFill>
                  <a:schemeClr val="bg1"/>
                </a:solidFill>
                <a:latin typeface="PFDinTextPro-Regular"/>
                <a:cs typeface="PFDinTextPro-Regular"/>
              </a:rPr>
              <a:t>Zone and Moto Innovation </a:t>
            </a:r>
            <a:r>
              <a:rPr lang="en-US" sz="1100" dirty="0" smtClean="0">
                <a:solidFill>
                  <a:schemeClr val="bg1"/>
                </a:solidFill>
                <a:latin typeface="PFDinTextPro-Regular"/>
                <a:cs typeface="PFDinTextPro-Regular"/>
              </a:rPr>
              <a:t>Zone</a:t>
            </a:r>
          </a:p>
          <a:p>
            <a:endParaRPr lang="en-US" sz="1100" dirty="0">
              <a:solidFill>
                <a:schemeClr val="bg1"/>
              </a:solidFill>
              <a:latin typeface="PFDinTextPro-Regular"/>
              <a:cs typeface="PFDinTextPro-Regular"/>
            </a:endParaRPr>
          </a:p>
          <a:p>
            <a:r>
              <a:rPr lang="en-US" sz="1100" dirty="0">
                <a:solidFill>
                  <a:schemeClr val="bg1"/>
                </a:solidFill>
                <a:latin typeface="PFDinTextPro-Regular"/>
                <a:cs typeface="PFDinTextPro-Regular"/>
              </a:rPr>
              <a:t>16.30 </a:t>
            </a:r>
            <a:r>
              <a:rPr lang="en-US" sz="1100" dirty="0" smtClean="0">
                <a:solidFill>
                  <a:schemeClr val="bg1"/>
                </a:solidFill>
                <a:latin typeface="PFDinTextPro-Regular"/>
                <a:cs typeface="PFDinTextPro-Regular"/>
              </a:rPr>
              <a:t>			Miss </a:t>
            </a:r>
            <a:r>
              <a:rPr lang="en-US" sz="1100" dirty="0">
                <a:solidFill>
                  <a:schemeClr val="bg1"/>
                </a:solidFill>
                <a:latin typeface="PFDinTextPro-Regular"/>
                <a:cs typeface="PFDinTextPro-Regular"/>
              </a:rPr>
              <a:t>FMX Competition / Mr Hero </a:t>
            </a:r>
            <a:r>
              <a:rPr lang="en-US" sz="1100" dirty="0" smtClean="0">
                <a:solidFill>
                  <a:schemeClr val="bg1"/>
                </a:solidFill>
                <a:latin typeface="PFDinTextPro-Regular"/>
                <a:cs typeface="PFDinTextPro-Regular"/>
              </a:rPr>
              <a:t>Competition</a:t>
            </a:r>
          </a:p>
          <a:p>
            <a:endParaRPr lang="en-US" sz="1100" dirty="0">
              <a:solidFill>
                <a:schemeClr val="bg1"/>
              </a:solidFill>
              <a:latin typeface="PFDinTextPro-Regular"/>
              <a:cs typeface="PFDinTextPro-Regular"/>
            </a:endParaRPr>
          </a:p>
          <a:p>
            <a:r>
              <a:rPr lang="mr-IN" sz="1100" dirty="0">
                <a:solidFill>
                  <a:schemeClr val="bg1"/>
                </a:solidFill>
                <a:latin typeface="PFDinTextPro-Regular"/>
                <a:cs typeface="PFDinTextPro-Regular"/>
              </a:rPr>
              <a:t>17.30 – </a:t>
            </a:r>
            <a:r>
              <a:rPr lang="mr-IN" sz="1100" dirty="0" smtClean="0">
                <a:solidFill>
                  <a:schemeClr val="bg1"/>
                </a:solidFill>
                <a:latin typeface="PFDinTextPro-Regular"/>
                <a:cs typeface="PFDinTextPro-Regular"/>
              </a:rPr>
              <a:t>19.30</a:t>
            </a:r>
            <a:r>
              <a:rPr lang="en-GB" sz="1100" dirty="0" smtClean="0">
                <a:solidFill>
                  <a:schemeClr val="bg1"/>
                </a:solidFill>
                <a:latin typeface="PFDinTextPro-Regular"/>
                <a:cs typeface="PFDinTextPro-Regular"/>
              </a:rPr>
              <a:t>		</a:t>
            </a:r>
            <a:r>
              <a:rPr lang="en-US" sz="1100" dirty="0" smtClean="0">
                <a:solidFill>
                  <a:schemeClr val="bg1"/>
                </a:solidFill>
                <a:latin typeface="PFDinTextPro-Regular"/>
                <a:cs typeface="PFDinTextPro-Regular"/>
              </a:rPr>
              <a:t>FMX </a:t>
            </a:r>
            <a:r>
              <a:rPr lang="en-US" sz="1100" dirty="0">
                <a:solidFill>
                  <a:schemeClr val="bg1"/>
                </a:solidFill>
                <a:latin typeface="PFDinTextPro-Regular"/>
                <a:cs typeface="PFDinTextPro-Regular"/>
              </a:rPr>
              <a:t>Show</a:t>
            </a:r>
          </a:p>
          <a:p>
            <a:pPr lvl="3"/>
            <a:r>
              <a:rPr lang="en-US" sz="1100" dirty="0">
                <a:solidFill>
                  <a:schemeClr val="bg1"/>
                </a:solidFill>
                <a:latin typeface="PFDinTextPro-Regular"/>
                <a:cs typeface="PFDinTextPro-Regular"/>
              </a:rPr>
              <a:t>20 min - Rider &amp; MC Welcome</a:t>
            </a:r>
          </a:p>
          <a:p>
            <a:pPr lvl="3"/>
            <a:r>
              <a:rPr lang="en-US" sz="1100" dirty="0">
                <a:solidFill>
                  <a:schemeClr val="bg1"/>
                </a:solidFill>
                <a:latin typeface="PFDinTextPro-Regular"/>
                <a:cs typeface="PFDinTextPro-Regular"/>
              </a:rPr>
              <a:t>20 min - FMX Show (easy tricks)</a:t>
            </a:r>
          </a:p>
          <a:p>
            <a:pPr lvl="3"/>
            <a:r>
              <a:rPr lang="en-US" sz="1100" dirty="0">
                <a:solidFill>
                  <a:schemeClr val="bg1"/>
                </a:solidFill>
                <a:latin typeface="PFDinTextPro-Regular"/>
                <a:cs typeface="PFDinTextPro-Regular"/>
              </a:rPr>
              <a:t>20 min - Dance Show</a:t>
            </a:r>
          </a:p>
          <a:p>
            <a:pPr lvl="3"/>
            <a:r>
              <a:rPr lang="en-US" sz="1100" dirty="0">
                <a:solidFill>
                  <a:schemeClr val="bg1"/>
                </a:solidFill>
                <a:latin typeface="PFDinTextPro-Regular"/>
                <a:cs typeface="PFDinTextPro-Regular"/>
              </a:rPr>
              <a:t>20 min - FMX Show (more difficult tricks)</a:t>
            </a:r>
          </a:p>
          <a:p>
            <a:pPr lvl="3"/>
            <a:r>
              <a:rPr lang="en-US" sz="1100" dirty="0">
                <a:solidFill>
                  <a:schemeClr val="bg1"/>
                </a:solidFill>
                <a:latin typeface="PFDinTextPro-Regular"/>
                <a:cs typeface="PFDinTextPro-Regular"/>
              </a:rPr>
              <a:t>20 min - Fire Show</a:t>
            </a:r>
          </a:p>
          <a:p>
            <a:pPr lvl="3"/>
            <a:r>
              <a:rPr lang="en-US" sz="1100" dirty="0">
                <a:solidFill>
                  <a:schemeClr val="bg1"/>
                </a:solidFill>
                <a:latin typeface="PFDinTextPro-Regular"/>
                <a:cs typeface="PFDinTextPro-Regular"/>
              </a:rPr>
              <a:t>20 min - FMX Finale Show (spectacular with fireworks and music</a:t>
            </a:r>
            <a:r>
              <a:rPr lang="en-US" sz="1100" dirty="0" smtClean="0">
                <a:solidFill>
                  <a:schemeClr val="bg1"/>
                </a:solidFill>
                <a:latin typeface="PFDinTextPro-Regular"/>
                <a:cs typeface="PFDinTextPro-Regular"/>
              </a:rPr>
              <a:t>)</a:t>
            </a:r>
          </a:p>
          <a:p>
            <a:pPr lvl="3"/>
            <a:endParaRPr lang="en-US" sz="1100" dirty="0">
              <a:solidFill>
                <a:schemeClr val="bg1"/>
              </a:solidFill>
              <a:latin typeface="PFDinTextPro-Regular"/>
              <a:cs typeface="PFDinTextPro-Regular"/>
            </a:endParaRPr>
          </a:p>
          <a:p>
            <a:r>
              <a:rPr lang="en-US" sz="1100" dirty="0">
                <a:solidFill>
                  <a:schemeClr val="bg1"/>
                </a:solidFill>
                <a:latin typeface="PFDinTextPro-Regular"/>
                <a:cs typeface="PFDinTextPro-Regular"/>
              </a:rPr>
              <a:t>19.30 – 21.30 </a:t>
            </a:r>
            <a:r>
              <a:rPr lang="en-US" sz="1100" dirty="0" smtClean="0">
                <a:solidFill>
                  <a:schemeClr val="bg1"/>
                </a:solidFill>
                <a:latin typeface="PFDinTextPro-Regular"/>
                <a:cs typeface="PFDinTextPro-Regular"/>
              </a:rPr>
              <a:t>		Concert </a:t>
            </a:r>
            <a:r>
              <a:rPr lang="en-US" sz="1100" dirty="0">
                <a:solidFill>
                  <a:schemeClr val="bg1"/>
                </a:solidFill>
                <a:latin typeface="PFDinTextPro-Regular"/>
                <a:cs typeface="PFDinTextPro-Regular"/>
              </a:rPr>
              <a:t>featuring famous Thai </a:t>
            </a:r>
            <a:r>
              <a:rPr lang="en-US" sz="1100" dirty="0" smtClean="0">
                <a:solidFill>
                  <a:schemeClr val="bg1"/>
                </a:solidFill>
                <a:latin typeface="PFDinTextPro-Regular"/>
                <a:cs typeface="PFDinTextPro-Regular"/>
              </a:rPr>
              <a:t>acts</a:t>
            </a:r>
          </a:p>
          <a:p>
            <a:endParaRPr lang="en-US" sz="1100" dirty="0">
              <a:solidFill>
                <a:schemeClr val="bg1"/>
              </a:solidFill>
              <a:latin typeface="PFDinTextPro-Regular"/>
              <a:cs typeface="PFDinTextPro-Regular"/>
            </a:endParaRPr>
          </a:p>
          <a:p>
            <a:r>
              <a:rPr lang="de-DE" sz="1100" dirty="0">
                <a:solidFill>
                  <a:schemeClr val="bg1"/>
                </a:solidFill>
                <a:latin typeface="PFDinTextPro-Regular"/>
                <a:cs typeface="PFDinTextPro-Regular"/>
              </a:rPr>
              <a:t>21.30 </a:t>
            </a:r>
            <a:r>
              <a:rPr lang="de-DE" sz="1100" dirty="0" smtClean="0">
                <a:solidFill>
                  <a:schemeClr val="bg1"/>
                </a:solidFill>
                <a:latin typeface="PFDinTextPro-Regular"/>
                <a:cs typeface="PFDinTextPro-Regular"/>
              </a:rPr>
              <a:t>			Ends</a:t>
            </a:r>
          </a:p>
        </p:txBody>
      </p:sp>
      <p:sp>
        <p:nvSpPr>
          <p:cNvPr id="5" name="Rectangle 4"/>
          <p:cNvSpPr/>
          <p:nvPr/>
        </p:nvSpPr>
        <p:spPr>
          <a:xfrm>
            <a:off x="1948721" y="2395865"/>
            <a:ext cx="936140" cy="215444"/>
          </a:xfrm>
          <a:prstGeom prst="rect">
            <a:avLst/>
          </a:prstGeom>
        </p:spPr>
        <p:txBody>
          <a:bodyPr wrap="none">
            <a:spAutoFit/>
          </a:bodyPr>
          <a:lstStyle/>
          <a:p>
            <a:r>
              <a:rPr lang="de-DE" sz="800" i="1" dirty="0">
                <a:solidFill>
                  <a:prstClr val="white"/>
                </a:solidFill>
                <a:latin typeface="PFDinTextPro-Regular"/>
                <a:cs typeface="PFDinTextPro-Regular"/>
              </a:rPr>
              <a:t>Subject to change</a:t>
            </a:r>
            <a:endParaRPr lang="en-US" sz="800" i="1" dirty="0"/>
          </a:p>
        </p:txBody>
      </p:sp>
      <p:cxnSp>
        <p:nvCxnSpPr>
          <p:cNvPr id="7" name="Straight Connector 6"/>
          <p:cNvCxnSpPr/>
          <p:nvPr/>
        </p:nvCxnSpPr>
        <p:spPr>
          <a:xfrm flipH="1" flipV="1">
            <a:off x="219075" y="3060700"/>
            <a:ext cx="4822824" cy="12700"/>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flipH="1" flipV="1">
            <a:off x="219075" y="3340100"/>
            <a:ext cx="4822824" cy="12700"/>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flipH="1" flipV="1">
            <a:off x="219076" y="4038600"/>
            <a:ext cx="4822824" cy="12700"/>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p:nvCxnSpPr>
        <p:spPr>
          <a:xfrm flipH="1" flipV="1">
            <a:off x="221037" y="4318000"/>
            <a:ext cx="4822824" cy="12700"/>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flipH="1" flipV="1">
            <a:off x="219075" y="5715000"/>
            <a:ext cx="4822824" cy="12700"/>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cxnSp>
        <p:nvCxnSpPr>
          <p:cNvPr id="13" name="Straight Connector 12"/>
          <p:cNvCxnSpPr/>
          <p:nvPr/>
        </p:nvCxnSpPr>
        <p:spPr>
          <a:xfrm flipH="1" flipV="1">
            <a:off x="247651" y="6007100"/>
            <a:ext cx="4822824" cy="12700"/>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cxnSp>
        <p:nvCxnSpPr>
          <p:cNvPr id="14" name="Straight Connector 13"/>
          <p:cNvCxnSpPr/>
          <p:nvPr/>
        </p:nvCxnSpPr>
        <p:spPr>
          <a:xfrm flipV="1">
            <a:off x="1452563" y="2745602"/>
            <a:ext cx="0" cy="3490098"/>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926458088"/>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479</TotalTime>
  <Words>1710</Words>
  <Application>Microsoft Macintosh PowerPoint</Application>
  <PresentationFormat>On-screen Show (4:3)</PresentationFormat>
  <Paragraphs>305</Paragraphs>
  <Slides>21</Slides>
  <Notes>0</Notes>
  <HiddenSlides>0</HiddenSlides>
  <MMClips>0</MMClips>
  <ScaleCrop>false</ScaleCrop>
  <HeadingPairs>
    <vt:vector size="4" baseType="variant">
      <vt:variant>
        <vt:lpstr>Theme</vt:lpstr>
      </vt:variant>
      <vt:variant>
        <vt:i4>1</vt:i4>
      </vt:variant>
      <vt:variant>
        <vt:lpstr>Slide Titles</vt:lpstr>
      </vt:variant>
      <vt:variant>
        <vt:i4>21</vt:i4>
      </vt:variant>
    </vt:vector>
  </HeadingPairs>
  <TitlesOfParts>
    <vt:vector size="22"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Manager/>
  <Company/>
  <LinksUpToDate>false</LinksUpToDate>
  <SharedDoc>false</SharedDoc>
  <HyperlinkBase/>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ROCK 'N' RIDES 2017</dc:title>
  <dc:subject/>
  <dc:creator>Nigel Jones</dc:creator>
  <cp:keywords/>
  <dc:description/>
  <cp:lastModifiedBy>Nigel Jones</cp:lastModifiedBy>
  <cp:revision>80</cp:revision>
  <cp:lastPrinted>2016-11-04T10:15:15Z</cp:lastPrinted>
  <dcterms:created xsi:type="dcterms:W3CDTF">2016-06-29T10:33:41Z</dcterms:created>
  <dcterms:modified xsi:type="dcterms:W3CDTF">2016-11-04T15:07:16Z</dcterms:modified>
  <cp:category/>
</cp:coreProperties>
</file>