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2" r:id="rId2"/>
    <p:sldId id="259" r:id="rId3"/>
    <p:sldId id="288" r:id="rId4"/>
    <p:sldId id="277" r:id="rId5"/>
    <p:sldId id="285" r:id="rId6"/>
    <p:sldId id="286" r:id="rId7"/>
    <p:sldId id="287" r:id="rId8"/>
    <p:sldId id="258" r:id="rId9"/>
    <p:sldId id="274" r:id="rId10"/>
    <p:sldId id="283" r:id="rId11"/>
    <p:sldId id="284" r:id="rId12"/>
    <p:sldId id="273" r:id="rId13"/>
    <p:sldId id="278" r:id="rId14"/>
    <p:sldId id="279" r:id="rId15"/>
    <p:sldId id="280" r:id="rId16"/>
    <p:sldId id="257" r:id="rId17"/>
    <p:sldId id="271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3">
          <p15:clr>
            <a:srgbClr val="A4A3A4"/>
          </p15:clr>
        </p15:guide>
        <p15:guide id="2" pos="3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534"/>
    <a:srgbClr val="D6823B"/>
    <a:srgbClr val="00006D"/>
    <a:srgbClr val="00007A"/>
    <a:srgbClr val="000059"/>
    <a:srgbClr val="00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7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930" y="66"/>
      </p:cViewPr>
      <p:guideLst>
        <p:guide orient="horz" pos="1823"/>
        <p:guide pos="3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17DA-5C53-2949-BC97-EFFF21A9DCAC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D1FD0-D1B2-934E-ADF2-58872E8CF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0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9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6" name="Picture 5" descr="Head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940" y="2139950"/>
            <a:ext cx="4950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41" y="3114675"/>
            <a:ext cx="8311157" cy="304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6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paulpoole.co.th" TargetMode="External"/><Relationship Id="rId2" Type="http://schemas.openxmlformats.org/officeDocument/2006/relationships/hyperlink" Target="http://www.paulpoole.co.th/brightoncollegebangk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ightoncollege.org.uk" TargetMode="External"/><Relationship Id="rId5" Type="http://schemas.openxmlformats.org/officeDocument/2006/relationships/hyperlink" Target="http://www.brightoncollegeinternational.com" TargetMode="External"/><Relationship Id="rId4" Type="http://schemas.openxmlformats.org/officeDocument/2006/relationships/hyperlink" Target="http://www.brightoncollegebangko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nt 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1440" y="4999084"/>
            <a:ext cx="6113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spc="300" dirty="0">
                <a:latin typeface="Angsana New"/>
                <a:cs typeface="Angsana New"/>
              </a:rPr>
              <a:t>โอกาสในการสนับสนุน </a:t>
            </a:r>
          </a:p>
          <a:p>
            <a:pPr algn="ctr"/>
            <a:r>
              <a:rPr lang="en-US" sz="2800" spc="300" dirty="0">
                <a:latin typeface="Angsana New"/>
                <a:cs typeface="Angsana New"/>
              </a:rPr>
              <a:t>&amp; </a:t>
            </a:r>
          </a:p>
          <a:p>
            <a:pPr algn="ctr"/>
            <a:r>
              <a:rPr lang="th-TH" sz="2800" spc="300" dirty="0">
                <a:latin typeface="Angsana New"/>
                <a:cs typeface="Angsana New"/>
              </a:rPr>
              <a:t>การตลาดเชิงพันธมิตร</a:t>
            </a:r>
            <a:r>
              <a:rPr lang="th-TH" sz="3200" dirty="0">
                <a:latin typeface="Angsana New"/>
                <a:cs typeface="Angsana New"/>
              </a:rPr>
              <a:t> </a:t>
            </a:r>
          </a:p>
        </p:txBody>
      </p:sp>
      <p:pic>
        <p:nvPicPr>
          <p:cNvPr id="7" name="Picture 6" descr="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t="29078" b="68564"/>
          <a:stretch/>
        </p:blipFill>
        <p:spPr>
          <a:xfrm>
            <a:off x="0" y="4378197"/>
            <a:ext cx="9144000" cy="209805"/>
          </a:xfrm>
          <a:prstGeom prst="rect">
            <a:avLst/>
          </a:prstGeom>
        </p:spPr>
      </p:pic>
      <p:pic>
        <p:nvPicPr>
          <p:cNvPr id="10" name="Picture 9" descr="Brighton College Bangkok-International Schools-0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438243"/>
            <a:ext cx="2003705" cy="1948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3818" y="4506911"/>
            <a:ext cx="7361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spc="3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spc="3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spc="3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spc="3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spc="3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spc="3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spc="3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spc="3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spc="3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spc="3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0599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990" y="2973459"/>
            <a:ext cx="458628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Cordia New"/>
                <a:cs typeface="Cordia New"/>
              </a:rPr>
              <a:t>สิ่งอำนวยความสะดวกด้านกีฬา</a:t>
            </a:r>
            <a:endParaRPr lang="en-US" sz="2000" b="1" dirty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ไบรท์ตันคอลเลจ กรุงเทพฯ โดยมีเป้าหมายที่จะเป็นโรงเรียนชั้นนำแห่งหนึ่งของสหพันธ์โรงเรียนนานาชาติอังกฤษแห่งเอเชีย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dirty="0" smtClean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สระว่ายน้ำขนาดโอลิมปิก 50 เมตร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สระว่ายน้ำขนาด 25 เมตร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ลู่กรีฑาอันทันสมัย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สนามฟุตบอลและสนามฝึกซ้อมขนาดมาตรฐาน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สนามเทนนิส 4 สนาม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สนามบาสเก็ตบอล 3 สนาม พร้อมอัฒจันทร์</a:t>
            </a:r>
            <a:endParaRPr lang="en-GB" dirty="0">
              <a:latin typeface="Cordia New"/>
              <a:cs typeface="Cordia New"/>
            </a:endParaRPr>
          </a:p>
        </p:txBody>
      </p:sp>
      <p:pic>
        <p:nvPicPr>
          <p:cNvPr id="3" name="Picture 2" descr="Master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092987"/>
            <a:ext cx="4025900" cy="2847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91" y="2420476"/>
            <a:ext cx="3653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สิ่งอำนวยความสะดวกที่สำคัญ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811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931" y="2914441"/>
            <a:ext cx="38900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Cordia New"/>
                <a:cs typeface="Cordia New"/>
              </a:rPr>
              <a:t>ศูนย์ข้อมูลการเรียนรู้ </a:t>
            </a:r>
            <a:r>
              <a:rPr lang="en-US" sz="2000" b="1" dirty="0" smtClean="0">
                <a:latin typeface="Cordia New"/>
                <a:cs typeface="Cordia New"/>
              </a:rPr>
              <a:t>(</a:t>
            </a:r>
            <a:r>
              <a:rPr lang="en-US" sz="2000" b="1" dirty="0">
                <a:latin typeface="Cordia New"/>
                <a:cs typeface="Cordia New"/>
              </a:rPr>
              <a:t>LRC)</a:t>
            </a:r>
          </a:p>
          <a:p>
            <a:r>
              <a:rPr lang="th-TH" dirty="0">
                <a:latin typeface="Cordia New"/>
                <a:cs typeface="Cordia New"/>
              </a:rPr>
              <a:t>การเชื่อมโยงอาคารเรียนต่างๆ เข้าด้วยกัน </a:t>
            </a:r>
            <a:r>
              <a:rPr lang="en-US" dirty="0" smtClean="0">
                <a:latin typeface="Cordia New"/>
                <a:cs typeface="Cordia New"/>
              </a:rPr>
              <a:t>- </a:t>
            </a:r>
            <a:r>
              <a:rPr lang="th-TH" dirty="0">
                <a:latin typeface="Cordia New"/>
                <a:cs typeface="Cordia New"/>
              </a:rPr>
              <a:t>พื้นที่เปิดกว้าง </a:t>
            </a:r>
            <a:r>
              <a:rPr lang="th-TH" dirty="0" smtClean="0">
                <a:latin typeface="Cordia New"/>
                <a:cs typeface="Cordia New"/>
              </a:rPr>
              <a:t> มี</a:t>
            </a:r>
            <a:r>
              <a:rPr lang="th-TH" dirty="0">
                <a:latin typeface="Cordia New"/>
                <a:cs typeface="Cordia New"/>
              </a:rPr>
              <a:t>กระจกกั้นด้านหน้า ซึ่งเชื่อมต่อระหว่าง </a:t>
            </a:r>
            <a:r>
              <a:rPr lang="en-US" dirty="0">
                <a:latin typeface="Cordia New"/>
                <a:cs typeface="Cordia New"/>
              </a:rPr>
              <a:t>Senior School </a:t>
            </a:r>
            <a:r>
              <a:rPr lang="th-TH" dirty="0">
                <a:latin typeface="Cordia New"/>
                <a:cs typeface="Cordia New"/>
              </a:rPr>
              <a:t>ผ่าน </a:t>
            </a:r>
            <a:r>
              <a:rPr lang="en-US" dirty="0">
                <a:latin typeface="Cordia New"/>
                <a:cs typeface="Cordia New"/>
              </a:rPr>
              <a:t>Prep School </a:t>
            </a:r>
            <a:r>
              <a:rPr lang="th-TH" dirty="0">
                <a:latin typeface="Cordia New"/>
                <a:cs typeface="Cordia New"/>
              </a:rPr>
              <a:t>ไปยัง </a:t>
            </a:r>
            <a:r>
              <a:rPr lang="en-US" dirty="0">
                <a:latin typeface="Cordia New"/>
                <a:cs typeface="Cordia New"/>
              </a:rPr>
              <a:t>Pre-Prep</a:t>
            </a:r>
            <a:r>
              <a:rPr lang="en-GB" dirty="0">
                <a:latin typeface="Cordia New"/>
                <a:cs typeface="Cordia New"/>
              </a:rPr>
              <a:t>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sz="800" dirty="0" smtClean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พื้นที่ส่วนนี้จะประกอบด้วยพื้นที่สำหรับการร่วมมือ การสร้างสรรค์ มุมเงียบสงบสำหรับอ่านหนังสือ การนำเสนอกลุ่มย่อยและการแสดง ซึ่งจะเชื่อมโยงการเรียนรู้ทั่วทั้งโรงเรียนเข้าด้วยกัน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sz="800" dirty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ด้านหน้าของศูนย์ข้อมูลการเรียนรู้เปิดไปสู่พื้นที่การเรียนรู้กลางแจ้ง ซึ่งส่งเสริมให้เด็กๆ ทุกวัยได้เรียนรู้จากโลกของธรรมชาติ</a:t>
            </a:r>
            <a:r>
              <a:rPr lang="en-GB" dirty="0">
                <a:latin typeface="Cordia New"/>
                <a:cs typeface="Cordia New"/>
              </a:rPr>
              <a:t> </a:t>
            </a:r>
            <a:endParaRPr lang="en-US" dirty="0">
              <a:latin typeface="Cordia New"/>
              <a:cs typeface="Cordia New"/>
            </a:endParaRPr>
          </a:p>
        </p:txBody>
      </p:sp>
      <p:pic>
        <p:nvPicPr>
          <p:cNvPr id="7" name="Picture 6" descr="LR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3092987"/>
            <a:ext cx="4864100" cy="2772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91" y="2420476"/>
            <a:ext cx="3653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สิ่งอำนวยความสะดวกที่สำคัญ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2113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473" y="3011278"/>
            <a:ext cx="4704814" cy="330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ไบรท์ตันคอลเลจ กรุงเทพฯ </a:t>
            </a:r>
            <a:r>
              <a:rPr lang="th-TH" sz="1600" dirty="0" smtClean="0">
                <a:latin typeface="Cordia New"/>
                <a:cs typeface="Cordia New"/>
              </a:rPr>
              <a:t>มี</a:t>
            </a:r>
            <a:r>
              <a:rPr lang="th-TH" sz="1600" dirty="0">
                <a:latin typeface="Cordia New"/>
                <a:cs typeface="Cordia New"/>
              </a:rPr>
              <a:t>ความแตกต่างจากไบรท์ตันคอลเลจสาขาอื่นตรงที่มีการสอนภาษาอังกฤษ ไทย และจีนกลาง</a:t>
            </a:r>
            <a:endParaRPr lang="en-GB" sz="16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endParaRPr lang="en-US" sz="10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หลักสูตรการเรียนการสอนของโรงเรียนจะใช้หลักสูตรการศึกษาแบบโรงเรียนเอกชนในสหราชอาณาจักรซึ่งประกอบด้วยสามช่วงชั้น คือ </a:t>
            </a:r>
            <a:r>
              <a:rPr lang="en-US" sz="1600" dirty="0">
                <a:latin typeface="Cordia New"/>
                <a:cs typeface="Cordia New"/>
              </a:rPr>
              <a:t>Pre-Prep School, Preparatory School </a:t>
            </a:r>
            <a:r>
              <a:rPr lang="th-TH" sz="1600" dirty="0">
                <a:latin typeface="Cordia New"/>
                <a:cs typeface="Cordia New"/>
              </a:rPr>
              <a:t>และ </a:t>
            </a:r>
            <a:r>
              <a:rPr lang="en-US" sz="1600" dirty="0">
                <a:latin typeface="Cordia New"/>
                <a:cs typeface="Cordia New"/>
              </a:rPr>
              <a:t>Senior School</a:t>
            </a:r>
            <a:endParaRPr lang="en-GB" sz="16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โดยจะใช้หลักสูตรการสอนเดียวกันกับไบรท์ตันคอลเลจ สหราชอาณาจักรซึ่งได้รับรางวัล </a:t>
            </a:r>
            <a:r>
              <a:rPr lang="en-US" sz="1600" dirty="0">
                <a:latin typeface="Cordia New"/>
                <a:cs typeface="Cordia New"/>
              </a:rPr>
              <a:t>IGCSEs </a:t>
            </a:r>
            <a:r>
              <a:rPr lang="th-TH" sz="1600" dirty="0">
                <a:latin typeface="Cordia New"/>
                <a:cs typeface="Cordia New"/>
              </a:rPr>
              <a:t>และ </a:t>
            </a:r>
            <a:r>
              <a:rPr lang="en-US" sz="1600" dirty="0">
                <a:latin typeface="Cordia New"/>
                <a:cs typeface="Cordia New"/>
              </a:rPr>
              <a:t>A-levels/IB </a:t>
            </a:r>
            <a:endParaRPr lang="th-TH" sz="1600" dirty="0" smtClean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endParaRPr lang="en-US" sz="10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 smtClean="0">
                <a:latin typeface="Cordia New"/>
                <a:cs typeface="Cordia New"/>
              </a:rPr>
              <a:t>นักเรียนจะ</a:t>
            </a:r>
            <a:r>
              <a:rPr lang="th-TH" sz="1600" dirty="0">
                <a:latin typeface="Cordia New"/>
                <a:cs typeface="Cordia New"/>
              </a:rPr>
              <a:t>ได้รับการดูแลเอาใจใส่เป็นอย่างดีด้วยระบบการจัดนักเรียนแยกตาม "บ้าน" ตามประเพณีของทางโรงเรียน</a:t>
            </a:r>
            <a:r>
              <a:rPr lang="en-GB" sz="1600" dirty="0">
                <a:latin typeface="Cordia New"/>
                <a:cs typeface="Cordia New"/>
              </a:rPr>
              <a:t> </a:t>
            </a:r>
            <a:endParaRPr lang="th-TH" sz="1600" dirty="0" smtClean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นอกจากนั้น </a:t>
            </a:r>
            <a:r>
              <a:rPr lang="th-TH" sz="1600" dirty="0" smtClean="0">
                <a:latin typeface="Cordia New"/>
                <a:cs typeface="Cordia New"/>
              </a:rPr>
              <a:t>โรงเรียนยัง</a:t>
            </a:r>
            <a:r>
              <a:rPr lang="th-TH" sz="1600" dirty="0">
                <a:latin typeface="Cordia New"/>
                <a:cs typeface="Cordia New"/>
              </a:rPr>
              <a:t>มีสภาพแวดล้อมที่เน้นการดูแลเอาใจใส่ การสนับสนุน และยอมรับความแตกต่าง ซึ่งช่วยส่งเสริมนักเรียนของที่นี่ให้สามารถเติบโตและสร้างความใฝ่รู้ในระยะ</a:t>
            </a:r>
            <a:r>
              <a:rPr lang="th-TH" sz="1600" dirty="0" smtClean="0">
                <a:latin typeface="Cordia New"/>
                <a:cs typeface="Cordia New"/>
              </a:rPr>
              <a:t>ยาว</a:t>
            </a:r>
            <a:endParaRPr lang="en-GB" sz="1600" dirty="0">
              <a:latin typeface="Cordia New"/>
              <a:cs typeface="Cordia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873" y="3115865"/>
            <a:ext cx="3970021" cy="2646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91" y="2420476"/>
            <a:ext cx="2377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หลักสูตรการศึกษา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1971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554" y="3010868"/>
            <a:ext cx="86510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Cordia New"/>
                <a:cs typeface="Cordia New"/>
              </a:rPr>
              <a:t>ตลอดทั้งปีไบรท์ตันคอลเลจ กรุงเทพฯ มีการจัดกิจกรรมประจำของโรงเรียน ได้แก่ เทศกาลวิทยาศาสตร์ การแสดงดนตรี นิทรรศการศิลปะและทัวร์นาเมนท์การแข่งขันกีฬารวมทั้งการแข่งขันกีฬาสหพันธ์โรงเรียนนานาชาติอังกฤษแห่งเอเชีย </a:t>
            </a:r>
            <a:endParaRPr lang="en-GB" dirty="0">
              <a:latin typeface="Cordia New"/>
              <a:cs typeface="Cordia New"/>
            </a:endParaRPr>
          </a:p>
          <a:p>
            <a:endParaRPr lang="en-US" b="1" dirty="0">
              <a:latin typeface="Cordia New"/>
              <a:cs typeface="Cordia New"/>
            </a:endParaRPr>
          </a:p>
          <a:p>
            <a:r>
              <a:rPr lang="th-TH" b="1" dirty="0" smtClean="0">
                <a:latin typeface="Cordia New"/>
                <a:cs typeface="Cordia New"/>
              </a:rPr>
              <a:t>กิจกรรมต่าง ๆ ได้แก่</a:t>
            </a:r>
            <a:r>
              <a:rPr lang="en-US" b="1" dirty="0" smtClean="0">
                <a:latin typeface="Cordia New"/>
                <a:cs typeface="Cordia New"/>
              </a:rPr>
              <a:t>:</a:t>
            </a:r>
            <a:endParaRPr lang="en-US" b="1" dirty="0">
              <a:latin typeface="Cordia New"/>
              <a:cs typeface="Cordia New"/>
            </a:endParaRPr>
          </a:p>
          <a:p>
            <a:pPr lvl="0"/>
            <a:r>
              <a:rPr lang="en-GB" dirty="0" smtClean="0">
                <a:latin typeface="Cordia New"/>
                <a:cs typeface="Cordia New"/>
              </a:rPr>
              <a:t>- </a:t>
            </a:r>
            <a:r>
              <a:rPr lang="en-US" dirty="0" smtClean="0">
                <a:latin typeface="Cordia New"/>
                <a:cs typeface="Cordia New"/>
              </a:rPr>
              <a:t>Lavish </a:t>
            </a:r>
            <a:r>
              <a:rPr lang="en-US" dirty="0">
                <a:latin typeface="Cordia New"/>
                <a:cs typeface="Cordia New"/>
              </a:rPr>
              <a:t>school </a:t>
            </a:r>
            <a:r>
              <a:rPr lang="en-US" dirty="0" smtClean="0">
                <a:latin typeface="Cordia New"/>
                <a:cs typeface="Cordia New"/>
              </a:rPr>
              <a:t>productions		- </a:t>
            </a:r>
            <a:r>
              <a:rPr lang="th-TH" dirty="0" smtClean="0">
                <a:latin typeface="Cordia New"/>
                <a:cs typeface="Cordia New"/>
              </a:rPr>
              <a:t>พิธี</a:t>
            </a:r>
            <a:r>
              <a:rPr lang="th-TH" dirty="0">
                <a:latin typeface="Cordia New"/>
                <a:cs typeface="Cordia New"/>
              </a:rPr>
              <a:t>มอบรางวัลและงานฉลองรางวัล</a:t>
            </a:r>
            <a:endParaRPr lang="en-GB" dirty="0">
              <a:latin typeface="Cordia New"/>
              <a:cs typeface="Cordia New"/>
            </a:endParaRPr>
          </a:p>
          <a:p>
            <a:pPr lvl="0"/>
            <a:r>
              <a:rPr lang="en-GB" dirty="0" smtClean="0">
                <a:latin typeface="Cordia New"/>
                <a:cs typeface="Cordia New"/>
              </a:rPr>
              <a:t>- </a:t>
            </a:r>
            <a:r>
              <a:rPr lang="th-TH" dirty="0" smtClean="0">
                <a:latin typeface="Cordia New"/>
                <a:cs typeface="Cordia New"/>
              </a:rPr>
              <a:t>กิจกรรม</a:t>
            </a:r>
            <a:r>
              <a:rPr lang="th-TH" dirty="0">
                <a:latin typeface="Cordia New"/>
                <a:cs typeface="Cordia New"/>
              </a:rPr>
              <a:t>ของสมาคมผู้</a:t>
            </a:r>
            <a:r>
              <a:rPr lang="th-TH" dirty="0" smtClean="0">
                <a:latin typeface="Cordia New"/>
                <a:cs typeface="Cordia New"/>
              </a:rPr>
              <a:t>ปกครอง</a:t>
            </a:r>
            <a:r>
              <a:rPr lang="th-TH" dirty="0">
                <a:latin typeface="Cordia New"/>
                <a:cs typeface="Cordia New"/>
              </a:rPr>
              <a:t>	</a:t>
            </a:r>
            <a:r>
              <a:rPr lang="th-TH" dirty="0" smtClean="0">
                <a:latin typeface="Cordia New"/>
                <a:cs typeface="Cordia New"/>
              </a:rPr>
              <a:t>	</a:t>
            </a:r>
            <a:r>
              <a:rPr lang="en-GB" dirty="0" smtClean="0">
                <a:latin typeface="Cordia New"/>
                <a:cs typeface="Cordia New"/>
              </a:rPr>
              <a:t>- </a:t>
            </a:r>
            <a:r>
              <a:rPr lang="th-TH" dirty="0" smtClean="0">
                <a:latin typeface="Cordia New"/>
                <a:cs typeface="Cordia New"/>
              </a:rPr>
              <a:t>นิทรรศการ</a:t>
            </a:r>
            <a:endParaRPr lang="en-GB" dirty="0">
              <a:latin typeface="Cordia New"/>
              <a:cs typeface="Cordia New"/>
            </a:endParaRPr>
          </a:p>
          <a:p>
            <a:pPr lvl="0"/>
            <a:r>
              <a:rPr lang="en-GB" dirty="0" smtClean="0">
                <a:latin typeface="Cordia New"/>
                <a:cs typeface="Cordia New"/>
              </a:rPr>
              <a:t>- </a:t>
            </a:r>
            <a:r>
              <a:rPr lang="th-TH" dirty="0" smtClean="0">
                <a:latin typeface="Cordia New"/>
                <a:cs typeface="Cordia New"/>
              </a:rPr>
              <a:t>งาน</a:t>
            </a:r>
            <a:r>
              <a:rPr lang="th-TH" dirty="0">
                <a:latin typeface="Cordia New"/>
                <a:cs typeface="Cordia New"/>
              </a:rPr>
              <a:t>เลี้ยงบาร์บีคิว</a:t>
            </a:r>
            <a:r>
              <a:rPr lang="th-TH" dirty="0" smtClean="0">
                <a:latin typeface="Cordia New"/>
                <a:cs typeface="Cordia New"/>
              </a:rPr>
              <a:t>ต้อนรับ</a:t>
            </a:r>
            <a:r>
              <a:rPr lang="th-TH" dirty="0">
                <a:latin typeface="Cordia New"/>
                <a:cs typeface="Cordia New"/>
              </a:rPr>
              <a:t>	</a:t>
            </a:r>
            <a:r>
              <a:rPr lang="th-TH" dirty="0" smtClean="0">
                <a:latin typeface="Cordia New"/>
                <a:cs typeface="Cordia New"/>
              </a:rPr>
              <a:t>		</a:t>
            </a:r>
            <a:r>
              <a:rPr lang="en-GB" dirty="0" smtClean="0">
                <a:latin typeface="Cordia New"/>
                <a:cs typeface="Cordia New"/>
              </a:rPr>
              <a:t>- </a:t>
            </a:r>
            <a:r>
              <a:rPr lang="th-TH" dirty="0" smtClean="0">
                <a:latin typeface="Cordia New"/>
                <a:cs typeface="Cordia New"/>
              </a:rPr>
              <a:t>กิจกรรม</a:t>
            </a:r>
            <a:r>
              <a:rPr lang="th-TH" dirty="0">
                <a:latin typeface="Cordia New"/>
                <a:cs typeface="Cordia New"/>
              </a:rPr>
              <a:t>การแสดงผลงาน</a:t>
            </a:r>
            <a:endParaRPr lang="en-GB" dirty="0">
              <a:latin typeface="Cordia New"/>
              <a:cs typeface="Cordia New"/>
            </a:endParaRPr>
          </a:p>
          <a:p>
            <a:pPr lvl="0"/>
            <a:r>
              <a:rPr lang="en-GB" dirty="0" smtClean="0">
                <a:latin typeface="Cordia New"/>
                <a:cs typeface="Cordia New"/>
              </a:rPr>
              <a:t>- </a:t>
            </a:r>
            <a:r>
              <a:rPr lang="th-TH" dirty="0" smtClean="0">
                <a:latin typeface="Cordia New"/>
                <a:cs typeface="Cordia New"/>
              </a:rPr>
              <a:t>ปาร์ตี้</a:t>
            </a:r>
            <a:r>
              <a:rPr lang="th-TH" dirty="0">
                <a:latin typeface="Cordia New"/>
                <a:cs typeface="Cordia New"/>
              </a:rPr>
              <a:t>ใน</a:t>
            </a:r>
            <a:r>
              <a:rPr lang="th-TH" dirty="0" smtClean="0">
                <a:latin typeface="Cordia New"/>
                <a:cs typeface="Cordia New"/>
              </a:rPr>
              <a:t>สวน</a:t>
            </a:r>
            <a:r>
              <a:rPr lang="en-US" dirty="0" smtClean="0">
                <a:latin typeface="Cordia New"/>
                <a:cs typeface="Cordia New"/>
              </a:rPr>
              <a:t>					- </a:t>
            </a:r>
            <a:r>
              <a:rPr lang="th-TH" dirty="0" smtClean="0">
                <a:latin typeface="Cordia New"/>
                <a:cs typeface="Cordia New"/>
              </a:rPr>
              <a:t>เจ้า</a:t>
            </a:r>
            <a:r>
              <a:rPr lang="th-TH" dirty="0">
                <a:latin typeface="Cordia New"/>
                <a:cs typeface="Cordia New"/>
              </a:rPr>
              <a:t>ภาพกิจกรรมเสริมหลักสูตรต่างๆ (เช่น องค์การสหประชาชาติจำลอง การแข่งขันโต้วาที)</a:t>
            </a:r>
            <a:endParaRPr lang="en-GB" dirty="0">
              <a:latin typeface="Cordia New"/>
              <a:cs typeface="Cordia New"/>
            </a:endParaRPr>
          </a:p>
          <a:p>
            <a:pPr lvl="0"/>
            <a:r>
              <a:rPr lang="en-GB" dirty="0" smtClean="0">
                <a:latin typeface="Cordia New"/>
                <a:cs typeface="Cordia New"/>
              </a:rPr>
              <a:t>- </a:t>
            </a:r>
            <a:r>
              <a:rPr lang="th-TH" dirty="0" smtClean="0">
                <a:latin typeface="Cordia New"/>
                <a:cs typeface="Cordia New"/>
              </a:rPr>
              <a:t>ซัม</a:t>
            </a:r>
            <a:r>
              <a:rPr lang="th-TH" dirty="0">
                <a:latin typeface="Cordia New"/>
                <a:cs typeface="Cordia New"/>
              </a:rPr>
              <a:t>เมอร์บอล</a:t>
            </a:r>
            <a:r>
              <a:rPr lang="th-TH" dirty="0" smtClean="0">
                <a:latin typeface="Cordia New"/>
                <a:cs typeface="Cordia New"/>
              </a:rPr>
              <a:t>ล์</a:t>
            </a:r>
            <a:r>
              <a:rPr lang="th-TH" dirty="0">
                <a:latin typeface="Cordia New"/>
                <a:cs typeface="Cordia New"/>
              </a:rPr>
              <a:t>	</a:t>
            </a:r>
            <a:r>
              <a:rPr lang="th-TH" dirty="0" smtClean="0">
                <a:latin typeface="Cordia New"/>
                <a:cs typeface="Cordia New"/>
              </a:rPr>
              <a:t>				</a:t>
            </a:r>
            <a:endParaRPr lang="en-GB" dirty="0" smtClean="0">
              <a:latin typeface="Cordia New"/>
              <a:cs typeface="Cordia New"/>
            </a:endParaRPr>
          </a:p>
          <a:p>
            <a:pPr lvl="0"/>
            <a:endParaRPr lang="en-US" dirty="0" smtClean="0">
              <a:latin typeface="Cordia New"/>
              <a:cs typeface="Cordia New"/>
            </a:endParaRPr>
          </a:p>
          <a:p>
            <a:r>
              <a:rPr lang="th-TH" sz="2000" b="1" dirty="0">
                <a:latin typeface="Cordia New"/>
                <a:cs typeface="Cordia New"/>
              </a:rPr>
              <a:t>สิทธิในการตั้งชื่อกิจกรรมพิเศษของไบรท์ตันคอลเลจ กรุงเทพฯ </a:t>
            </a:r>
            <a:endParaRPr lang="en-GB" sz="2000" b="1" dirty="0">
              <a:latin typeface="Cordia New"/>
              <a:cs typeface="Cordi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91" y="2420476"/>
            <a:ext cx="234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งานกิจกรรมพิเศษ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503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195" y="3087849"/>
            <a:ext cx="4306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Cordia New"/>
                <a:cs typeface="Cordia New"/>
              </a:rPr>
              <a:t>การ</a:t>
            </a:r>
            <a:r>
              <a:rPr lang="th-TH" dirty="0">
                <a:latin typeface="Cordia New"/>
                <a:cs typeface="Cordia New"/>
              </a:rPr>
              <a:t>เปิดใช้งานที่ดีที่สุดในการเข้าถึงที่ดี</a:t>
            </a:r>
            <a:r>
              <a:rPr lang="th-TH" dirty="0" smtClean="0">
                <a:latin typeface="Cordia New"/>
                <a:cs typeface="Cordia New"/>
              </a:rPr>
              <a:t>ที่สุด</a:t>
            </a:r>
          </a:p>
          <a:p>
            <a:endParaRPr lang="en-US" dirty="0" smtClean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ไบรท์ตันคอลเลจ </a:t>
            </a:r>
            <a:r>
              <a:rPr lang="th-TH" dirty="0" smtClean="0">
                <a:latin typeface="Cordia New"/>
                <a:cs typeface="Cordia New"/>
              </a:rPr>
              <a:t>กรุงเทพฯ</a:t>
            </a:r>
            <a:r>
              <a:rPr lang="th-TH" dirty="0">
                <a:latin typeface="Cordia New"/>
                <a:cs typeface="Cordia New"/>
              </a:rPr>
              <a:t> </a:t>
            </a:r>
            <a:r>
              <a:rPr lang="th-TH" dirty="0" smtClean="0">
                <a:latin typeface="Cordia New"/>
                <a:cs typeface="Cordia New"/>
              </a:rPr>
              <a:t>มี</a:t>
            </a:r>
            <a:r>
              <a:rPr lang="th-TH" dirty="0">
                <a:latin typeface="Cordia New"/>
                <a:cs typeface="Cordia New"/>
              </a:rPr>
              <a:t>จำนวนของโอกาสสำหรับธุรกิจที่จะสนับสนุนนักเรียนผ่านการให้การสนับสนุนทุนการ</a:t>
            </a:r>
            <a:r>
              <a:rPr lang="th-TH" dirty="0" smtClean="0">
                <a:latin typeface="Cordia New"/>
                <a:cs typeface="Cordia New"/>
              </a:rPr>
              <a:t>ศึกษา</a:t>
            </a:r>
          </a:p>
          <a:p>
            <a:endParaRPr lang="en-US" dirty="0" smtClean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เปิดโอกาสให้ธุรกิจต่างๆ สามารถสนับสนุนนักเรียนผ่านทางการให้ทุนการศึกษา โดยสามารถรวมเข้ากับแพ็คเกจอื่นได้</a:t>
            </a:r>
            <a:endParaRPr lang="en-GB" dirty="0">
              <a:latin typeface="Cordia New"/>
              <a:cs typeface="Cordia N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77" y="3237260"/>
            <a:ext cx="3899527" cy="2585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91" y="2420476"/>
            <a:ext cx="1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ทุนการศึกษา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52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898" y="3034196"/>
            <a:ext cx="80689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Cordia New"/>
                <a:cs typeface="Cordia New"/>
              </a:rPr>
              <a:t>พื้นที่อันกว้างขวางและสิ่งอำนวยความสะดวกชั้นยอดทางด้านการเรียนการสอน การใช้ความคิดสร้างสรรค์ การแสดงศิลปะ และการเล่นกีฬา ทำให้ไบรท์ตันคอลเลจ กรุงเทพฯ เป็นสถานที่ในอุดมคติของบริษัทที่กำลังมองหาสถานที่จัดงานกิจกรรม เปิดตัวผลิตภัณฑ์ การประชุมผู้บริหาร หรือกิจกรรมการสร้างทีมงานนอกสถานที่ที่จะตราตรึงไว้ในความทรงจำของผู้เข้าร่วมงานทุกคน</a:t>
            </a:r>
            <a:endParaRPr lang="en-GB" dirty="0">
              <a:latin typeface="Cordia New"/>
              <a:cs typeface="Cordia New"/>
            </a:endParaRPr>
          </a:p>
          <a:p>
            <a:endParaRPr lang="en-US" dirty="0"/>
          </a:p>
          <a:p>
            <a:r>
              <a:rPr lang="th-TH" sz="2000" b="1" dirty="0">
                <a:latin typeface="Cordia New"/>
                <a:cs typeface="Cordia New"/>
              </a:rPr>
              <a:t>สิ่งที่จะได้รับจากไบรท์ตันคอลเลจ </a:t>
            </a:r>
            <a:r>
              <a:rPr lang="th-TH" sz="2000" b="1" dirty="0" smtClean="0">
                <a:latin typeface="Cordia New"/>
                <a:cs typeface="Cordia New"/>
              </a:rPr>
              <a:t>กรุงเทพฯ</a:t>
            </a:r>
            <a:endParaRPr lang="en-US" sz="2000" b="1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สิ่งอำนวยความสะดวกด้านกีฬา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สิ่งอำนวยความสะดวกสำหรับการจัดสัมมนา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ห้องประชุม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หอประชุม</a:t>
            </a:r>
            <a:endParaRPr lang="en-GB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สระว่ายน้ำ</a:t>
            </a:r>
            <a:endParaRPr lang="en-GB" dirty="0">
              <a:latin typeface="Cordia New"/>
              <a:cs typeface="Cordi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91" y="2420476"/>
            <a:ext cx="325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งานประชุมและนิทรรศการ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52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00" y="3042468"/>
            <a:ext cx="67564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Cordia New"/>
                <a:cs typeface="Cordia New"/>
              </a:rPr>
              <a:t>ประชาสัมพันธ์แบรนด์และช่วยเสริมภาพลักษณ์</a:t>
            </a:r>
            <a:r>
              <a:rPr lang="en-GB" sz="2000" dirty="0">
                <a:latin typeface="Cordia New"/>
                <a:cs typeface="Cordia New"/>
              </a:rPr>
              <a:t> </a:t>
            </a:r>
            <a:endParaRPr lang="th-TH" sz="2000" dirty="0" smtClean="0">
              <a:latin typeface="Cordia New"/>
              <a:cs typeface="Cordia New"/>
            </a:endParaRPr>
          </a:p>
          <a:p>
            <a:endParaRPr lang="en-US" sz="1100" dirty="0" smtClean="0">
              <a:latin typeface="Cordia New"/>
              <a:cs typeface="Cordia New"/>
            </a:endParaRPr>
          </a:p>
          <a:p>
            <a:r>
              <a:rPr lang="th-TH" sz="2000" b="1" dirty="0">
                <a:latin typeface="Cordia New"/>
                <a:cs typeface="Cordia New"/>
              </a:rPr>
              <a:t>ส่งเสริมอนาคตของศิลปะ ธุรกิจ และกีฬา </a:t>
            </a:r>
            <a:endParaRPr lang="th-TH" sz="2000" b="1" dirty="0" smtClean="0">
              <a:latin typeface="Cordia New"/>
              <a:cs typeface="Cordia New"/>
            </a:endParaRPr>
          </a:p>
          <a:p>
            <a:endParaRPr lang="en-US" sz="1100" dirty="0" smtClean="0">
              <a:latin typeface="Cordia New"/>
              <a:cs typeface="Cordia New"/>
            </a:endParaRPr>
          </a:p>
          <a:p>
            <a:r>
              <a:rPr lang="th-TH" sz="2000" b="1" dirty="0">
                <a:latin typeface="Cordia New"/>
                <a:cs typeface="Cordia New"/>
              </a:rPr>
              <a:t>การรับรองและการสร้างเครือข่าย</a:t>
            </a:r>
            <a:endParaRPr lang="en-GB" sz="2000" b="1" dirty="0">
              <a:latin typeface="Cordia New"/>
              <a:cs typeface="Cordia New"/>
            </a:endParaRPr>
          </a:p>
          <a:p>
            <a:endParaRPr lang="en-US" sz="1100" dirty="0">
              <a:latin typeface="Cordia New"/>
              <a:cs typeface="Cordia New"/>
            </a:endParaRPr>
          </a:p>
          <a:p>
            <a:r>
              <a:rPr lang="th-TH" sz="2000" b="1" dirty="0">
                <a:latin typeface="Cordia New"/>
                <a:cs typeface="Cordia New"/>
              </a:rPr>
              <a:t>การตลาดเชิงประสบการณ์</a:t>
            </a:r>
            <a:endParaRPr lang="en-GB" sz="2000" b="1" dirty="0">
              <a:latin typeface="Cordia New"/>
              <a:cs typeface="Cordia New"/>
            </a:endParaRPr>
          </a:p>
          <a:p>
            <a:endParaRPr lang="en-US" sz="1100" dirty="0" smtClean="0">
              <a:latin typeface="Cordia New"/>
              <a:cs typeface="Cordia New"/>
            </a:endParaRPr>
          </a:p>
          <a:p>
            <a:r>
              <a:rPr lang="th-TH" sz="2000" b="1" dirty="0">
                <a:latin typeface="Cordia New"/>
                <a:cs typeface="Cordia New"/>
              </a:rPr>
              <a:t>ความรับผิดชอบต่อ</a:t>
            </a:r>
            <a:r>
              <a:rPr lang="th-TH" sz="2000" b="1" dirty="0" smtClean="0">
                <a:latin typeface="Cordia New"/>
                <a:cs typeface="Cordia New"/>
              </a:rPr>
              <a:t>สังคมขององค์กร</a:t>
            </a:r>
          </a:p>
          <a:p>
            <a:endParaRPr lang="en-US" sz="1100" b="1" dirty="0" smtClean="0">
              <a:latin typeface="Cordia New"/>
              <a:cs typeface="Cordia New"/>
            </a:endParaRPr>
          </a:p>
          <a:p>
            <a:r>
              <a:rPr lang="th-TH" sz="2000" b="1" dirty="0" smtClean="0">
                <a:latin typeface="Cordia New"/>
                <a:cs typeface="Cordia New"/>
              </a:rPr>
              <a:t>การเรียน</a:t>
            </a:r>
            <a:r>
              <a:rPr lang="th-TH" sz="2000" b="1" dirty="0">
                <a:latin typeface="Cordia New"/>
                <a:cs typeface="Cordia New"/>
              </a:rPr>
              <a:t>การ</a:t>
            </a:r>
            <a:r>
              <a:rPr lang="th-TH" sz="2000" b="1" dirty="0" smtClean="0">
                <a:latin typeface="Cordia New"/>
                <a:cs typeface="Cordia New"/>
              </a:rPr>
              <a:t>สอนมาตรฐานระดับโลก และสถานที่เรียนมาตรฐานระดับโลก</a:t>
            </a:r>
            <a:endParaRPr lang="en-US" sz="2000" b="1" dirty="0">
              <a:latin typeface="Cordia New"/>
              <a:cs typeface="Cordi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91" y="2420476"/>
            <a:ext cx="2515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ประโยชน์ที่จะได้รับ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6162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382" y="2949139"/>
            <a:ext cx="809438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Cordia New"/>
                <a:cs typeface="Cordia New"/>
              </a:rPr>
              <a:t>ระดับที่ </a:t>
            </a:r>
            <a:r>
              <a:rPr lang="en-GB" sz="2000" b="1" dirty="0" smtClean="0">
                <a:solidFill>
                  <a:srgbClr val="FF0000"/>
                </a:solidFill>
                <a:latin typeface="Cordia New"/>
                <a:cs typeface="Cordia New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Cordia New"/>
                <a:cs typeface="Cordia New"/>
              </a:rPr>
              <a:t> - </a:t>
            </a:r>
            <a:r>
              <a:rPr lang="th-TH" sz="2000" b="1" dirty="0">
                <a:solidFill>
                  <a:srgbClr val="FF0000"/>
                </a:solidFill>
                <a:latin typeface="Cordia New"/>
                <a:cs typeface="Cordia New"/>
              </a:rPr>
              <a:t>ผู้สนับสนุนอย่างเป็นทางการ</a:t>
            </a:r>
            <a:endParaRPr lang="en-GB" sz="2000" b="1" dirty="0">
              <a:solidFill>
                <a:srgbClr val="FF0000"/>
              </a:solidFill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สิทธิในการตั้งชื่อสิ่งอำนวยความสะดวกที่สำคัญ เช่น ศูนย์ข้อมูลการเรียนรู้ ศูนย์ศิลปะการแสดง ศูนย์กีฬา ฯลฯ</a:t>
            </a:r>
            <a:endParaRPr lang="en-GB" dirty="0">
              <a:latin typeface="Cordia New"/>
              <a:cs typeface="Cordia New"/>
            </a:endParaRPr>
          </a:p>
          <a:p>
            <a:pPr>
              <a:buFontTx/>
              <a:buChar char="-"/>
            </a:pPr>
            <a:endParaRPr lang="en-US" sz="1400" b="1" dirty="0" smtClean="0">
              <a:latin typeface="Cordia New"/>
              <a:cs typeface="Cordia New"/>
            </a:endParaRPr>
          </a:p>
          <a:p>
            <a:r>
              <a:rPr lang="th-TH" sz="2000" b="1" dirty="0">
                <a:solidFill>
                  <a:srgbClr val="FF0000"/>
                </a:solidFill>
                <a:latin typeface="Cordia New"/>
                <a:cs typeface="Cordia New"/>
              </a:rPr>
              <a:t>ระดับที่ </a:t>
            </a:r>
            <a:r>
              <a:rPr lang="en-US" sz="2000" b="1" dirty="0" smtClean="0">
                <a:solidFill>
                  <a:srgbClr val="FF0000"/>
                </a:solidFill>
                <a:latin typeface="Cordia New"/>
                <a:cs typeface="Cordia New"/>
              </a:rPr>
              <a:t>2 - </a:t>
            </a:r>
            <a:r>
              <a:rPr lang="th-TH" sz="2000" b="1" dirty="0">
                <a:solidFill>
                  <a:srgbClr val="FF0000"/>
                </a:solidFill>
                <a:latin typeface="Cordia New"/>
                <a:cs typeface="Cordia New"/>
              </a:rPr>
              <a:t>ผู้จัดหาสินค้าและบริการอย่างเป็นทางการ (ที่ไม่ได้เป็นคู่แข่งซึ่งกันและกัน)</a:t>
            </a:r>
            <a:endParaRPr lang="en-GB" sz="2000" b="1" dirty="0">
              <a:solidFill>
                <a:srgbClr val="FF0000"/>
              </a:solidFill>
              <a:latin typeface="Cordia New"/>
              <a:cs typeface="Cordia New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Cordia New"/>
                <a:cs typeface="Cordia New"/>
              </a:rPr>
              <a:t>	         </a:t>
            </a:r>
            <a:r>
              <a:rPr lang="th-TH" sz="2000" b="1" dirty="0" smtClean="0">
                <a:solidFill>
                  <a:srgbClr val="FF0000"/>
                </a:solidFill>
                <a:latin typeface="Cordia New"/>
                <a:cs typeface="Cordia New"/>
              </a:rPr>
              <a:t>สื่อ</a:t>
            </a:r>
            <a:r>
              <a:rPr lang="th-TH" sz="2000" b="1" dirty="0">
                <a:solidFill>
                  <a:srgbClr val="FF0000"/>
                </a:solidFill>
                <a:latin typeface="Cordia New"/>
                <a:cs typeface="Cordia New"/>
              </a:rPr>
              <a:t>พันธมิตรซึ่งช่วยให้การสนับสนุนทางด้านสื่อ</a:t>
            </a:r>
            <a:endParaRPr lang="en-GB" sz="2000" b="1" dirty="0">
              <a:solidFill>
                <a:srgbClr val="FF0000"/>
              </a:solidFill>
              <a:latin typeface="Cordia New"/>
              <a:cs typeface="Cordia New"/>
            </a:endParaRPr>
          </a:p>
          <a:p>
            <a:endParaRPr lang="en-US" sz="1400" b="1" dirty="0" smtClean="0">
              <a:solidFill>
                <a:srgbClr val="FF0000"/>
              </a:solidFill>
              <a:latin typeface="Cordia New"/>
              <a:cs typeface="Cordia New"/>
            </a:endParaRPr>
          </a:p>
          <a:p>
            <a:r>
              <a:rPr lang="th-TH" b="1" dirty="0">
                <a:solidFill>
                  <a:srgbClr val="FF0000"/>
                </a:solidFill>
                <a:latin typeface="Cordia New"/>
                <a:cs typeface="Cordia New"/>
              </a:rPr>
              <a:t>ระดับที่ </a:t>
            </a:r>
            <a:r>
              <a:rPr lang="en-US" b="1" dirty="0" smtClean="0">
                <a:solidFill>
                  <a:srgbClr val="FF0000"/>
                </a:solidFill>
                <a:latin typeface="Cordia New"/>
                <a:cs typeface="Cordia New"/>
              </a:rPr>
              <a:t>3 - </a:t>
            </a:r>
            <a:r>
              <a:rPr lang="th-TH" b="1" dirty="0">
                <a:solidFill>
                  <a:srgbClr val="FF0000"/>
                </a:solidFill>
                <a:latin typeface="Cordia New"/>
                <a:cs typeface="Cordia New"/>
              </a:rPr>
              <a:t>พันธมิตรกิจกรรมพิเศษ</a:t>
            </a:r>
            <a:endParaRPr lang="en-GB" b="1" dirty="0">
              <a:solidFill>
                <a:srgbClr val="FF0000"/>
              </a:solidFill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แพ็คเกจสำหรับงานกิจกรรมพิเศษที่จัดขึ้นที่ไบรท์ตันคอลเลจ กรุงเทพฯ</a:t>
            </a:r>
            <a:endParaRPr lang="en-GB" dirty="0">
              <a:latin typeface="Cordia New"/>
              <a:cs typeface="Cordia New"/>
            </a:endParaRPr>
          </a:p>
          <a:p>
            <a:endParaRPr lang="en-US" sz="1400" b="1" dirty="0" smtClean="0">
              <a:solidFill>
                <a:srgbClr val="FF0000"/>
              </a:solidFill>
              <a:latin typeface="Cordia New"/>
              <a:cs typeface="Cordia New"/>
            </a:endParaRPr>
          </a:p>
          <a:p>
            <a:r>
              <a:rPr lang="th-TH" sz="2000" b="1" dirty="0">
                <a:solidFill>
                  <a:srgbClr val="FF0000"/>
                </a:solidFill>
                <a:latin typeface="Cordia New"/>
                <a:cs typeface="Cordia New"/>
              </a:rPr>
              <a:t>โอกาสในการสนับสนุนทางด้านอื่น</a:t>
            </a:r>
            <a:endParaRPr lang="en-GB" sz="2000" b="1" dirty="0">
              <a:solidFill>
                <a:srgbClr val="FF0000"/>
              </a:solidFill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โครงการทุนการศึกษา</a:t>
            </a:r>
            <a:endParaRPr lang="en-GB" dirty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เปิดโอกาสให้ธุรกิจต่างๆ สามารถสนับสนุนนักเรียนผ่านทางการให้ทุนการศึกษา โดยสามารถรวมเข้ากับแพ็คเกจอื่นได้</a:t>
            </a:r>
            <a:endParaRPr lang="en-GB" dirty="0">
              <a:latin typeface="Cordia New"/>
              <a:cs typeface="Cordia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" y="2420476"/>
            <a:ext cx="351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แพ็คเกจสำหรับการสนับสนุน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6178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2938270"/>
            <a:ext cx="3093571" cy="346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1600" b="1" dirty="0">
                <a:latin typeface="Cordia New"/>
                <a:cs typeface="Cordia New"/>
              </a:rPr>
              <a:t>บริษัท พอล พูล (เซ้าท อีส เอเชีย) จำกัด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Cordia New"/>
                <a:cs typeface="Cordia New"/>
              </a:rPr>
              <a:t>198</a:t>
            </a:r>
            <a:r>
              <a:rPr lang="th-TH" sz="1600" dirty="0">
                <a:latin typeface="Cordia New"/>
                <a:cs typeface="Cordia New"/>
              </a:rPr>
              <a:t> ถนนตะนาว</a:t>
            </a:r>
            <a:endParaRPr lang="en-GB" sz="16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แขวงบวร</a:t>
            </a:r>
            <a:r>
              <a:rPr lang="th-TH" sz="1600" dirty="0" smtClean="0">
                <a:latin typeface="Cordia New"/>
                <a:cs typeface="Cordia New"/>
              </a:rPr>
              <a:t>นิเวศ</a:t>
            </a:r>
            <a:r>
              <a:rPr lang="th-TH" sz="1600" dirty="0">
                <a:latin typeface="Cordia New"/>
                <a:cs typeface="Cordia New"/>
              </a:rPr>
              <a:t> </a:t>
            </a:r>
            <a:r>
              <a:rPr lang="th-TH" sz="1600" dirty="0" smtClean="0">
                <a:latin typeface="Cordia New"/>
                <a:cs typeface="Cordia New"/>
              </a:rPr>
              <a:t>เขต</a:t>
            </a:r>
            <a:r>
              <a:rPr lang="th-TH" sz="1600" dirty="0">
                <a:latin typeface="Cordia New"/>
                <a:cs typeface="Cordia New"/>
              </a:rPr>
              <a:t>พระนคร</a:t>
            </a:r>
            <a:endParaRPr lang="en-GB" sz="16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กรุงเทพฯ </a:t>
            </a:r>
            <a:r>
              <a:rPr lang="th-TH" sz="1600" dirty="0" smtClean="0">
                <a:latin typeface="Cordia New"/>
                <a:cs typeface="Cordia New"/>
              </a:rPr>
              <a:t>10200</a:t>
            </a:r>
            <a:r>
              <a:rPr lang="th-TH" sz="1600" dirty="0">
                <a:latin typeface="Cordia New"/>
                <a:cs typeface="Cordia New"/>
              </a:rPr>
              <a:t> </a:t>
            </a:r>
            <a:r>
              <a:rPr lang="th-TH" sz="1600" dirty="0" smtClean="0">
                <a:latin typeface="Cordia New"/>
                <a:cs typeface="Cordia New"/>
              </a:rPr>
              <a:t>ประเทศไทย</a:t>
            </a:r>
            <a:endParaRPr lang="en-GB" sz="16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โทรศัพท์/โทรสาร: +66 2622 0605 - </a:t>
            </a:r>
            <a:r>
              <a:rPr lang="th-TH" sz="1600" dirty="0" smtClean="0">
                <a:latin typeface="Cordia New"/>
                <a:cs typeface="Cordia New"/>
              </a:rPr>
              <a:t>7</a:t>
            </a:r>
            <a:r>
              <a:rPr lang="en-US" sz="1600" dirty="0" smtClean="0">
                <a:latin typeface="Cordia New"/>
                <a:cs typeface="Cordia New"/>
              </a:rPr>
              <a:t/>
            </a:r>
            <a:br>
              <a:rPr lang="en-US" sz="1600" dirty="0" smtClean="0">
                <a:latin typeface="Cordia New"/>
                <a:cs typeface="Cordia New"/>
              </a:rPr>
            </a:br>
            <a:r>
              <a:rPr lang="en-US" sz="1600" dirty="0" smtClean="0">
                <a:latin typeface="Cordia New"/>
                <a:cs typeface="Cordia New"/>
                <a:hlinkClick r:id="rId2" tooltip="www.paulpoole.co.th"/>
              </a:rPr>
              <a:t>www.paulpoole.co.th/brightoncollegebangkok</a:t>
            </a:r>
            <a:endParaRPr lang="en-US" sz="1600" dirty="0" smtClean="0">
              <a:latin typeface="Cordia New"/>
              <a:cs typeface="Cordia New"/>
            </a:endParaRPr>
          </a:p>
          <a:p>
            <a:endParaRPr lang="en-US" sz="1200" dirty="0">
              <a:latin typeface="Cordia New"/>
              <a:cs typeface="Cordia New"/>
            </a:endParaRPr>
          </a:p>
          <a:p>
            <a:pPr>
              <a:lnSpc>
                <a:spcPct val="80000"/>
              </a:lnSpc>
            </a:pPr>
            <a:r>
              <a:rPr lang="th-TH" sz="1600" b="1" dirty="0">
                <a:latin typeface="Cordia New"/>
                <a:cs typeface="Cordia New"/>
              </a:rPr>
              <a:t>พอล พูล - กรรมการผู้จัดการ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80000"/>
              </a:lnSpc>
            </a:pPr>
            <a:r>
              <a:rPr lang="en-US" sz="1600" b="1" dirty="0">
                <a:latin typeface="Cordia New"/>
                <a:cs typeface="Cordia New"/>
              </a:rPr>
              <a:t>(</a:t>
            </a:r>
            <a:r>
              <a:rPr lang="th-TH" sz="1600" b="1" dirty="0">
                <a:latin typeface="Cordia New"/>
                <a:cs typeface="Cordia New"/>
              </a:rPr>
              <a:t>สำหรับการติดต่อเป็นภาษาอังกฤษ)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80000"/>
              </a:lnSpc>
            </a:pPr>
            <a:r>
              <a:rPr lang="th-TH" sz="1600" dirty="0">
                <a:latin typeface="Cordia New"/>
                <a:cs typeface="Cordia New"/>
              </a:rPr>
              <a:t>อีเมล์:</a:t>
            </a:r>
            <a:r>
              <a:rPr lang="en-GB" sz="1600" dirty="0">
                <a:latin typeface="Cordia New"/>
                <a:cs typeface="Cordia New"/>
              </a:rPr>
              <a:t> </a:t>
            </a:r>
            <a:r>
              <a:rPr lang="en-US" sz="1600" dirty="0" smtClean="0">
                <a:latin typeface="Cordia New"/>
                <a:cs typeface="Cordia New"/>
              </a:rPr>
              <a:t> </a:t>
            </a:r>
            <a:r>
              <a:rPr lang="en-US" sz="1600" dirty="0">
                <a:latin typeface="Cordia New"/>
                <a:cs typeface="Cordia New"/>
                <a:hlinkClick r:id="rId3" tooltip="paul@paulpoole.co.th"/>
              </a:rPr>
              <a:t>paul@paulpoole.co.th</a:t>
            </a:r>
            <a:r>
              <a:rPr lang="en-US" sz="1600" dirty="0">
                <a:latin typeface="Cordia New"/>
                <a:cs typeface="Cordia New"/>
              </a:rPr>
              <a:t/>
            </a:r>
            <a:br>
              <a:rPr lang="en-US" sz="1600" dirty="0">
                <a:latin typeface="Cordia New"/>
                <a:cs typeface="Cordia New"/>
              </a:rPr>
            </a:br>
            <a:r>
              <a:rPr lang="th-TH" sz="1600" dirty="0">
                <a:latin typeface="Cordia New"/>
                <a:cs typeface="Cordia New"/>
              </a:rPr>
              <a:t>โทรศัพท์:</a:t>
            </a:r>
            <a:r>
              <a:rPr lang="en-GB" sz="1600" dirty="0">
                <a:latin typeface="Cordia New"/>
                <a:cs typeface="Cordia New"/>
              </a:rPr>
              <a:t> </a:t>
            </a:r>
            <a:r>
              <a:rPr lang="en-US" sz="1600" dirty="0" smtClean="0">
                <a:latin typeface="Cordia New"/>
                <a:cs typeface="Cordia New"/>
              </a:rPr>
              <a:t> </a:t>
            </a:r>
            <a:r>
              <a:rPr lang="en-US" sz="1600" dirty="0">
                <a:latin typeface="Cordia New"/>
                <a:cs typeface="Cordia New"/>
              </a:rPr>
              <a:t>+66 8 6563 </a:t>
            </a:r>
            <a:r>
              <a:rPr lang="en-US" sz="1600" dirty="0" smtClean="0">
                <a:latin typeface="Cordia New"/>
                <a:cs typeface="Cordia New"/>
              </a:rPr>
              <a:t>3196</a:t>
            </a:r>
          </a:p>
          <a:p>
            <a:endParaRPr lang="en-US" sz="12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b="1" dirty="0">
                <a:latin typeface="Cordia New"/>
                <a:cs typeface="Cordia New"/>
              </a:rPr>
              <a:t>อุดมพร พันธุ์จินดาวรรณ - ผู้ช่วยส่วนตัว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Cordia New"/>
                <a:cs typeface="Cordia New"/>
              </a:rPr>
              <a:t>(</a:t>
            </a:r>
            <a:r>
              <a:rPr lang="th-TH" sz="1600" b="1" dirty="0">
                <a:latin typeface="Cordia New"/>
                <a:cs typeface="Cordia New"/>
              </a:rPr>
              <a:t>สำหรับการติดต่อเป็นภาษาไทยและอังกฤษ)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อีเมล์: </a:t>
            </a:r>
            <a:r>
              <a:rPr lang="en-US" sz="1600" u="sng" dirty="0" err="1">
                <a:solidFill>
                  <a:srgbClr val="0000FF"/>
                </a:solidFill>
                <a:latin typeface="Cordia New"/>
                <a:cs typeface="Cordia New"/>
              </a:rPr>
              <a:t>udomporn@paulpoole.co.th</a:t>
            </a:r>
            <a:endParaRPr lang="en-GB" sz="1600" u="sng" dirty="0">
              <a:solidFill>
                <a:srgbClr val="0000FF"/>
              </a:solidFill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โทรศัพท์: +66 8 6382 9949</a:t>
            </a:r>
            <a:endParaRPr lang="en-GB" sz="1600" dirty="0">
              <a:latin typeface="Cordia New"/>
              <a:cs typeface="Cordia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911" y="2934025"/>
            <a:ext cx="5280207" cy="347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1600" b="1" dirty="0">
                <a:latin typeface="Cordia New"/>
                <a:cs typeface="Cordia New"/>
              </a:rPr>
              <a:t>โรงเรียนนานาชาติไบรท์ตันคอลเลจ กรุงเทพฯ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ซอยกรุงเทพกรีธา 15/1 </a:t>
            </a:r>
            <a:r>
              <a:rPr lang="th-TH" sz="1600" dirty="0" smtClean="0">
                <a:latin typeface="Cordia New"/>
                <a:cs typeface="Cordia New"/>
              </a:rPr>
              <a:t>ถนน</a:t>
            </a:r>
            <a:r>
              <a:rPr lang="th-TH" sz="1600" dirty="0">
                <a:latin typeface="Cordia New"/>
                <a:cs typeface="Cordia New"/>
              </a:rPr>
              <a:t>กรุงเทพกรีธา</a:t>
            </a:r>
            <a:endParaRPr lang="en-GB" sz="16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แขวง</a:t>
            </a:r>
            <a:r>
              <a:rPr lang="th-TH" sz="1600" dirty="0" smtClean="0">
                <a:latin typeface="Cordia New"/>
                <a:cs typeface="Cordia New"/>
              </a:rPr>
              <a:t>หัวหมาก</a:t>
            </a:r>
            <a:r>
              <a:rPr lang="th-TH" sz="1600" dirty="0">
                <a:latin typeface="Cordia New"/>
                <a:cs typeface="Cordia New"/>
              </a:rPr>
              <a:t> </a:t>
            </a:r>
            <a:r>
              <a:rPr lang="th-TH" sz="1600" dirty="0" smtClean="0">
                <a:latin typeface="Cordia New"/>
                <a:cs typeface="Cordia New"/>
              </a:rPr>
              <a:t>เขตบางกะปิ</a:t>
            </a:r>
            <a:r>
              <a:rPr lang="th-TH" sz="1600" dirty="0">
                <a:latin typeface="Cordia New"/>
                <a:cs typeface="Cordia New"/>
              </a:rPr>
              <a:t> </a:t>
            </a:r>
            <a:r>
              <a:rPr lang="th-TH" sz="1600" dirty="0" smtClean="0">
                <a:latin typeface="Cordia New"/>
                <a:cs typeface="Cordia New"/>
              </a:rPr>
              <a:t>กรุงเทพฯ</a:t>
            </a:r>
            <a:endParaRPr lang="en-GB" sz="16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โทรศัพท์: +66 2512 1872</a:t>
            </a:r>
            <a:endParaRPr lang="en-GB" sz="1600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rdia New"/>
                <a:cs typeface="Cordia New"/>
                <a:hlinkClick r:id="rId4" tooltip="www.brightoncollegebangkok.com"/>
              </a:rPr>
              <a:t>www.brightoncollegebangkok.com</a:t>
            </a:r>
            <a:r>
              <a:rPr lang="en-US" sz="1600" dirty="0">
                <a:latin typeface="Cordia New"/>
                <a:cs typeface="Cordia New"/>
              </a:rPr>
              <a:t/>
            </a:r>
            <a:br>
              <a:rPr lang="en-US" sz="1600" dirty="0">
                <a:latin typeface="Cordia New"/>
                <a:cs typeface="Cordia New"/>
              </a:rPr>
            </a:br>
            <a:r>
              <a:rPr lang="en-US" sz="1600" dirty="0">
                <a:latin typeface="Cordia New"/>
                <a:cs typeface="Cordia New"/>
                <a:hlinkClick r:id="rId5" tooltip="www.brightoncollegeinternational.com"/>
              </a:rPr>
              <a:t>www.brightoncollegeinternational.com</a:t>
            </a:r>
            <a:r>
              <a:rPr lang="en-US" sz="1600" dirty="0">
                <a:latin typeface="Cordia New"/>
                <a:cs typeface="Cordia New"/>
              </a:rPr>
              <a:t/>
            </a:r>
            <a:br>
              <a:rPr lang="en-US" sz="1600" dirty="0">
                <a:latin typeface="Cordia New"/>
                <a:cs typeface="Cordia New"/>
              </a:rPr>
            </a:br>
            <a:r>
              <a:rPr lang="en-US" sz="1600" dirty="0">
                <a:latin typeface="Cordia New"/>
                <a:cs typeface="Cordia New"/>
                <a:hlinkClick r:id="rId6" tooltip="www.brightoncollege.org.uk"/>
              </a:rPr>
              <a:t>www.brightoncollege.org.uk</a:t>
            </a:r>
            <a:r>
              <a:rPr lang="en-US" sz="1600" dirty="0">
                <a:latin typeface="Cordia New"/>
                <a:cs typeface="Cordia New"/>
              </a:rPr>
              <a:t> </a:t>
            </a:r>
          </a:p>
          <a:p>
            <a:endParaRPr lang="en-US" sz="1200" b="1" dirty="0" smtClean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b="1" dirty="0">
                <a:latin typeface="Cordia New"/>
                <a:cs typeface="Cordia New"/>
              </a:rPr>
              <a:t>วริศรา อัสสกุล - ผู้ประสานงาน</a:t>
            </a:r>
            <a:r>
              <a:rPr lang="th-TH" sz="1600" b="1" dirty="0" smtClean="0">
                <a:latin typeface="Cordia New"/>
                <a:cs typeface="Cordia New"/>
              </a:rPr>
              <a:t>โครงการ</a:t>
            </a:r>
            <a:r>
              <a:rPr lang="th-TH" sz="1600" b="1" dirty="0">
                <a:latin typeface="Cordia New"/>
                <a:cs typeface="Cordia New"/>
              </a:rPr>
              <a:t> </a:t>
            </a:r>
            <a:r>
              <a:rPr lang="en-US" sz="1600" b="1" dirty="0" smtClean="0">
                <a:latin typeface="Cordia New"/>
                <a:cs typeface="Cordia New"/>
              </a:rPr>
              <a:t>(</a:t>
            </a:r>
            <a:r>
              <a:rPr lang="th-TH" sz="1600" b="1" dirty="0">
                <a:latin typeface="Cordia New"/>
                <a:cs typeface="Cordia New"/>
              </a:rPr>
              <a:t>สำหรับการติดต่อเป็นภาษาไทยและอังกฤษ)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อีเมล์: </a:t>
            </a:r>
            <a:r>
              <a:rPr lang="en-US" sz="1600" u="sng" dirty="0" err="1">
                <a:solidFill>
                  <a:srgbClr val="0000FF"/>
                </a:solidFill>
                <a:latin typeface="Cordia New"/>
                <a:cs typeface="Cordia New"/>
              </a:rPr>
              <a:t>Varissara@brightoncollegebangkok.com</a:t>
            </a:r>
            <a:endParaRPr lang="en-GB" sz="1600" u="sng" dirty="0">
              <a:solidFill>
                <a:srgbClr val="0000FF"/>
              </a:solidFill>
              <a:latin typeface="Cordia New"/>
              <a:cs typeface="Cordia New"/>
            </a:endParaRPr>
          </a:p>
          <a:p>
            <a:pPr>
              <a:lnSpc>
                <a:spcPct val="90000"/>
              </a:lnSpc>
            </a:pPr>
            <a:r>
              <a:rPr lang="th-TH" sz="1600" dirty="0">
                <a:latin typeface="Cordia New"/>
                <a:cs typeface="Cordia New"/>
              </a:rPr>
              <a:t>โทรศัพท์ +66 8 1443 5552 หรือ +66 9 2468 2222</a:t>
            </a:r>
            <a:endParaRPr lang="en-GB" sz="1600" dirty="0">
              <a:latin typeface="Cordia New"/>
              <a:cs typeface="Cordia New"/>
            </a:endParaRPr>
          </a:p>
          <a:p>
            <a:endParaRPr lang="en-US" sz="1200" b="1" dirty="0" smtClean="0">
              <a:latin typeface="Cordia New"/>
              <a:cs typeface="Cordia New"/>
            </a:endParaRPr>
          </a:p>
          <a:p>
            <a:pPr>
              <a:lnSpc>
                <a:spcPct val="80000"/>
              </a:lnSpc>
            </a:pPr>
            <a:r>
              <a:rPr lang="th-TH" sz="1600" b="1" dirty="0">
                <a:latin typeface="Cordia New"/>
                <a:cs typeface="Cordia New"/>
              </a:rPr>
              <a:t>ธันย์ชนก หล่อวิริยะนันท์ - ผู้ประสานงานด้านการตลาด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80000"/>
              </a:lnSpc>
            </a:pPr>
            <a:r>
              <a:rPr lang="en-US" sz="1600" b="1" dirty="0">
                <a:latin typeface="Cordia New"/>
                <a:cs typeface="Cordia New"/>
              </a:rPr>
              <a:t>(</a:t>
            </a:r>
            <a:r>
              <a:rPr lang="th-TH" sz="1600" b="1" dirty="0">
                <a:latin typeface="Cordia New"/>
                <a:cs typeface="Cordia New"/>
              </a:rPr>
              <a:t>สำหรับการติดต่อเป็นภาษาไทยและอังกฤษ)</a:t>
            </a:r>
            <a:endParaRPr lang="en-GB" sz="1600" b="1" dirty="0">
              <a:latin typeface="Cordia New"/>
              <a:cs typeface="Cordia New"/>
            </a:endParaRPr>
          </a:p>
          <a:p>
            <a:pPr>
              <a:lnSpc>
                <a:spcPct val="80000"/>
              </a:lnSpc>
            </a:pPr>
            <a:r>
              <a:rPr lang="th-TH" sz="1600" dirty="0">
                <a:latin typeface="Cordia New"/>
                <a:cs typeface="Cordia New"/>
              </a:rPr>
              <a:t>อีเมล์: </a:t>
            </a:r>
            <a:r>
              <a:rPr lang="en-US" sz="1600" u="sng" dirty="0" err="1">
                <a:solidFill>
                  <a:srgbClr val="0000FF"/>
                </a:solidFill>
                <a:latin typeface="Cordia New"/>
                <a:cs typeface="Cordia New"/>
              </a:rPr>
              <a:t>thanchanok.l@brightoncollegebangkok.com</a:t>
            </a:r>
            <a:endParaRPr lang="en-GB" sz="1600" u="sng" dirty="0">
              <a:solidFill>
                <a:srgbClr val="0000FF"/>
              </a:solidFill>
              <a:latin typeface="Cordia New"/>
              <a:cs typeface="Cordia New"/>
            </a:endParaRPr>
          </a:p>
          <a:p>
            <a:pPr>
              <a:lnSpc>
                <a:spcPct val="80000"/>
              </a:lnSpc>
            </a:pPr>
            <a:r>
              <a:rPr lang="th-TH" sz="1600" dirty="0">
                <a:latin typeface="Cordia New"/>
                <a:cs typeface="Cordia New"/>
              </a:rPr>
              <a:t>โทรศัพท์: +66 9 2698 </a:t>
            </a:r>
            <a:r>
              <a:rPr lang="th-TH" sz="1600" dirty="0" smtClean="0">
                <a:latin typeface="Cordia New"/>
                <a:cs typeface="Cordia New"/>
              </a:rPr>
              <a:t>2288</a:t>
            </a:r>
            <a:endParaRPr lang="en-GB" sz="1600" dirty="0">
              <a:latin typeface="Cordia New"/>
              <a:cs typeface="Cordia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91" y="2420476"/>
            <a:ext cx="2155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ข้อมูลการติดต่อ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0108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ad 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34" y="3172667"/>
            <a:ext cx="5962966" cy="26237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808" y="3041185"/>
            <a:ext cx="28082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Cordia New"/>
                <a:cs typeface="Cordia New"/>
              </a:rPr>
              <a:t>พื้นที่อันสวยงามน่าประทับใจซึ่งกว้างถึง 20 เอเคอร์ โรงเรียนนานาชาติไบรท์ตันคอลเลจ กรุงเทพฯ เป็นความร่วมมือระหว่างไบรท์ตันคอลเลจ สหราชอาณาจักร และโอเชียนกรุ๊ป ซึ่งเป็นบริษัทสัญชาติไทยที่บริหารงานโดยตระกูลอัสสกุล</a:t>
            </a:r>
            <a:endParaRPr lang="en-GB" dirty="0">
              <a:latin typeface="Cordia New"/>
              <a:cs typeface="Cordia New"/>
            </a:endParaRPr>
          </a:p>
          <a:p>
            <a:endParaRPr lang="en-US" sz="1000" dirty="0" smtClean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โรงเรียนนานาชาติไบรท์ตันคอลเลจ กรุงเทพฯ (</a:t>
            </a:r>
            <a:r>
              <a:rPr lang="en-US" dirty="0">
                <a:latin typeface="Cordia New"/>
                <a:cs typeface="Cordia New"/>
              </a:rPr>
              <a:t>BCB) </a:t>
            </a:r>
            <a:r>
              <a:rPr lang="th-TH" dirty="0">
                <a:latin typeface="Cordia New"/>
                <a:cs typeface="Cordia New"/>
              </a:rPr>
              <a:t>จะเปิดการเรียนการสอนในเดือนกันยายน พ.ศ.2559 โดยรับนักเรียนทั้งชายและหญิงอายุ 2 ถึง 18 ปี จำนวน 1,500 คน </a:t>
            </a:r>
            <a:endParaRPr lang="en-US" dirty="0">
              <a:latin typeface="Cordia New"/>
              <a:cs typeface="Cordi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709" y="2420476"/>
            <a:ext cx="199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ข้อมูลเบื้องต้น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4216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R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98" y="3171262"/>
            <a:ext cx="5198500" cy="2974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267" y="3052024"/>
            <a:ext cx="3083204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Cordia New"/>
                <a:cs typeface="Cordia New"/>
              </a:rPr>
              <a:t>ที่ไบรท์ตันคอลเลจ กรุงเทพฯ นักเรียนจะได้สัมผัสประสบการณ์แบบเดียวกันกับไบรท์ตันคอลเลจในอังกฤษ โดยทางโรงเรียนตั้งเป้าหมายที่จะเป็นโรงเรียนนานาชาติหลักสูตรอังกฤษที่ดีที่สุดในประเทศไทย</a:t>
            </a:r>
            <a:endParaRPr lang="en-GB" dirty="0">
              <a:latin typeface="Cordia New"/>
              <a:cs typeface="Cordia New"/>
            </a:endParaRPr>
          </a:p>
          <a:p>
            <a:endParaRPr lang="en-US" sz="1000" dirty="0"/>
          </a:p>
          <a:p>
            <a:r>
              <a:rPr lang="th-TH" dirty="0">
                <a:latin typeface="Cordia New"/>
                <a:cs typeface="Cordia New"/>
              </a:rPr>
              <a:t>ภายในโรงเรียนจะประกอบด้วยเทคโนโลยีทางด้านการศึกษาและสถานที่สำหรับใช้ในการเรียนการสอนอันทันสมัยซึ่งออกแบบมาเฉพาะสำหรับการเรียนวิชาดนตรี ศิลปะ เต้นรำ การละคร กีฬา และกิจกรรมเสริมหลักสูตรต่างๆ</a:t>
            </a:r>
            <a:r>
              <a:rPr lang="en-GB" dirty="0">
                <a:latin typeface="Cordia New"/>
                <a:cs typeface="Cordia New"/>
              </a:rPr>
              <a:t> </a:t>
            </a:r>
            <a:endParaRPr lang="en-US" dirty="0">
              <a:latin typeface="Cordia New"/>
              <a:cs typeface="Cordia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709" y="2420476"/>
            <a:ext cx="199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ข้อมูลเบื้องต้น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6149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865" y="2910598"/>
            <a:ext cx="477529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Cordia New"/>
                <a:cs typeface="Cordia New"/>
              </a:rPr>
              <a:t>การออกแบบสาขาของโรงเรียนเป็นหัวใจหลักของวิสัยทัศน์แห่งการเรียนรู้ของไบรท์ตันคอลเลจ</a:t>
            </a:r>
            <a:r>
              <a:rPr lang="en-GB" dirty="0">
                <a:latin typeface="Cordia New"/>
                <a:cs typeface="Cordia New"/>
              </a:rPr>
              <a:t>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sz="800" dirty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โดยโรงเรียนจะได้รับการออกแบบให้มีสภาพแวดล้อมที่สร้างแรงบันดาลใจในการเรียนรู้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sz="800" dirty="0" smtClean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การออกแบบโรงเรียนยังเน้นการให้นักเรียนได้ใกล้ชิดกับธรรมชาติ</a:t>
            </a:r>
            <a:r>
              <a:rPr lang="en-GB" dirty="0">
                <a:latin typeface="Cordia New"/>
                <a:cs typeface="Cordia New"/>
              </a:rPr>
              <a:t> </a:t>
            </a:r>
            <a:r>
              <a:rPr lang="en-US" dirty="0" smtClean="0">
                <a:latin typeface="Cordia New"/>
                <a:cs typeface="Cordia New"/>
              </a:rPr>
              <a:t>- </a:t>
            </a:r>
            <a:r>
              <a:rPr lang="th-TH" dirty="0">
                <a:latin typeface="Cordia New"/>
                <a:cs typeface="Cordia New"/>
              </a:rPr>
              <a:t>การผสมผสานอย่างกลมกลืนระหว่างการออกแบบภายในและภายนอกของอาคารช่วยในการเรียนรู้ในรูปแบบใหม่ๆ ของนักเรียน และช่วยให้นักเรียนรู้สึกเป็นส่วนหนึ่งของโลกที่อยู่รอบตัว</a:t>
            </a:r>
            <a:r>
              <a:rPr lang="en-GB" dirty="0">
                <a:latin typeface="Cordia New"/>
                <a:cs typeface="Cordia New"/>
              </a:rPr>
              <a:t>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sz="800" dirty="0" smtClean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และปัจจัยสุดท้ายที่คำนึงถึงในการออกแบบอาคารต่างๆ ก็คือจะต้องคำนึงถึงอนาคต และผลกระทบของเทคโนโลยีดิจิตอลที่มีต่อการดำรงชีวิตของนักเรียน </a:t>
            </a:r>
            <a:endParaRPr lang="en-US" dirty="0">
              <a:latin typeface="Cordia New"/>
              <a:cs typeface="Cordia New"/>
            </a:endParaRPr>
          </a:p>
        </p:txBody>
      </p:sp>
      <p:pic>
        <p:nvPicPr>
          <p:cNvPr id="8" name="Picture 7" descr="Master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092987"/>
            <a:ext cx="4025900" cy="2847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709" y="2420476"/>
            <a:ext cx="3719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การออกแบบสาขาของโรงเรียน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503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312" y="3018115"/>
            <a:ext cx="5437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Cordia New"/>
                <a:cs typeface="Cordia New"/>
              </a:rPr>
              <a:t>ไบรท์ตันคอลเลจ กรุงเทพฯ จะเป็นโรงเรียนนานาชาติไบรท์ตันคอลเลจแห่งที่สามที่เปิดขึ้นทั่วโลก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dirty="0" smtClean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ไบรท์ตันคอลเลจ อาบูดาบี </a:t>
            </a:r>
            <a:r>
              <a:rPr lang="en-US" dirty="0" smtClean="0">
                <a:latin typeface="Cordia New"/>
                <a:cs typeface="Cordia New"/>
              </a:rPr>
              <a:t>- </a:t>
            </a:r>
            <a:r>
              <a:rPr lang="th-TH" dirty="0">
                <a:latin typeface="Cordia New"/>
                <a:cs typeface="Cordia New"/>
              </a:rPr>
              <a:t>สร้างขึ้นในพื้นที่อันทันสมัยของเมืองอาบูดาบีในปี 2011 และปัจจุบันมีนักเรียนประมาณ 1,600 คน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dirty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ไบรท์ตันคอลเลจ อัลอิน เริ่มเปิดสอนในปี 2013 ภายในปี 2018 ไบรท์ตันคอลเลจ อัลอิน จะรับนักเรียน 1,200 คน ซึ่งมีอายุระหว่าง 3 ถึง 18 ปี เข้าเรียนที่สาขาของไบรท์ตันคอลเลจอันทันสมัยซึ่งตั้งอยู่ที่ย่านเก่าแก่ของตระกูลชั้นนำของสหรัฐอาหรับอิมิเรตส์</a:t>
            </a:r>
            <a:endParaRPr lang="en-GB" dirty="0">
              <a:latin typeface="Cordia New"/>
              <a:cs typeface="Cordia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2868613"/>
            <a:ext cx="2806700" cy="3341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09" y="2420476"/>
            <a:ext cx="265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เครือข่ายนานานชาติ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5672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588" y="3004666"/>
            <a:ext cx="4481512" cy="283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Cordia New"/>
                <a:cs typeface="Cordia New"/>
              </a:rPr>
              <a:t>โรงเรียน</a:t>
            </a:r>
            <a:r>
              <a:rPr lang="th-TH" dirty="0">
                <a:latin typeface="Cordia New"/>
                <a:cs typeface="Cordia New"/>
              </a:rPr>
              <a:t>นานาชาติไบรท์ตันคอลเลจมีวิสัยทัศน์ที่จะเปิดสาขาโรงเรียนนานาชาติชั้นนำในประเทศต่างๆ โดยยึดไบรท์ตันคอลเลจเป็นแม่แบบ โรงเรียนแต่ละสาขาจะยึดตามเป้าหมายและหลักการพื้นฐานของไบรท์ตันคอลเลจในอังกฤษ โดยให้ความสำคัญทางด้านต่างๆ ดังนี้:</a:t>
            </a:r>
            <a:endParaRPr lang="en-GB" dirty="0">
              <a:latin typeface="Cordia New"/>
              <a:cs typeface="Cordia New"/>
            </a:endParaRPr>
          </a:p>
          <a:p>
            <a:endParaRPr lang="en-US" sz="1600" dirty="0"/>
          </a:p>
          <a:p>
            <a:pPr marL="285750" lvl="0" indent="-285750">
              <a:buFont typeface="Arial"/>
              <a:buChar char="•"/>
            </a:pPr>
            <a:r>
              <a:rPr lang="th-TH" dirty="0">
                <a:latin typeface="Cordia New"/>
                <a:cs typeface="Cordia New"/>
              </a:rPr>
              <a:t>การสรรหาครูที่มีความเป็น</a:t>
            </a:r>
            <a:r>
              <a:rPr lang="th-TH" dirty="0" smtClean="0">
                <a:latin typeface="Cordia New"/>
                <a:cs typeface="Cordia New"/>
              </a:rPr>
              <a:t>เลิศ</a:t>
            </a:r>
            <a:endParaRPr lang="th-TH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 smtClean="0">
                <a:latin typeface="Cordia New"/>
                <a:cs typeface="Cordia New"/>
              </a:rPr>
              <a:t>ส่ง</a:t>
            </a:r>
            <a:r>
              <a:rPr lang="th-TH" dirty="0">
                <a:latin typeface="Cordia New"/>
                <a:cs typeface="Cordia New"/>
              </a:rPr>
              <a:t>เสริมการเรียนการสอนที่สร้างแรงบันดาลใจและมีความเป็น</a:t>
            </a:r>
            <a:r>
              <a:rPr lang="th-TH" dirty="0" smtClean="0">
                <a:latin typeface="Cordia New"/>
                <a:cs typeface="Cordia New"/>
              </a:rPr>
              <a:t>เลิศ</a:t>
            </a:r>
            <a:endParaRPr lang="en-GB" dirty="0" smtClean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 smtClean="0">
                <a:latin typeface="Cordia New"/>
                <a:cs typeface="Cordia New"/>
              </a:rPr>
              <a:t>ส่งเสริมการเรียนรู้นอกห้องเรียน เพื่อให้เกิดการนำความรู้ต่างๆ มาประยุกต์ใช้และเพิ่มพูนความรู้</a:t>
            </a:r>
            <a:endParaRPr lang="th-TH" dirty="0">
              <a:latin typeface="Cordia New"/>
              <a:cs typeface="Cordia New"/>
            </a:endParaRPr>
          </a:p>
          <a:p>
            <a:pPr marL="285750" lvl="0" indent="-285750">
              <a:buFont typeface="Arial"/>
              <a:buChar char="•"/>
            </a:pPr>
            <a:r>
              <a:rPr lang="th-TH" dirty="0" smtClean="0">
                <a:latin typeface="Cordia New"/>
                <a:cs typeface="Cordia New"/>
              </a:rPr>
              <a:t>การ</a:t>
            </a:r>
            <a:r>
              <a:rPr lang="th-TH" dirty="0">
                <a:latin typeface="Cordia New"/>
                <a:cs typeface="Cordia New"/>
              </a:rPr>
              <a:t>ใช้ชีวิตที่สมดุลในโรงเรียน</a:t>
            </a:r>
            <a:endParaRPr lang="en-GB" dirty="0">
              <a:latin typeface="Cordia New"/>
              <a:cs typeface="Cordia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3149600"/>
            <a:ext cx="3759200" cy="2506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91" y="2420476"/>
            <a:ext cx="1442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วิสัยทัศน์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3750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588" y="3131666"/>
            <a:ext cx="6462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Cordia New"/>
                <a:cs typeface="Cordia New"/>
              </a:rPr>
              <a:t>เดวิด </a:t>
            </a:r>
            <a:r>
              <a:rPr lang="th-TH" sz="2000" b="1" dirty="0">
                <a:latin typeface="Cordia New"/>
                <a:cs typeface="Cordia New"/>
              </a:rPr>
              <a:t>ทังก์</a:t>
            </a:r>
            <a:r>
              <a:rPr lang="th-TH" sz="2000" dirty="0">
                <a:latin typeface="Cordia New"/>
                <a:cs typeface="Cordia New"/>
              </a:rPr>
              <a:t> - อาจารย์ใหญ่ผู้ก่อตั้งไบรท์ตันคอลเลจ กรุงเทพฯ ปัจจุบัน เดวิดเป็นอาจารย์ใหญ่ของไบรท์ตันคอลเลจ  อัลอิน ในสหรัฐอาหรับอิมิเรตส์ ซึ่งได้รับรางวัลคะแนนการตรวจสอบในระดับสูงสุดเท่าที่เคยมีมาสำหรับโรงเรียนในสหรัฐอาหรับอิมิเรตส์ </a:t>
            </a:r>
            <a:endParaRPr lang="th-TH" sz="2000" dirty="0" smtClean="0">
              <a:latin typeface="Cordia New"/>
              <a:cs typeface="Cordia New"/>
            </a:endParaRPr>
          </a:p>
          <a:p>
            <a:endParaRPr lang="th-TH" sz="2000" dirty="0">
              <a:latin typeface="Cordia New"/>
              <a:cs typeface="Cordia New"/>
            </a:endParaRPr>
          </a:p>
          <a:p>
            <a:r>
              <a:rPr lang="th-TH" sz="2000" dirty="0" smtClean="0">
                <a:latin typeface="Cordia New"/>
                <a:cs typeface="Cordia New"/>
              </a:rPr>
              <a:t>เดวิด</a:t>
            </a:r>
            <a:r>
              <a:rPr lang="th-TH" sz="2000" dirty="0">
                <a:latin typeface="Cordia New"/>
                <a:cs typeface="Cordia New"/>
              </a:rPr>
              <a:t>มีอายุ 39 ปี สมรสกับวิคตอเรีย และมีบุตรสองคนซึ่งจะเข้าเรียนที่ไบรท์ตันคอลเลจ กรุงเทพฯ ทั้งคู่</a:t>
            </a:r>
            <a:endParaRPr lang="en-GB" sz="2000" dirty="0">
              <a:latin typeface="Cordia New"/>
              <a:cs typeface="Cordia New"/>
            </a:endParaRPr>
          </a:p>
          <a:p>
            <a:endParaRPr lang="en-US" sz="2000" dirty="0">
              <a:latin typeface="Cordia New"/>
              <a:cs typeface="Cordia New"/>
            </a:endParaRPr>
          </a:p>
          <a:p>
            <a:r>
              <a:rPr lang="th-TH" sz="2000" b="1" dirty="0">
                <a:latin typeface="Cordia New"/>
                <a:cs typeface="Cordia New"/>
              </a:rPr>
              <a:t>เคลลี่ ครอมพ์ตัน</a:t>
            </a:r>
            <a:r>
              <a:rPr lang="th-TH" sz="2000" dirty="0">
                <a:latin typeface="Cordia New"/>
                <a:cs typeface="Cordia New"/>
              </a:rPr>
              <a:t> - เป็นหัวหน้าระดับชั้น </a:t>
            </a:r>
            <a:r>
              <a:rPr lang="en-US" sz="2000" dirty="0">
                <a:latin typeface="Cordia New"/>
                <a:cs typeface="Cordia New"/>
              </a:rPr>
              <a:t>Pre-Prep </a:t>
            </a:r>
            <a:r>
              <a:rPr lang="th-TH" sz="2000" dirty="0">
                <a:latin typeface="Cordia New"/>
                <a:cs typeface="Cordia New"/>
              </a:rPr>
              <a:t>รับผิดชอบทางด้านการศึกษาของนักเรียนรุ่นเล็กสุดของทางโรงเรียนซึ่งมีอายุระหว่าง 2 ถึง 8 ปี</a:t>
            </a:r>
            <a:endParaRPr lang="en-GB" sz="2000" dirty="0">
              <a:latin typeface="Cordia New"/>
              <a:cs typeface="Cordia New"/>
            </a:endParaRPr>
          </a:p>
          <a:p>
            <a:endParaRPr lang="en-US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91" y="2420476"/>
            <a:ext cx="257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ทีมผู้บริหารระดับสูง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843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9888" y="3013757"/>
            <a:ext cx="484875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Cordia New"/>
                <a:cs typeface="Cordia New"/>
              </a:rPr>
              <a:t>ผู้สนับสนุนอย่างเป็นทางการจะได้รับโอกาสในการผนวกแบรนด์ของตนเข้ากับชั้นเรียนสามระดับของไบรท์ตันคอลเลจ กรุงเทพฯ</a:t>
            </a:r>
            <a:endParaRPr lang="en-GB" dirty="0">
              <a:latin typeface="Cordia New"/>
              <a:cs typeface="Cordia New"/>
            </a:endParaRPr>
          </a:p>
          <a:p>
            <a:endParaRPr lang="en-US" sz="1600" b="1" dirty="0">
              <a:latin typeface="Cordia New"/>
              <a:cs typeface="Cordia New"/>
            </a:endParaRPr>
          </a:p>
          <a:p>
            <a:r>
              <a:rPr lang="en-US" sz="2000" b="1" dirty="0" smtClean="0">
                <a:latin typeface="Cordia New"/>
                <a:cs typeface="Cordia New"/>
              </a:rPr>
              <a:t>The </a:t>
            </a:r>
            <a:r>
              <a:rPr lang="en-US" sz="2000" b="1" dirty="0">
                <a:latin typeface="Cordia New"/>
                <a:cs typeface="Cordia New"/>
              </a:rPr>
              <a:t>Pre-Prep School</a:t>
            </a:r>
            <a:br>
              <a:rPr lang="en-US" sz="2000" b="1" dirty="0">
                <a:latin typeface="Cordia New"/>
                <a:cs typeface="Cordia New"/>
              </a:rPr>
            </a:br>
            <a:r>
              <a:rPr lang="th-TH" sz="2000" dirty="0">
                <a:latin typeface="Cordia New"/>
                <a:cs typeface="Cordia New"/>
              </a:rPr>
              <a:t>ตั้งแต่ชั้นเตรียมอนุบาลไปจนถึงชั้นปีที่ 3 </a:t>
            </a:r>
            <a:r>
              <a:rPr lang="en-US" sz="2000" dirty="0" smtClean="0">
                <a:latin typeface="Cordia New"/>
                <a:cs typeface="Cordia New"/>
              </a:rPr>
              <a:t>- </a:t>
            </a:r>
            <a:r>
              <a:rPr lang="th-TH" sz="2000" dirty="0">
                <a:latin typeface="Cordia New"/>
                <a:cs typeface="Cordia New"/>
              </a:rPr>
              <a:t>อายุ 2 - 8 ปี</a:t>
            </a:r>
            <a:r>
              <a:rPr lang="en-GB" sz="2000" dirty="0">
                <a:latin typeface="Cordia New"/>
                <a:cs typeface="Cordia New"/>
              </a:rPr>
              <a:t> </a:t>
            </a:r>
            <a:endParaRPr lang="th-TH" sz="2000" dirty="0" smtClean="0">
              <a:latin typeface="Cordia New"/>
              <a:cs typeface="Cordia New"/>
            </a:endParaRPr>
          </a:p>
          <a:p>
            <a:endParaRPr lang="en-US" sz="1600" b="1" dirty="0" smtClean="0">
              <a:latin typeface="Cordia New"/>
              <a:cs typeface="Cordia New"/>
            </a:endParaRPr>
          </a:p>
          <a:p>
            <a:r>
              <a:rPr lang="en-US" sz="2000" b="1" dirty="0" smtClean="0">
                <a:latin typeface="Cordia New"/>
                <a:cs typeface="Cordia New"/>
              </a:rPr>
              <a:t>The </a:t>
            </a:r>
            <a:r>
              <a:rPr lang="en-US" sz="2000" b="1" dirty="0">
                <a:latin typeface="Cordia New"/>
                <a:cs typeface="Cordia New"/>
              </a:rPr>
              <a:t>Preparatory School</a:t>
            </a:r>
            <a:r>
              <a:rPr lang="en-US" sz="2000" dirty="0">
                <a:latin typeface="Cordia New"/>
                <a:cs typeface="Cordia New"/>
              </a:rPr>
              <a:t/>
            </a:r>
            <a:br>
              <a:rPr lang="en-US" sz="2000" dirty="0">
                <a:latin typeface="Cordia New"/>
                <a:cs typeface="Cordia New"/>
              </a:rPr>
            </a:br>
            <a:r>
              <a:rPr lang="th-TH" dirty="0">
                <a:latin typeface="Cordia New"/>
                <a:cs typeface="Cordia New"/>
              </a:rPr>
              <a:t>นักเรียนชั้นปีที่ 4 ถึง 8</a:t>
            </a:r>
            <a:r>
              <a:rPr lang="en-GB" dirty="0">
                <a:latin typeface="Cordia New"/>
                <a:cs typeface="Cordia New"/>
              </a:rPr>
              <a:t> </a:t>
            </a:r>
            <a:r>
              <a:rPr lang="en-US" dirty="0" smtClean="0">
                <a:latin typeface="Cordia New"/>
                <a:cs typeface="Cordia New"/>
              </a:rPr>
              <a:t>- </a:t>
            </a:r>
            <a:r>
              <a:rPr lang="th-TH" dirty="0">
                <a:latin typeface="Cordia New"/>
                <a:cs typeface="Cordia New"/>
              </a:rPr>
              <a:t>อายุ </a:t>
            </a:r>
            <a:r>
              <a:rPr lang="en-GB" dirty="0">
                <a:latin typeface="Cordia New"/>
                <a:cs typeface="Cordia New"/>
              </a:rPr>
              <a:t>8</a:t>
            </a:r>
            <a:r>
              <a:rPr lang="th-TH" dirty="0" smtClean="0">
                <a:latin typeface="Cordia New"/>
                <a:cs typeface="Cordia New"/>
              </a:rPr>
              <a:t> </a:t>
            </a:r>
            <a:r>
              <a:rPr lang="th-TH" dirty="0">
                <a:latin typeface="Cordia New"/>
                <a:cs typeface="Cordia New"/>
              </a:rPr>
              <a:t>- </a:t>
            </a:r>
            <a:r>
              <a:rPr lang="en-GB" dirty="0" smtClean="0">
                <a:latin typeface="Cordia New"/>
                <a:cs typeface="Cordia New"/>
              </a:rPr>
              <a:t>13</a:t>
            </a:r>
            <a:r>
              <a:rPr lang="th-TH" dirty="0" smtClean="0">
                <a:latin typeface="Cordia New"/>
                <a:cs typeface="Cordia New"/>
              </a:rPr>
              <a:t> </a:t>
            </a:r>
            <a:r>
              <a:rPr lang="th-TH" dirty="0">
                <a:latin typeface="Cordia New"/>
                <a:cs typeface="Cordia New"/>
              </a:rPr>
              <a:t>ปี</a:t>
            </a:r>
            <a:r>
              <a:rPr lang="en-GB" dirty="0">
                <a:latin typeface="Cordia New"/>
                <a:cs typeface="Cordia New"/>
              </a:rPr>
              <a:t>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sz="1600" dirty="0">
              <a:latin typeface="Cordia New"/>
              <a:cs typeface="Cordia New"/>
            </a:endParaRPr>
          </a:p>
          <a:p>
            <a:r>
              <a:rPr lang="en-US" sz="2000" b="1" dirty="0">
                <a:latin typeface="Cordia New"/>
                <a:cs typeface="Cordia New"/>
              </a:rPr>
              <a:t>The Senior School</a:t>
            </a:r>
            <a:r>
              <a:rPr lang="en-US" sz="2000" dirty="0">
                <a:latin typeface="Cordia New"/>
                <a:cs typeface="Cordia New"/>
              </a:rPr>
              <a:t/>
            </a:r>
            <a:br>
              <a:rPr lang="en-US" sz="2000" dirty="0">
                <a:latin typeface="Cordia New"/>
                <a:cs typeface="Cordia New"/>
              </a:rPr>
            </a:br>
            <a:r>
              <a:rPr lang="th-TH" sz="1600" dirty="0">
                <a:latin typeface="Cordia New"/>
                <a:cs typeface="Cordia New"/>
              </a:rPr>
              <a:t>นักเรียนชั้นปีที่ </a:t>
            </a:r>
            <a:r>
              <a:rPr lang="en-GB" dirty="0" smtClean="0">
                <a:latin typeface="Cordia New"/>
                <a:cs typeface="Cordia New"/>
              </a:rPr>
              <a:t>9</a:t>
            </a:r>
            <a:r>
              <a:rPr lang="th-TH" dirty="0" smtClean="0">
                <a:latin typeface="Cordia New"/>
                <a:cs typeface="Cordia New"/>
              </a:rPr>
              <a:t> </a:t>
            </a:r>
            <a:r>
              <a:rPr lang="th-TH" dirty="0">
                <a:latin typeface="Cordia New"/>
                <a:cs typeface="Cordia New"/>
              </a:rPr>
              <a:t>ถึง </a:t>
            </a:r>
            <a:r>
              <a:rPr lang="en-GB" dirty="0" smtClean="0">
                <a:latin typeface="Cordia New"/>
                <a:cs typeface="Cordia New"/>
              </a:rPr>
              <a:t>13 </a:t>
            </a:r>
            <a:r>
              <a:rPr lang="en-US" sz="1600" dirty="0">
                <a:latin typeface="Cordia New"/>
                <a:cs typeface="Cordia New"/>
              </a:rPr>
              <a:t>- </a:t>
            </a:r>
            <a:r>
              <a:rPr lang="th-TH" sz="1600" dirty="0">
                <a:latin typeface="Cordia New"/>
                <a:cs typeface="Cordia New"/>
              </a:rPr>
              <a:t>อายุ </a:t>
            </a:r>
            <a:r>
              <a:rPr lang="en-GB" sz="1600" dirty="0" smtClean="0">
                <a:latin typeface="Cordia New"/>
                <a:cs typeface="Cordia New"/>
              </a:rPr>
              <a:t>13</a:t>
            </a:r>
            <a:r>
              <a:rPr lang="th-TH" sz="1600" dirty="0" smtClean="0">
                <a:latin typeface="Cordia New"/>
                <a:cs typeface="Cordia New"/>
              </a:rPr>
              <a:t> </a:t>
            </a:r>
            <a:r>
              <a:rPr lang="th-TH" sz="1600" dirty="0">
                <a:latin typeface="Cordia New"/>
                <a:cs typeface="Cordia New"/>
              </a:rPr>
              <a:t>- </a:t>
            </a:r>
            <a:r>
              <a:rPr lang="en-GB" sz="1600" dirty="0" smtClean="0">
                <a:latin typeface="Cordia New"/>
                <a:cs typeface="Cordia New"/>
              </a:rPr>
              <a:t>18</a:t>
            </a:r>
            <a:r>
              <a:rPr lang="th-TH" sz="1600" dirty="0" smtClean="0">
                <a:latin typeface="Cordia New"/>
                <a:cs typeface="Cordia New"/>
              </a:rPr>
              <a:t> </a:t>
            </a:r>
            <a:r>
              <a:rPr lang="th-TH" sz="1600" dirty="0">
                <a:latin typeface="Cordia New"/>
                <a:cs typeface="Cordia New"/>
              </a:rPr>
              <a:t>ปี</a:t>
            </a:r>
            <a:r>
              <a:rPr lang="en-GB" sz="1600" dirty="0">
                <a:latin typeface="Cordia New"/>
                <a:cs typeface="Cordia New"/>
              </a:rPr>
              <a:t> </a:t>
            </a:r>
            <a:endParaRPr lang="th-TH" sz="1600" dirty="0">
              <a:latin typeface="Cordia New"/>
              <a:cs typeface="Cordia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3104152"/>
            <a:ext cx="333248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91" y="2420476"/>
            <a:ext cx="1368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โรงเรียน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8731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414" y="3034718"/>
            <a:ext cx="47454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Cordia New"/>
                <a:cs typeface="Cordia New"/>
              </a:rPr>
              <a:t>ศูนย์ศิลปะการแสดง</a:t>
            </a:r>
            <a:endParaRPr lang="en-US" sz="2000" b="1" dirty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โดยประกอบไปด้วยโรงละครขนาด 620 ที่นั่ง แดนซ์สตูดิโอ ห้องสำหรับเรียนและซ้อมดนตรี ห้องศิลปะและการออกแบบ ห้องเครื่องคอมพิวเตอร์ </a:t>
            </a:r>
            <a:r>
              <a:rPr lang="en-US" dirty="0">
                <a:latin typeface="Cordia New"/>
                <a:cs typeface="Cordia New"/>
              </a:rPr>
              <a:t>Mac </a:t>
            </a:r>
            <a:r>
              <a:rPr lang="th-TH" dirty="0">
                <a:latin typeface="Cordia New"/>
                <a:cs typeface="Cordia New"/>
              </a:rPr>
              <a:t>และห้องมืดสำหรับล้างอัดภาพถ่ายแบบดั้งเดิม</a:t>
            </a:r>
            <a:r>
              <a:rPr lang="en-GB" dirty="0">
                <a:latin typeface="Cordia New"/>
                <a:cs typeface="Cordia New"/>
              </a:rPr>
              <a:t> </a:t>
            </a:r>
            <a:endParaRPr lang="th-TH" dirty="0" smtClean="0">
              <a:latin typeface="Cordia New"/>
              <a:cs typeface="Cordia New"/>
            </a:endParaRPr>
          </a:p>
          <a:p>
            <a:endParaRPr lang="en-US" dirty="0">
              <a:latin typeface="Cordia New"/>
              <a:cs typeface="Cordia New"/>
            </a:endParaRPr>
          </a:p>
          <a:p>
            <a:r>
              <a:rPr lang="th-TH" dirty="0">
                <a:latin typeface="Cordia New"/>
                <a:cs typeface="Cordia New"/>
              </a:rPr>
              <a:t>นักเรียนทุกชั้นปีสามารถเข้าใช้งานสิ่งอำนวยความสะดวกเหล่านี้ได้ ซึ่งจะช่วยส่งเสริมความสำคัญของศิลปะในชีวิตประจำวันอันเป็นค่านิยมหลักของไบรท์ตันคอลเลจ </a:t>
            </a:r>
            <a:endParaRPr lang="en-GB" dirty="0">
              <a:latin typeface="Cordia New"/>
              <a:cs typeface="Cordia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386" y="3236423"/>
            <a:ext cx="3600450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1440" y="6439253"/>
            <a:ext cx="653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สนับสนุนการตลาดโดย บริษัท พอล พูล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(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เซ้าท อีส เอเชีย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)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จำกัด</a:t>
            </a:r>
            <a:r>
              <a:rPr lang="en-US" dirty="0">
                <a:solidFill>
                  <a:schemeClr val="bg1"/>
                </a:solidFill>
                <a:latin typeface="Angsana New"/>
                <a:cs typeface="Angsana New"/>
              </a:rPr>
              <a:t> - </a:t>
            </a:r>
            <a:r>
              <a:rPr lang="th-TH" dirty="0">
                <a:solidFill>
                  <a:schemeClr val="bg1"/>
                </a:solidFill>
                <a:latin typeface="Angsana New"/>
                <a:cs typeface="Angsana New"/>
              </a:rPr>
              <a:t>ผู้เชี่ยวชาญด้านการสนับสนุนการตลาด</a:t>
            </a:r>
            <a:endParaRPr lang="en-GB" dirty="0">
              <a:solidFill>
                <a:schemeClr val="bg1"/>
              </a:solidFill>
              <a:latin typeface="Angsana New"/>
              <a:cs typeface="Angsana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12" y="2136588"/>
            <a:ext cx="5722470" cy="39575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4820" y="1955378"/>
            <a:ext cx="527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แ ร ง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บัน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ด า ล ใ จ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rgbClr val="376092"/>
                </a:solidFill>
                <a:latin typeface="Angsana New"/>
                <a:cs typeface="Angsana New"/>
              </a:rPr>
              <a:t>น วัต ก ร ร ม</a:t>
            </a:r>
            <a:r>
              <a:rPr lang="th-TH" sz="2800" dirty="0">
                <a:solidFill>
                  <a:srgbClr val="C47534"/>
                </a:solidFill>
                <a:latin typeface="Angsana New"/>
                <a:cs typeface="Angsana New"/>
              </a:rPr>
              <a:t> |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ค ว า ม เ </a:t>
            </a:r>
            <a:r>
              <a:rPr lang="th-TH" sz="2800" dirty="0" smtClean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ป็น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Angsana New"/>
                <a:cs typeface="Angsana New"/>
              </a:rPr>
              <a:t>เ ลิศ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ngsana New"/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91" y="2420476"/>
            <a:ext cx="3653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Cordia New"/>
                <a:cs typeface="Cordia New"/>
              </a:rPr>
              <a:t>สิ่งอำนวยความสะดวกที่สำคัญ ...</a:t>
            </a:r>
            <a:endParaRPr lang="en-US" sz="2800" b="1" dirty="0">
              <a:latin typeface="Cordia New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566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2599</TotalTime>
  <Words>2171</Words>
  <Application>Microsoft Office PowerPoint</Application>
  <PresentationFormat>On-screen Show (4:3)</PresentationFormat>
  <Paragraphs>194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Angsana New</vt:lpstr>
      <vt:lpstr>Arial</vt:lpstr>
      <vt:lpstr>Avenir Book</vt:lpstr>
      <vt:lpstr>Calibri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Nigel Jones</dc:creator>
  <cp:keywords/>
  <dc:description/>
  <cp:lastModifiedBy>Penny</cp:lastModifiedBy>
  <cp:revision>134</cp:revision>
  <dcterms:created xsi:type="dcterms:W3CDTF">2015-03-16T09:41:09Z</dcterms:created>
  <dcterms:modified xsi:type="dcterms:W3CDTF">2015-10-13T00:53:33Z</dcterms:modified>
  <cp:category/>
</cp:coreProperties>
</file>