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0"/>
  </p:notesMasterIdLst>
  <p:sldIdLst>
    <p:sldId id="282" r:id="rId2"/>
    <p:sldId id="259" r:id="rId3"/>
    <p:sldId id="288" r:id="rId4"/>
    <p:sldId id="277" r:id="rId5"/>
    <p:sldId id="285" r:id="rId6"/>
    <p:sldId id="286" r:id="rId7"/>
    <p:sldId id="287" r:id="rId8"/>
    <p:sldId id="258" r:id="rId9"/>
    <p:sldId id="274" r:id="rId10"/>
    <p:sldId id="283" r:id="rId11"/>
    <p:sldId id="284" r:id="rId12"/>
    <p:sldId id="273" r:id="rId13"/>
    <p:sldId id="278" r:id="rId14"/>
    <p:sldId id="279" r:id="rId15"/>
    <p:sldId id="280" r:id="rId16"/>
    <p:sldId id="257" r:id="rId17"/>
    <p:sldId id="271" r:id="rId18"/>
    <p:sldId id="267" r:id="rId19"/>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823">
          <p15:clr>
            <a:srgbClr val="A4A3A4"/>
          </p15:clr>
        </p15:guide>
        <p15:guide id="2" pos="303">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47534"/>
    <a:srgbClr val="D6823B"/>
    <a:srgbClr val="00006D"/>
    <a:srgbClr val="00007A"/>
    <a:srgbClr val="000059"/>
    <a:srgbClr val="000067"/>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1587" autoAdjust="0"/>
    <p:restoredTop sz="94660"/>
  </p:normalViewPr>
  <p:slideViewPr>
    <p:cSldViewPr snapToGrid="0" snapToObjects="1" showGuides="1">
      <p:cViewPr varScale="1">
        <p:scale>
          <a:sx n="76" d="100"/>
          <a:sy n="76" d="100"/>
        </p:scale>
        <p:origin x="1404" y="90"/>
      </p:cViewPr>
      <p:guideLst>
        <p:guide orient="horz" pos="1823"/>
        <p:guide pos="303"/>
      </p:guideLst>
    </p:cSldViewPr>
  </p:slid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55A17DA-5C53-2949-BC97-EFFF21A9DCAC}" type="datetimeFigureOut">
              <a:rPr lang="en-US" smtClean="0"/>
              <a:pPr/>
              <a:t>12/28/2015</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FAD1FD0-D1B2-934E-ADF2-58872E8CF532}" type="slidenum">
              <a:rPr lang="en-US" smtClean="0"/>
              <a:pPr/>
              <a:t>‹#›</a:t>
            </a:fld>
            <a:endParaRPr lang="en-US" dirty="0"/>
          </a:p>
        </p:txBody>
      </p:sp>
    </p:spTree>
    <p:extLst>
      <p:ext uri="{BB962C8B-B14F-4D97-AF65-F5344CB8AC3E}">
        <p14:creationId xmlns:p14="http://schemas.microsoft.com/office/powerpoint/2010/main" val="1672926369"/>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33107893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4D6D71D7-97D6-5C4C-9A9B-665B61604898}" type="datetimeFigureOut">
              <a:rPr lang="en-US" smtClean="0"/>
              <a:pPr/>
              <a:t>12/28/2015</a:t>
            </a:fld>
            <a:endParaRPr lang="en-US"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67A6CEAF-0A76-1C40-99A9-896A2E8702C5}" type="slidenum">
              <a:rPr lang="en-US" smtClean="0"/>
              <a:pPr/>
              <a:t>‹#›</a:t>
            </a:fld>
            <a:endParaRPr lang="en-US" dirty="0"/>
          </a:p>
        </p:txBody>
      </p:sp>
    </p:spTree>
    <p:extLst>
      <p:ext uri="{BB962C8B-B14F-4D97-AF65-F5344CB8AC3E}">
        <p14:creationId xmlns:p14="http://schemas.microsoft.com/office/powerpoint/2010/main" val="422352849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GB"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4D6D71D7-97D6-5C4C-9A9B-665B61604898}" type="datetimeFigureOut">
              <a:rPr lang="en-US" smtClean="0"/>
              <a:pPr/>
              <a:t>12/28/2015</a:t>
            </a:fld>
            <a:endParaRPr lang="en-US"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67A6CEAF-0A76-1C40-99A9-896A2E8702C5}" type="slidenum">
              <a:rPr lang="en-US" smtClean="0"/>
              <a:pPr/>
              <a:t>‹#›</a:t>
            </a:fld>
            <a:endParaRPr lang="en-US" dirty="0"/>
          </a:p>
        </p:txBody>
      </p:sp>
    </p:spTree>
    <p:extLst>
      <p:ext uri="{BB962C8B-B14F-4D97-AF65-F5344CB8AC3E}">
        <p14:creationId xmlns:p14="http://schemas.microsoft.com/office/powerpoint/2010/main" val="6184232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idx="1"/>
          </p:nvPr>
        </p:nvSpPr>
        <p:spPr/>
        <p:txBody>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4D6D71D7-97D6-5C4C-9A9B-665B61604898}" type="datetimeFigureOut">
              <a:rPr lang="en-US" smtClean="0"/>
              <a:pPr/>
              <a:t>12/28/2015</a:t>
            </a:fld>
            <a:endParaRPr lang="en-US"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67A6CEAF-0A76-1C40-99A9-896A2E8702C5}" type="slidenum">
              <a:rPr lang="en-US" smtClean="0"/>
              <a:pPr/>
              <a:t>‹#›</a:t>
            </a:fld>
            <a:endParaRPr lang="en-US" dirty="0"/>
          </a:p>
        </p:txBody>
      </p:sp>
    </p:spTree>
    <p:extLst>
      <p:ext uri="{BB962C8B-B14F-4D97-AF65-F5344CB8AC3E}">
        <p14:creationId xmlns:p14="http://schemas.microsoft.com/office/powerpoint/2010/main" val="306996419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GB"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smtClean="0"/>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4D6D71D7-97D6-5C4C-9A9B-665B61604898}" type="datetimeFigureOut">
              <a:rPr lang="en-US" smtClean="0"/>
              <a:pPr/>
              <a:t>12/28/2015</a:t>
            </a:fld>
            <a:endParaRPr lang="en-US"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67A6CEAF-0A76-1C40-99A9-896A2E8702C5}" type="slidenum">
              <a:rPr lang="en-US" smtClean="0"/>
              <a:pPr/>
              <a:t>‹#›</a:t>
            </a:fld>
            <a:endParaRPr lang="en-US" dirty="0"/>
          </a:p>
        </p:txBody>
      </p:sp>
    </p:spTree>
    <p:extLst>
      <p:ext uri="{BB962C8B-B14F-4D97-AF65-F5344CB8AC3E}">
        <p14:creationId xmlns:p14="http://schemas.microsoft.com/office/powerpoint/2010/main" val="200404958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4D6D71D7-97D6-5C4C-9A9B-665B61604898}" type="datetimeFigureOut">
              <a:rPr lang="en-US" smtClean="0"/>
              <a:pPr/>
              <a:t>12/28/2015</a:t>
            </a:fld>
            <a:endParaRPr lang="en-US" dirty="0"/>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67A6CEAF-0A76-1C40-99A9-896A2E8702C5}" type="slidenum">
              <a:rPr lang="en-US" smtClean="0"/>
              <a:pPr/>
              <a:t>‹#›</a:t>
            </a:fld>
            <a:endParaRPr lang="en-US" dirty="0"/>
          </a:p>
        </p:txBody>
      </p:sp>
    </p:spTree>
    <p:extLst>
      <p:ext uri="{BB962C8B-B14F-4D97-AF65-F5344CB8AC3E}">
        <p14:creationId xmlns:p14="http://schemas.microsoft.com/office/powerpoint/2010/main" val="35056810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GB"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7" name="Date Placeholder 6"/>
          <p:cNvSpPr>
            <a:spLocks noGrp="1"/>
          </p:cNvSpPr>
          <p:nvPr>
            <p:ph type="dt" sz="half" idx="10"/>
          </p:nvPr>
        </p:nvSpPr>
        <p:spPr>
          <a:xfrm>
            <a:off x="457200" y="6356350"/>
            <a:ext cx="2133600" cy="365125"/>
          </a:xfrm>
          <a:prstGeom prst="rect">
            <a:avLst/>
          </a:prstGeom>
        </p:spPr>
        <p:txBody>
          <a:bodyPr/>
          <a:lstStyle/>
          <a:p>
            <a:fld id="{4D6D71D7-97D6-5C4C-9A9B-665B61604898}" type="datetimeFigureOut">
              <a:rPr lang="en-US" smtClean="0"/>
              <a:pPr/>
              <a:t>12/28/2015</a:t>
            </a:fld>
            <a:endParaRPr lang="en-US" dirty="0"/>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p>
            <a:fld id="{67A6CEAF-0A76-1C40-99A9-896A2E8702C5}" type="slidenum">
              <a:rPr lang="en-US" smtClean="0"/>
              <a:pPr/>
              <a:t>‹#›</a:t>
            </a:fld>
            <a:endParaRPr lang="en-US" dirty="0"/>
          </a:p>
        </p:txBody>
      </p:sp>
    </p:spTree>
    <p:extLst>
      <p:ext uri="{BB962C8B-B14F-4D97-AF65-F5344CB8AC3E}">
        <p14:creationId xmlns:p14="http://schemas.microsoft.com/office/powerpoint/2010/main" val="424044418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Date Placeholder 2"/>
          <p:cNvSpPr>
            <a:spLocks noGrp="1"/>
          </p:cNvSpPr>
          <p:nvPr>
            <p:ph type="dt" sz="half" idx="10"/>
          </p:nvPr>
        </p:nvSpPr>
        <p:spPr>
          <a:xfrm>
            <a:off x="457200" y="6356350"/>
            <a:ext cx="2133600" cy="365125"/>
          </a:xfrm>
          <a:prstGeom prst="rect">
            <a:avLst/>
          </a:prstGeom>
        </p:spPr>
        <p:txBody>
          <a:bodyPr/>
          <a:lstStyle/>
          <a:p>
            <a:fld id="{4D6D71D7-97D6-5C4C-9A9B-665B61604898}" type="datetimeFigureOut">
              <a:rPr lang="en-US" smtClean="0"/>
              <a:pPr/>
              <a:t>12/28/2015</a:t>
            </a:fld>
            <a:endParaRPr lang="en-US" dirty="0"/>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fld id="{67A6CEAF-0A76-1C40-99A9-896A2E8702C5}" type="slidenum">
              <a:rPr lang="en-US" smtClean="0"/>
              <a:pPr/>
              <a:t>‹#›</a:t>
            </a:fld>
            <a:endParaRPr lang="en-US" dirty="0"/>
          </a:p>
        </p:txBody>
      </p:sp>
    </p:spTree>
    <p:extLst>
      <p:ext uri="{BB962C8B-B14F-4D97-AF65-F5344CB8AC3E}">
        <p14:creationId xmlns:p14="http://schemas.microsoft.com/office/powerpoint/2010/main" val="32196726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fld id="{4D6D71D7-97D6-5C4C-9A9B-665B61604898}" type="datetimeFigureOut">
              <a:rPr lang="en-US" smtClean="0"/>
              <a:pPr/>
              <a:t>12/28/2015</a:t>
            </a:fld>
            <a:endParaRPr lang="en-US" dirty="0"/>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fld id="{67A6CEAF-0A76-1C40-99A9-896A2E8702C5}" type="slidenum">
              <a:rPr lang="en-US" smtClean="0"/>
              <a:pPr/>
              <a:t>‹#›</a:t>
            </a:fld>
            <a:endParaRPr lang="en-US" dirty="0"/>
          </a:p>
        </p:txBody>
      </p:sp>
    </p:spTree>
    <p:extLst>
      <p:ext uri="{BB962C8B-B14F-4D97-AF65-F5344CB8AC3E}">
        <p14:creationId xmlns:p14="http://schemas.microsoft.com/office/powerpoint/2010/main" val="135399630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GB"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4D6D71D7-97D6-5C4C-9A9B-665B61604898}" type="datetimeFigureOut">
              <a:rPr lang="en-US" smtClean="0"/>
              <a:pPr/>
              <a:t>12/28/2015</a:t>
            </a:fld>
            <a:endParaRPr lang="en-US" dirty="0"/>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67A6CEAF-0A76-1C40-99A9-896A2E8702C5}" type="slidenum">
              <a:rPr lang="en-US" smtClean="0"/>
              <a:pPr/>
              <a:t>‹#›</a:t>
            </a:fld>
            <a:endParaRPr lang="en-US" dirty="0"/>
          </a:p>
        </p:txBody>
      </p:sp>
    </p:spTree>
    <p:extLst>
      <p:ext uri="{BB962C8B-B14F-4D97-AF65-F5344CB8AC3E}">
        <p14:creationId xmlns:p14="http://schemas.microsoft.com/office/powerpoint/2010/main" val="86307714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GB"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4D6D71D7-97D6-5C4C-9A9B-665B61604898}" type="datetimeFigureOut">
              <a:rPr lang="en-US" smtClean="0"/>
              <a:pPr/>
              <a:t>12/28/2015</a:t>
            </a:fld>
            <a:endParaRPr lang="en-US" dirty="0"/>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67A6CEAF-0A76-1C40-99A9-896A2E8702C5}" type="slidenum">
              <a:rPr lang="en-US" smtClean="0"/>
              <a:pPr/>
              <a:t>‹#›</a:t>
            </a:fld>
            <a:endParaRPr lang="en-US" dirty="0"/>
          </a:p>
        </p:txBody>
      </p:sp>
    </p:spTree>
    <p:extLst>
      <p:ext uri="{BB962C8B-B14F-4D97-AF65-F5344CB8AC3E}">
        <p14:creationId xmlns:p14="http://schemas.microsoft.com/office/powerpoint/2010/main" val="224984143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4" name="Picture 3" descr="Footer.jpg"/>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0" y="393599"/>
            <a:ext cx="9144000" cy="6464401"/>
          </a:xfrm>
          <a:prstGeom prst="rect">
            <a:avLst/>
          </a:prstGeom>
        </p:spPr>
      </p:pic>
      <p:pic>
        <p:nvPicPr>
          <p:cNvPr id="6" name="Picture 5" descr="Header.jpg"/>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0" y="0"/>
            <a:ext cx="9144000" cy="6464401"/>
          </a:xfrm>
          <a:prstGeom prst="rect">
            <a:avLst/>
          </a:prstGeom>
        </p:spPr>
      </p:pic>
      <p:sp>
        <p:nvSpPr>
          <p:cNvPr id="2" name="Title Placeholder 1"/>
          <p:cNvSpPr>
            <a:spLocks noGrp="1"/>
          </p:cNvSpPr>
          <p:nvPr>
            <p:ph type="title"/>
          </p:nvPr>
        </p:nvSpPr>
        <p:spPr>
          <a:xfrm>
            <a:off x="179940" y="2139950"/>
            <a:ext cx="4950859" cy="1143000"/>
          </a:xfrm>
          <a:prstGeom prst="rect">
            <a:avLst/>
          </a:prstGeom>
        </p:spPr>
        <p:txBody>
          <a:bodyPr vert="horz" lIns="91440" tIns="45720" rIns="91440" bIns="45720" rtlCol="0" anchor="ctr">
            <a:normAutofit/>
          </a:bodyPr>
          <a:lstStyle/>
          <a:p>
            <a:r>
              <a:rPr lang="en-GB" dirty="0" smtClean="0"/>
              <a:t>Click to edit Master title style</a:t>
            </a:r>
            <a:endParaRPr lang="en-US" dirty="0"/>
          </a:p>
        </p:txBody>
      </p:sp>
      <p:sp>
        <p:nvSpPr>
          <p:cNvPr id="3" name="Text Placeholder 2"/>
          <p:cNvSpPr>
            <a:spLocks noGrp="1"/>
          </p:cNvSpPr>
          <p:nvPr>
            <p:ph type="body" idx="1"/>
          </p:nvPr>
        </p:nvSpPr>
        <p:spPr>
          <a:xfrm>
            <a:off x="179941" y="3114675"/>
            <a:ext cx="8311157" cy="3049343"/>
          </a:xfrm>
          <a:prstGeom prst="rect">
            <a:avLst/>
          </a:prstGeom>
        </p:spPr>
        <p:txBody>
          <a:bodyPr vert="horz" lIns="91440" tIns="45720" rIns="91440" bIns="45720" rtlCol="0">
            <a:normAutofit/>
          </a:body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US" dirty="0"/>
          </a:p>
        </p:txBody>
      </p:sp>
    </p:spTree>
    <p:extLst>
      <p:ext uri="{BB962C8B-B14F-4D97-AF65-F5344CB8AC3E}">
        <p14:creationId xmlns:p14="http://schemas.microsoft.com/office/powerpoint/2010/main" val="413756715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2800" kern="1200">
          <a:solidFill>
            <a:schemeClr val="tx1"/>
          </a:solidFill>
          <a:latin typeface="Avenir Book"/>
          <a:ea typeface="+mj-ea"/>
          <a:cs typeface="Avenir Book"/>
        </a:defRPr>
      </a:lvl1pPr>
    </p:titleStyle>
    <p:bodyStyle>
      <a:lvl1pPr marL="342900" indent="-342900" algn="l" defTabSz="457200" rtl="0" eaLnBrk="1" latinLnBrk="0" hangingPunct="1">
        <a:spcBef>
          <a:spcPct val="20000"/>
        </a:spcBef>
        <a:buFont typeface="Arial"/>
        <a:buChar char="•"/>
        <a:defRPr sz="1800" kern="1200">
          <a:solidFill>
            <a:schemeClr val="tx1"/>
          </a:solidFill>
          <a:latin typeface="Avenir Book"/>
          <a:ea typeface="+mn-ea"/>
          <a:cs typeface="Avenir Book"/>
        </a:defRPr>
      </a:lvl1pPr>
      <a:lvl2pPr marL="742950" indent="-285750" algn="l" defTabSz="457200" rtl="0" eaLnBrk="1" latinLnBrk="0" hangingPunct="1">
        <a:spcBef>
          <a:spcPct val="20000"/>
        </a:spcBef>
        <a:buFont typeface="Arial"/>
        <a:buChar char="–"/>
        <a:defRPr sz="1800" kern="1200">
          <a:solidFill>
            <a:schemeClr val="tx1"/>
          </a:solidFill>
          <a:latin typeface="Avenir Book"/>
          <a:ea typeface="+mn-ea"/>
          <a:cs typeface="Avenir Book"/>
        </a:defRPr>
      </a:lvl2pPr>
      <a:lvl3pPr marL="1143000" indent="-228600" algn="l" defTabSz="457200" rtl="0" eaLnBrk="1" latinLnBrk="0" hangingPunct="1">
        <a:spcBef>
          <a:spcPct val="20000"/>
        </a:spcBef>
        <a:buFont typeface="Arial"/>
        <a:buChar char="•"/>
        <a:defRPr sz="1800" kern="1200">
          <a:solidFill>
            <a:schemeClr val="tx1"/>
          </a:solidFill>
          <a:latin typeface="Avenir Book"/>
          <a:ea typeface="+mn-ea"/>
          <a:cs typeface="Avenir Book"/>
        </a:defRPr>
      </a:lvl3pPr>
      <a:lvl4pPr marL="1600200" indent="-228600" algn="l" defTabSz="457200" rtl="0" eaLnBrk="1" latinLnBrk="0" hangingPunct="1">
        <a:spcBef>
          <a:spcPct val="20000"/>
        </a:spcBef>
        <a:buFont typeface="Arial"/>
        <a:buChar char="–"/>
        <a:defRPr sz="1800" kern="1200">
          <a:solidFill>
            <a:schemeClr val="tx1"/>
          </a:solidFill>
          <a:latin typeface="Avenir Book"/>
          <a:ea typeface="+mn-ea"/>
          <a:cs typeface="Avenir Book"/>
        </a:defRPr>
      </a:lvl4pPr>
      <a:lvl5pPr marL="2057400" indent="-228600" algn="l" defTabSz="457200" rtl="0" eaLnBrk="1" latinLnBrk="0" hangingPunct="1">
        <a:spcBef>
          <a:spcPct val="20000"/>
        </a:spcBef>
        <a:buFont typeface="Arial"/>
        <a:buChar char="»"/>
        <a:defRPr sz="1800" kern="1200">
          <a:solidFill>
            <a:schemeClr val="tx1"/>
          </a:solidFill>
          <a:latin typeface="Avenir Book"/>
          <a:ea typeface="+mn-ea"/>
          <a:cs typeface="Avenir Book"/>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3.jpg"/><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jpeg"/></Relationships>
</file>

<file path=ppt/slides/_rels/slide10.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8" Type="http://schemas.openxmlformats.org/officeDocument/2006/relationships/hyperlink" Target="mailto:Varissara@brightoncollegebangkok.com" TargetMode="External"/><Relationship Id="rId3" Type="http://schemas.openxmlformats.org/officeDocument/2006/relationships/hyperlink" Target="mailto:paul@paulpoole.co.th" TargetMode="External"/><Relationship Id="rId7" Type="http://schemas.openxmlformats.org/officeDocument/2006/relationships/hyperlink" Target="http://www.brightoncollege.org.uk" TargetMode="External"/><Relationship Id="rId2" Type="http://schemas.openxmlformats.org/officeDocument/2006/relationships/hyperlink" Target="http://www.paulpoole.co.th/brightoncollegebangkok/" TargetMode="External"/><Relationship Id="rId1" Type="http://schemas.openxmlformats.org/officeDocument/2006/relationships/slideLayout" Target="../slideLayouts/slideLayout2.xml"/><Relationship Id="rId6" Type="http://schemas.openxmlformats.org/officeDocument/2006/relationships/hyperlink" Target="http://www.brightoncollegeinternational.com" TargetMode="External"/><Relationship Id="rId5" Type="http://schemas.openxmlformats.org/officeDocument/2006/relationships/hyperlink" Target="http://www.brightoncollegebangkok.com" TargetMode="External"/><Relationship Id="rId4" Type="http://schemas.openxmlformats.org/officeDocument/2006/relationships/hyperlink" Target="mailto:udomporn@paulpoole.co.th" TargetMode="External"/><Relationship Id="rId9" Type="http://schemas.openxmlformats.org/officeDocument/2006/relationships/hyperlink" Target="mailto:thanchanok.l@brightoncollegebangkok.com" TargetMode="External"/></Relationships>
</file>

<file path=ppt/slides/_rels/slide2.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Front View.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4572000"/>
          </a:xfrm>
          <a:prstGeom prst="rect">
            <a:avLst/>
          </a:prstGeom>
        </p:spPr>
      </p:pic>
      <p:sp>
        <p:nvSpPr>
          <p:cNvPr id="5" name="Rectangle 4"/>
          <p:cNvSpPr/>
          <p:nvPr/>
        </p:nvSpPr>
        <p:spPr>
          <a:xfrm>
            <a:off x="430213" y="5030655"/>
            <a:ext cx="8332787" cy="1015663"/>
          </a:xfrm>
          <a:prstGeom prst="rect">
            <a:avLst/>
          </a:prstGeom>
        </p:spPr>
        <p:txBody>
          <a:bodyPr wrap="square">
            <a:spAutoFit/>
          </a:bodyPr>
          <a:lstStyle/>
          <a:p>
            <a:pPr algn="ctr"/>
            <a:r>
              <a:rPr lang="en-US" sz="2000" b="1" dirty="0" smtClean="0">
                <a:latin typeface="Avenir Book"/>
                <a:cs typeface="Avenir Book"/>
              </a:rPr>
              <a:t>COMMERCIAL </a:t>
            </a:r>
          </a:p>
          <a:p>
            <a:pPr algn="ctr"/>
            <a:r>
              <a:rPr lang="en-US" sz="2000" b="1" dirty="0" smtClean="0">
                <a:latin typeface="Avenir Book"/>
                <a:cs typeface="Avenir Book"/>
              </a:rPr>
              <a:t>SPONSORSHIP &amp; PARTNERSHIP </a:t>
            </a:r>
          </a:p>
          <a:p>
            <a:pPr algn="ctr"/>
            <a:r>
              <a:rPr lang="en-US" sz="2000" b="1" dirty="0" smtClean="0">
                <a:latin typeface="Avenir Book"/>
                <a:cs typeface="Avenir Book"/>
              </a:rPr>
              <a:t>OPPORTUNITIES</a:t>
            </a:r>
            <a:endParaRPr lang="en-US" sz="2000" b="1" dirty="0">
              <a:latin typeface="Avenir Book"/>
              <a:cs typeface="Avenir Book"/>
            </a:endParaRPr>
          </a:p>
        </p:txBody>
      </p:sp>
      <p:pic>
        <p:nvPicPr>
          <p:cNvPr id="7" name="Picture 6" descr="Header.jpg"/>
          <p:cNvPicPr>
            <a:picLocks noChangeAspect="1"/>
          </p:cNvPicPr>
          <p:nvPr/>
        </p:nvPicPr>
        <p:blipFill rotWithShape="1">
          <a:blip r:embed="rId3">
            <a:extLst>
              <a:ext uri="{28A0092B-C50C-407E-A947-70E740481C1C}">
                <a14:useLocalDpi xmlns:a14="http://schemas.microsoft.com/office/drawing/2010/main" val="0"/>
              </a:ext>
            </a:extLst>
          </a:blip>
          <a:srcRect l="27361" t="29078" b="68564"/>
          <a:stretch/>
        </p:blipFill>
        <p:spPr>
          <a:xfrm>
            <a:off x="0" y="4378197"/>
            <a:ext cx="9144000" cy="209805"/>
          </a:xfrm>
          <a:prstGeom prst="rect">
            <a:avLst/>
          </a:prstGeom>
        </p:spPr>
      </p:pic>
      <p:pic>
        <p:nvPicPr>
          <p:cNvPr id="10" name="Picture 9" descr="Brighton College Bangkok-International Schools-02.jpe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30213" y="438243"/>
            <a:ext cx="2003705" cy="1948451"/>
          </a:xfrm>
          <a:prstGeom prst="rect">
            <a:avLst/>
          </a:prstGeom>
        </p:spPr>
      </p:pic>
      <p:pic>
        <p:nvPicPr>
          <p:cNvPr id="11" name="Picture 10" descr="IIE.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356100" y="4683391"/>
            <a:ext cx="4711699" cy="227732"/>
          </a:xfrm>
          <a:prstGeom prst="rect">
            <a:avLst/>
          </a:prstGeom>
        </p:spPr>
      </p:pic>
      <p:sp>
        <p:nvSpPr>
          <p:cNvPr id="8" name="TextBox 7"/>
          <p:cNvSpPr txBox="1"/>
          <p:nvPr/>
        </p:nvSpPr>
        <p:spPr>
          <a:xfrm>
            <a:off x="818741" y="6484076"/>
            <a:ext cx="7320271" cy="307777"/>
          </a:xfrm>
          <a:prstGeom prst="rect">
            <a:avLst/>
          </a:prstGeom>
          <a:noFill/>
        </p:spPr>
        <p:txBody>
          <a:bodyPr wrap="none" rtlCol="0">
            <a:spAutoFit/>
          </a:bodyPr>
          <a:lstStyle/>
          <a:p>
            <a:r>
              <a:rPr lang="en-US" sz="1400" dirty="0">
                <a:solidFill>
                  <a:schemeClr val="bg1"/>
                </a:solidFill>
              </a:rPr>
              <a:t>MARKETING SUPPORT BY PAUL POOLE (SOUTH EAST ASIA) CO., LTD. - THE SPONSORSHIP EXPERTS </a:t>
            </a:r>
          </a:p>
        </p:txBody>
      </p:sp>
    </p:spTree>
    <p:extLst>
      <p:ext uri="{BB962C8B-B14F-4D97-AF65-F5344CB8AC3E}">
        <p14:creationId xmlns:p14="http://schemas.microsoft.com/office/powerpoint/2010/main" val="405996355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349781" y="2153187"/>
            <a:ext cx="3752319" cy="1143000"/>
          </a:xfrm>
        </p:spPr>
        <p:txBody>
          <a:bodyPr>
            <a:normAutofit/>
          </a:bodyPr>
          <a:lstStyle/>
          <a:p>
            <a:pPr algn="l"/>
            <a:r>
              <a:rPr lang="en-US" sz="2800" b="1" dirty="0" smtClean="0"/>
              <a:t>MAJOR FACILITIES</a:t>
            </a:r>
            <a:endParaRPr lang="en-US" sz="2800" b="1" dirty="0"/>
          </a:p>
        </p:txBody>
      </p:sp>
      <p:sp>
        <p:nvSpPr>
          <p:cNvPr id="6" name="Rectangle 5"/>
          <p:cNvSpPr/>
          <p:nvPr/>
        </p:nvSpPr>
        <p:spPr>
          <a:xfrm>
            <a:off x="404813" y="3092987"/>
            <a:ext cx="4586287" cy="2831544"/>
          </a:xfrm>
          <a:prstGeom prst="rect">
            <a:avLst/>
          </a:prstGeom>
        </p:spPr>
        <p:txBody>
          <a:bodyPr wrap="square">
            <a:spAutoFit/>
          </a:bodyPr>
          <a:lstStyle/>
          <a:p>
            <a:r>
              <a:rPr lang="en-US" b="1" dirty="0" smtClean="0"/>
              <a:t>SPORTS </a:t>
            </a:r>
            <a:r>
              <a:rPr lang="en-US" b="1" dirty="0"/>
              <a:t>FACILITIES</a:t>
            </a:r>
          </a:p>
          <a:p>
            <a:r>
              <a:rPr lang="en-US" sz="1600" dirty="0" smtClean="0"/>
              <a:t>Brighton </a:t>
            </a:r>
            <a:r>
              <a:rPr lang="en-US" sz="1600" dirty="0"/>
              <a:t>College </a:t>
            </a:r>
            <a:r>
              <a:rPr lang="en-US" sz="1600" dirty="0" smtClean="0"/>
              <a:t>Bangkok</a:t>
            </a:r>
            <a:r>
              <a:rPr lang="en-US" sz="1600" dirty="0"/>
              <a:t> </a:t>
            </a:r>
            <a:r>
              <a:rPr lang="en-US" sz="1600" dirty="0" smtClean="0"/>
              <a:t>aims </a:t>
            </a:r>
            <a:r>
              <a:rPr lang="en-US" sz="1600" dirty="0"/>
              <a:t>to become one of the leading colleges in the Federation of British International Schools in Asia (FOBISIA).</a:t>
            </a:r>
          </a:p>
          <a:p>
            <a:endParaRPr lang="en-US" sz="1600" dirty="0" smtClean="0"/>
          </a:p>
          <a:p>
            <a:pPr marL="285750" indent="-285750">
              <a:buFont typeface="Arial"/>
              <a:buChar char="•"/>
            </a:pPr>
            <a:r>
              <a:rPr lang="en-US" sz="1600" dirty="0" smtClean="0"/>
              <a:t>Olympic</a:t>
            </a:r>
            <a:r>
              <a:rPr lang="en-US" sz="1600" dirty="0"/>
              <a:t>-sized 50m Swimming Pool</a:t>
            </a:r>
          </a:p>
          <a:p>
            <a:pPr marL="285750" indent="-285750">
              <a:buFont typeface="Arial"/>
              <a:buChar char="•"/>
            </a:pPr>
            <a:r>
              <a:rPr lang="en-US" sz="1600" dirty="0"/>
              <a:t>25m Swimming Pool</a:t>
            </a:r>
          </a:p>
          <a:p>
            <a:pPr marL="285750" indent="-285750">
              <a:buFont typeface="Arial"/>
              <a:buChar char="•"/>
            </a:pPr>
            <a:r>
              <a:rPr lang="en-US" sz="1600" dirty="0"/>
              <a:t>State-of-the-art Athletics track</a:t>
            </a:r>
          </a:p>
          <a:p>
            <a:pPr marL="285750" indent="-285750">
              <a:buFont typeface="Arial"/>
              <a:buChar char="•"/>
            </a:pPr>
            <a:r>
              <a:rPr lang="en-US" sz="1600" dirty="0"/>
              <a:t>Full-sized Football pitch and a training pitch</a:t>
            </a:r>
          </a:p>
          <a:p>
            <a:pPr marL="285750" indent="-285750">
              <a:buFont typeface="Arial"/>
              <a:buChar char="•"/>
            </a:pPr>
            <a:r>
              <a:rPr lang="en-US" sz="1600" dirty="0"/>
              <a:t>4 Tennis Courts</a:t>
            </a:r>
          </a:p>
          <a:p>
            <a:pPr marL="285750" indent="-285750">
              <a:buFont typeface="Arial"/>
              <a:buChar char="•"/>
            </a:pPr>
            <a:r>
              <a:rPr lang="en-US" sz="1600" dirty="0"/>
              <a:t>3 Basketball Courts with a viewing </a:t>
            </a:r>
            <a:r>
              <a:rPr lang="en-US" sz="1600" dirty="0" smtClean="0"/>
              <a:t>platform</a:t>
            </a:r>
            <a:endParaRPr lang="en-US" sz="1600" dirty="0"/>
          </a:p>
        </p:txBody>
      </p:sp>
      <p:pic>
        <p:nvPicPr>
          <p:cNvPr id="3" name="Picture 2" descr="Masterplan.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118100" y="3092987"/>
            <a:ext cx="4025900" cy="2847653"/>
          </a:xfrm>
          <a:prstGeom prst="rect">
            <a:avLst/>
          </a:prstGeom>
        </p:spPr>
      </p:pic>
      <p:sp>
        <p:nvSpPr>
          <p:cNvPr id="7" name="TextBox 6"/>
          <p:cNvSpPr txBox="1"/>
          <p:nvPr/>
        </p:nvSpPr>
        <p:spPr>
          <a:xfrm>
            <a:off x="1026770" y="6484076"/>
            <a:ext cx="7320271" cy="307777"/>
          </a:xfrm>
          <a:prstGeom prst="rect">
            <a:avLst/>
          </a:prstGeom>
          <a:noFill/>
        </p:spPr>
        <p:txBody>
          <a:bodyPr wrap="none" rtlCol="0">
            <a:spAutoFit/>
          </a:bodyPr>
          <a:lstStyle/>
          <a:p>
            <a:r>
              <a:rPr lang="en-US" sz="1400" dirty="0">
                <a:solidFill>
                  <a:schemeClr val="bg1"/>
                </a:solidFill>
              </a:rPr>
              <a:t>MARKETING SUPPORT BY PAUL POOLE (SOUTH EAST ASIA) CO., LTD. - THE SPONSORSHIP EXPERTS </a:t>
            </a:r>
          </a:p>
        </p:txBody>
      </p:sp>
    </p:spTree>
    <p:extLst>
      <p:ext uri="{BB962C8B-B14F-4D97-AF65-F5344CB8AC3E}">
        <p14:creationId xmlns:p14="http://schemas.microsoft.com/office/powerpoint/2010/main" val="38117303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349781" y="2153187"/>
            <a:ext cx="3752319" cy="1143000"/>
          </a:xfrm>
        </p:spPr>
        <p:txBody>
          <a:bodyPr>
            <a:normAutofit/>
          </a:bodyPr>
          <a:lstStyle/>
          <a:p>
            <a:pPr algn="l"/>
            <a:r>
              <a:rPr lang="en-US" sz="2800" b="1" dirty="0" smtClean="0"/>
              <a:t>MAJOR FACILITIES</a:t>
            </a:r>
            <a:endParaRPr lang="en-US" sz="2800" b="1" dirty="0"/>
          </a:p>
        </p:txBody>
      </p:sp>
      <p:sp>
        <p:nvSpPr>
          <p:cNvPr id="6" name="Rectangle 5"/>
          <p:cNvSpPr/>
          <p:nvPr/>
        </p:nvSpPr>
        <p:spPr>
          <a:xfrm>
            <a:off x="389872" y="3004087"/>
            <a:ext cx="3697287" cy="3139321"/>
          </a:xfrm>
          <a:prstGeom prst="rect">
            <a:avLst/>
          </a:prstGeom>
        </p:spPr>
        <p:txBody>
          <a:bodyPr wrap="square">
            <a:spAutoFit/>
          </a:bodyPr>
          <a:lstStyle/>
          <a:p>
            <a:r>
              <a:rPr lang="en-US" sz="1600" b="1" dirty="0" smtClean="0"/>
              <a:t>LEARNING </a:t>
            </a:r>
            <a:r>
              <a:rPr lang="en-US" sz="1600" b="1" dirty="0"/>
              <a:t>RESOURCE CENTER (LRC)</a:t>
            </a:r>
          </a:p>
          <a:p>
            <a:r>
              <a:rPr lang="en-US" sz="1400" dirty="0"/>
              <a:t>Linking the academic buildings together </a:t>
            </a:r>
            <a:r>
              <a:rPr lang="en-US" sz="1400" dirty="0" smtClean="0"/>
              <a:t>- a </a:t>
            </a:r>
            <a:r>
              <a:rPr lang="en-US" sz="1400" dirty="0"/>
              <a:t>wide, glass-fronted open plan space that flows from the Senior School, through to the Prep School and Pre-Prep.</a:t>
            </a:r>
          </a:p>
          <a:p>
            <a:endParaRPr lang="en-US" sz="1400" dirty="0" smtClean="0"/>
          </a:p>
          <a:p>
            <a:r>
              <a:rPr lang="en-US" sz="1400" dirty="0" smtClean="0"/>
              <a:t>Includes </a:t>
            </a:r>
            <a:r>
              <a:rPr lang="en-US" sz="1400" dirty="0"/>
              <a:t>spaces for collaboration, creativity, quiet study, small group presentations and performances, tying together learning across the school. </a:t>
            </a:r>
            <a:endParaRPr lang="en-US" sz="1400" dirty="0" smtClean="0"/>
          </a:p>
          <a:p>
            <a:endParaRPr lang="en-US" sz="1400" dirty="0"/>
          </a:p>
          <a:p>
            <a:r>
              <a:rPr lang="en-US" sz="1400" dirty="0" smtClean="0"/>
              <a:t>The </a:t>
            </a:r>
            <a:r>
              <a:rPr lang="en-US" sz="1400" dirty="0"/>
              <a:t>LRC fronts onto outdoor learning spaces, which will encourage children of all ages to learn from the natural world.</a:t>
            </a:r>
          </a:p>
        </p:txBody>
      </p:sp>
      <p:pic>
        <p:nvPicPr>
          <p:cNvPr id="7" name="Picture 6" descr="LRC.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279900" y="3092987"/>
            <a:ext cx="4864100" cy="2772537"/>
          </a:xfrm>
          <a:prstGeom prst="rect">
            <a:avLst/>
          </a:prstGeom>
        </p:spPr>
      </p:pic>
      <p:sp>
        <p:nvSpPr>
          <p:cNvPr id="8" name="TextBox 7"/>
          <p:cNvSpPr txBox="1"/>
          <p:nvPr/>
        </p:nvSpPr>
        <p:spPr>
          <a:xfrm>
            <a:off x="922183" y="6484076"/>
            <a:ext cx="7320271" cy="307777"/>
          </a:xfrm>
          <a:prstGeom prst="rect">
            <a:avLst/>
          </a:prstGeom>
          <a:noFill/>
        </p:spPr>
        <p:txBody>
          <a:bodyPr wrap="none" rtlCol="0">
            <a:spAutoFit/>
          </a:bodyPr>
          <a:lstStyle/>
          <a:p>
            <a:r>
              <a:rPr lang="en-US" sz="1400" dirty="0">
                <a:solidFill>
                  <a:schemeClr val="bg1"/>
                </a:solidFill>
              </a:rPr>
              <a:t>MARKETING SUPPORT BY PAUL POOLE (SOUTH EAST ASIA) CO., LTD. - THE SPONSORSHIP EXPERTS </a:t>
            </a:r>
          </a:p>
        </p:txBody>
      </p:sp>
    </p:spTree>
    <p:extLst>
      <p:ext uri="{BB962C8B-B14F-4D97-AF65-F5344CB8AC3E}">
        <p14:creationId xmlns:p14="http://schemas.microsoft.com/office/powerpoint/2010/main" val="121135806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321727" y="2153188"/>
            <a:ext cx="3970021" cy="1143000"/>
          </a:xfrm>
        </p:spPr>
        <p:txBody>
          <a:bodyPr>
            <a:normAutofit/>
          </a:bodyPr>
          <a:lstStyle/>
          <a:p>
            <a:pPr algn="l"/>
            <a:r>
              <a:rPr lang="en-US" sz="2800" b="1" dirty="0" smtClean="0"/>
              <a:t>CURRICULUM</a:t>
            </a:r>
            <a:endParaRPr lang="en-US" sz="2800" b="1" dirty="0"/>
          </a:p>
        </p:txBody>
      </p:sp>
      <p:sp>
        <p:nvSpPr>
          <p:cNvPr id="3" name="Rectangle 2"/>
          <p:cNvSpPr/>
          <p:nvPr/>
        </p:nvSpPr>
        <p:spPr>
          <a:xfrm>
            <a:off x="364473" y="3056101"/>
            <a:ext cx="4704814" cy="3323987"/>
          </a:xfrm>
          <a:prstGeom prst="rect">
            <a:avLst/>
          </a:prstGeom>
        </p:spPr>
        <p:txBody>
          <a:bodyPr wrap="square">
            <a:spAutoFit/>
          </a:bodyPr>
          <a:lstStyle/>
          <a:p>
            <a:r>
              <a:rPr lang="en-US" sz="1400" dirty="0"/>
              <a:t>U</a:t>
            </a:r>
            <a:r>
              <a:rPr lang="en-US" sz="1400" dirty="0" smtClean="0"/>
              <a:t>nique </a:t>
            </a:r>
            <a:r>
              <a:rPr lang="en-US" sz="1400" dirty="0"/>
              <a:t>in that all pupils will learn English, Thai and Mandarin.</a:t>
            </a:r>
          </a:p>
          <a:p>
            <a:endParaRPr lang="en-US" sz="1400" dirty="0"/>
          </a:p>
          <a:p>
            <a:r>
              <a:rPr lang="en-US" sz="1400" dirty="0" smtClean="0"/>
              <a:t>Follows </a:t>
            </a:r>
            <a:r>
              <a:rPr lang="en-US" sz="1400" dirty="0"/>
              <a:t>the British independent educational model with the school composed of three different sections: a Pre-Prep School, Preparatory School and Senior School.</a:t>
            </a:r>
          </a:p>
          <a:p>
            <a:endParaRPr lang="en-US" sz="1400" dirty="0" smtClean="0"/>
          </a:p>
          <a:p>
            <a:r>
              <a:rPr lang="en-US" sz="1400" dirty="0" smtClean="0"/>
              <a:t>The innovative </a:t>
            </a:r>
            <a:r>
              <a:rPr lang="en-US" sz="1400" dirty="0"/>
              <a:t>Brighton College UK curriculum, leading to the award of IGCSEs and A-levels/</a:t>
            </a:r>
            <a:r>
              <a:rPr lang="en-US" sz="1400" dirty="0" smtClean="0"/>
              <a:t>IB.</a:t>
            </a:r>
          </a:p>
          <a:p>
            <a:endParaRPr lang="en-US" sz="1400" dirty="0"/>
          </a:p>
          <a:p>
            <a:r>
              <a:rPr lang="en-US" sz="1400" dirty="0"/>
              <a:t>O</a:t>
            </a:r>
            <a:r>
              <a:rPr lang="en-US" sz="1400" dirty="0" smtClean="0"/>
              <a:t>utstanding </a:t>
            </a:r>
            <a:r>
              <a:rPr lang="en-US" sz="1400" dirty="0"/>
              <a:t>pastoral care delivered through the traditional ‘House’ system.</a:t>
            </a:r>
          </a:p>
          <a:p>
            <a:endParaRPr lang="en-US" sz="1400" dirty="0" smtClean="0"/>
          </a:p>
          <a:p>
            <a:r>
              <a:rPr lang="en-US" sz="1400" dirty="0" smtClean="0"/>
              <a:t>A </a:t>
            </a:r>
            <a:r>
              <a:rPr lang="en-US" sz="1400" dirty="0"/>
              <a:t>caring, supportive and tolerant environment </a:t>
            </a:r>
            <a:r>
              <a:rPr lang="en-US" sz="1400" dirty="0" smtClean="0"/>
              <a:t>to thrive </a:t>
            </a:r>
            <a:r>
              <a:rPr lang="en-US" sz="1400" dirty="0"/>
              <a:t>and develop a lifelong passion for learning.</a:t>
            </a:r>
          </a:p>
          <a:p>
            <a:endParaRPr lang="en-US" sz="1400" dirty="0"/>
          </a:p>
        </p:txBody>
      </p:sp>
      <p:pic>
        <p:nvPicPr>
          <p:cNvPr id="2" name="Picture 1"/>
          <p:cNvPicPr>
            <a:picLocks noChangeAspect="1"/>
          </p:cNvPicPr>
          <p:nvPr/>
        </p:nvPicPr>
        <p:blipFill>
          <a:blip r:embed="rId2"/>
          <a:stretch>
            <a:fillRect/>
          </a:stretch>
        </p:blipFill>
        <p:spPr>
          <a:xfrm>
            <a:off x="5173873" y="3115865"/>
            <a:ext cx="3970021" cy="2646681"/>
          </a:xfrm>
          <a:prstGeom prst="rect">
            <a:avLst/>
          </a:prstGeom>
        </p:spPr>
      </p:pic>
      <p:sp>
        <p:nvSpPr>
          <p:cNvPr id="5" name="TextBox 4"/>
          <p:cNvSpPr txBox="1"/>
          <p:nvPr/>
        </p:nvSpPr>
        <p:spPr>
          <a:xfrm>
            <a:off x="890533" y="6484076"/>
            <a:ext cx="7320271" cy="307777"/>
          </a:xfrm>
          <a:prstGeom prst="rect">
            <a:avLst/>
          </a:prstGeom>
          <a:noFill/>
        </p:spPr>
        <p:txBody>
          <a:bodyPr wrap="none" rtlCol="0">
            <a:spAutoFit/>
          </a:bodyPr>
          <a:lstStyle/>
          <a:p>
            <a:r>
              <a:rPr lang="en-US" sz="1400" dirty="0">
                <a:solidFill>
                  <a:schemeClr val="bg1"/>
                </a:solidFill>
              </a:rPr>
              <a:t>MARKETING SUPPORT BY PAUL POOLE (SOUTH EAST ASIA) CO., LTD. - THE SPONSORSHIP EXPERTS </a:t>
            </a:r>
          </a:p>
        </p:txBody>
      </p:sp>
    </p:spTree>
    <p:extLst>
      <p:ext uri="{BB962C8B-B14F-4D97-AF65-F5344CB8AC3E}">
        <p14:creationId xmlns:p14="http://schemas.microsoft.com/office/powerpoint/2010/main" val="219712037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4013" y="2149509"/>
            <a:ext cx="3970021" cy="1143000"/>
          </a:xfrm>
        </p:spPr>
        <p:txBody>
          <a:bodyPr>
            <a:normAutofit/>
          </a:bodyPr>
          <a:lstStyle/>
          <a:p>
            <a:pPr algn="l"/>
            <a:r>
              <a:rPr lang="en-US" sz="2800" b="1" dirty="0" smtClean="0"/>
              <a:t>SPECIAL EVENTS</a:t>
            </a:r>
            <a:endParaRPr lang="en-US" sz="2800" b="1" dirty="0"/>
          </a:p>
        </p:txBody>
      </p:sp>
      <p:sp>
        <p:nvSpPr>
          <p:cNvPr id="3" name="Rectangle 2"/>
          <p:cNvSpPr/>
          <p:nvPr/>
        </p:nvSpPr>
        <p:spPr>
          <a:xfrm>
            <a:off x="328613" y="3025809"/>
            <a:ext cx="8434387" cy="3262432"/>
          </a:xfrm>
          <a:prstGeom prst="rect">
            <a:avLst/>
          </a:prstGeom>
        </p:spPr>
        <p:txBody>
          <a:bodyPr wrap="square">
            <a:spAutoFit/>
          </a:bodyPr>
          <a:lstStyle/>
          <a:p>
            <a:r>
              <a:rPr lang="en-US" dirty="0"/>
              <a:t>Throughout the year, BCB organises signature events, including Science Festivals, Music Performances, Art Exhibitions and Sports Tournaments, including the Federation of British International Schools in Asia Games</a:t>
            </a:r>
            <a:r>
              <a:rPr lang="en-US" dirty="0" smtClean="0"/>
              <a:t>.</a:t>
            </a:r>
            <a:endParaRPr lang="en-US" b="1" dirty="0" smtClean="0"/>
          </a:p>
          <a:p>
            <a:endParaRPr lang="en-US" b="1" dirty="0"/>
          </a:p>
          <a:p>
            <a:r>
              <a:rPr lang="en-US" b="1" dirty="0" smtClean="0"/>
              <a:t>EVENTS </a:t>
            </a:r>
            <a:r>
              <a:rPr lang="en-US" b="1" dirty="0"/>
              <a:t>INCLUDE:</a:t>
            </a:r>
          </a:p>
          <a:p>
            <a:r>
              <a:rPr lang="en-US" sz="1600" dirty="0"/>
              <a:t>Lavish school </a:t>
            </a:r>
            <a:r>
              <a:rPr lang="en-US" sz="1600" dirty="0" smtClean="0"/>
              <a:t>productions			Prize </a:t>
            </a:r>
            <a:r>
              <a:rPr lang="en-US" sz="1600" dirty="0"/>
              <a:t>giving and awards </a:t>
            </a:r>
            <a:r>
              <a:rPr lang="en-US" sz="1600" dirty="0" smtClean="0"/>
              <a:t>ceremonies</a:t>
            </a:r>
            <a:endParaRPr lang="en-US" sz="1600" dirty="0"/>
          </a:p>
          <a:p>
            <a:r>
              <a:rPr lang="en-US" sz="1600" dirty="0"/>
              <a:t>Parent association </a:t>
            </a:r>
            <a:r>
              <a:rPr lang="en-US" sz="1600" dirty="0" smtClean="0"/>
              <a:t>events			Exhibitions</a:t>
            </a:r>
            <a:endParaRPr lang="en-US" sz="1600" dirty="0"/>
          </a:p>
          <a:p>
            <a:r>
              <a:rPr lang="en-US" sz="1600" dirty="0"/>
              <a:t>Welcome </a:t>
            </a:r>
            <a:r>
              <a:rPr lang="en-US" sz="1600" dirty="0" smtClean="0"/>
              <a:t>barbeques				Summer balls</a:t>
            </a:r>
            <a:endParaRPr lang="en-US" sz="1600" dirty="0"/>
          </a:p>
          <a:p>
            <a:r>
              <a:rPr lang="en-US" sz="1600" dirty="0" smtClean="0"/>
              <a:t>Garden parties					Co-curricular events (Model United </a:t>
            </a:r>
          </a:p>
          <a:p>
            <a:r>
              <a:rPr lang="en-US" sz="1600" dirty="0" smtClean="0"/>
              <a:t>Showcasing events			          Nations, Debating Tournaments)</a:t>
            </a:r>
          </a:p>
          <a:p>
            <a:endParaRPr lang="en-US" dirty="0" smtClean="0"/>
          </a:p>
          <a:p>
            <a:r>
              <a:rPr lang="en-US" b="1" i="1" dirty="0" smtClean="0"/>
              <a:t>Naming </a:t>
            </a:r>
            <a:r>
              <a:rPr lang="en-US" b="1" i="1" dirty="0"/>
              <a:t>rights to the BCB Special Events are available.</a:t>
            </a:r>
          </a:p>
        </p:txBody>
      </p:sp>
      <p:sp>
        <p:nvSpPr>
          <p:cNvPr id="4" name="TextBox 3"/>
          <p:cNvSpPr txBox="1"/>
          <p:nvPr/>
        </p:nvSpPr>
        <p:spPr>
          <a:xfrm>
            <a:off x="886997" y="6484076"/>
            <a:ext cx="7320271" cy="307777"/>
          </a:xfrm>
          <a:prstGeom prst="rect">
            <a:avLst/>
          </a:prstGeom>
          <a:noFill/>
        </p:spPr>
        <p:txBody>
          <a:bodyPr wrap="none" rtlCol="0">
            <a:spAutoFit/>
          </a:bodyPr>
          <a:lstStyle/>
          <a:p>
            <a:r>
              <a:rPr lang="en-US" sz="1400" dirty="0">
                <a:solidFill>
                  <a:schemeClr val="bg1"/>
                </a:solidFill>
              </a:rPr>
              <a:t>MARKETING SUPPORT BY PAUL POOLE (SOUTH EAST ASIA) CO., LTD. - THE SPONSORSHIP EXPERTS </a:t>
            </a:r>
          </a:p>
        </p:txBody>
      </p:sp>
    </p:spTree>
    <p:extLst>
      <p:ext uri="{BB962C8B-B14F-4D97-AF65-F5344CB8AC3E}">
        <p14:creationId xmlns:p14="http://schemas.microsoft.com/office/powerpoint/2010/main" val="50300899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1313" y="2149509"/>
            <a:ext cx="5295900" cy="1143000"/>
          </a:xfrm>
        </p:spPr>
        <p:txBody>
          <a:bodyPr>
            <a:normAutofit/>
          </a:bodyPr>
          <a:lstStyle/>
          <a:p>
            <a:pPr algn="l"/>
            <a:r>
              <a:rPr lang="en-US" sz="2800" b="1" dirty="0" smtClean="0"/>
              <a:t>SCHOLARSHIP</a:t>
            </a:r>
            <a:r>
              <a:rPr lang="en-US" b="1" dirty="0" smtClean="0"/>
              <a:t>S</a:t>
            </a:r>
            <a:endParaRPr lang="en-US" sz="2800" b="1" dirty="0"/>
          </a:p>
        </p:txBody>
      </p:sp>
      <p:sp>
        <p:nvSpPr>
          <p:cNvPr id="3" name="Rectangle 2"/>
          <p:cNvSpPr/>
          <p:nvPr/>
        </p:nvSpPr>
        <p:spPr>
          <a:xfrm>
            <a:off x="341313" y="3237259"/>
            <a:ext cx="4306887" cy="2062103"/>
          </a:xfrm>
          <a:prstGeom prst="rect">
            <a:avLst/>
          </a:prstGeom>
        </p:spPr>
        <p:txBody>
          <a:bodyPr wrap="square">
            <a:spAutoFit/>
          </a:bodyPr>
          <a:lstStyle/>
          <a:p>
            <a:r>
              <a:rPr lang="en-US" sz="1600" dirty="0">
                <a:cs typeface="Avenir Book"/>
              </a:rPr>
              <a:t>To enable the best to access the </a:t>
            </a:r>
            <a:r>
              <a:rPr lang="en-US" sz="1600" dirty="0" smtClean="0">
                <a:cs typeface="Avenir Book"/>
              </a:rPr>
              <a:t>best.</a:t>
            </a:r>
          </a:p>
          <a:p>
            <a:endParaRPr lang="en-US" sz="1600" dirty="0" smtClean="0">
              <a:cs typeface="Avenir Book"/>
            </a:endParaRPr>
          </a:p>
          <a:p>
            <a:r>
              <a:rPr lang="en-US" sz="1600" dirty="0" smtClean="0">
                <a:cs typeface="Avenir Book"/>
              </a:rPr>
              <a:t>BCB </a:t>
            </a:r>
            <a:r>
              <a:rPr lang="en-US" sz="1600" dirty="0">
                <a:cs typeface="Avenir Book"/>
              </a:rPr>
              <a:t>has a number of opportunities for businesses to support students through sponsorship of </a:t>
            </a:r>
            <a:r>
              <a:rPr lang="en-US" sz="1600" dirty="0" smtClean="0">
                <a:cs typeface="Avenir Book"/>
              </a:rPr>
              <a:t>scholarships.</a:t>
            </a:r>
          </a:p>
          <a:p>
            <a:endParaRPr lang="en-US" sz="1600" dirty="0" smtClean="0">
              <a:cs typeface="Avenir Book"/>
            </a:endParaRPr>
          </a:p>
          <a:p>
            <a:r>
              <a:rPr lang="en-US" sz="1600" dirty="0">
                <a:cs typeface="Avenir Book"/>
              </a:rPr>
              <a:t>These can be done on an individual basis or can also be added to other commercial </a:t>
            </a:r>
            <a:r>
              <a:rPr lang="en-US" sz="1600" dirty="0" smtClean="0">
                <a:cs typeface="Avenir Book"/>
              </a:rPr>
              <a:t>packages.</a:t>
            </a:r>
            <a:endParaRPr lang="en-US" sz="1600" dirty="0">
              <a:cs typeface="Avenir Book"/>
            </a:endParaRPr>
          </a:p>
        </p:txBody>
      </p:sp>
      <p:pic>
        <p:nvPicPr>
          <p:cNvPr id="4" name="Picture 3"/>
          <p:cNvPicPr>
            <a:picLocks noChangeAspect="1"/>
          </p:cNvPicPr>
          <p:nvPr/>
        </p:nvPicPr>
        <p:blipFill>
          <a:blip r:embed="rId2"/>
          <a:stretch>
            <a:fillRect/>
          </a:stretch>
        </p:blipFill>
        <p:spPr>
          <a:xfrm>
            <a:off x="5001877" y="3237260"/>
            <a:ext cx="3899527" cy="2585322"/>
          </a:xfrm>
          <a:prstGeom prst="rect">
            <a:avLst/>
          </a:prstGeom>
        </p:spPr>
      </p:pic>
      <p:sp>
        <p:nvSpPr>
          <p:cNvPr id="5" name="TextBox 4"/>
          <p:cNvSpPr txBox="1"/>
          <p:nvPr/>
        </p:nvSpPr>
        <p:spPr>
          <a:xfrm>
            <a:off x="873824" y="6484076"/>
            <a:ext cx="7320271" cy="307777"/>
          </a:xfrm>
          <a:prstGeom prst="rect">
            <a:avLst/>
          </a:prstGeom>
          <a:noFill/>
        </p:spPr>
        <p:txBody>
          <a:bodyPr wrap="none" rtlCol="0">
            <a:spAutoFit/>
          </a:bodyPr>
          <a:lstStyle/>
          <a:p>
            <a:r>
              <a:rPr lang="en-US" sz="1400" dirty="0">
                <a:solidFill>
                  <a:schemeClr val="bg1"/>
                </a:solidFill>
              </a:rPr>
              <a:t>MARKETING SUPPORT BY PAUL POOLE (SOUTH EAST ASIA) CO., LTD. - THE SPONSORSHIP EXPERTS </a:t>
            </a:r>
          </a:p>
        </p:txBody>
      </p:sp>
    </p:spTree>
    <p:extLst>
      <p:ext uri="{BB962C8B-B14F-4D97-AF65-F5344CB8AC3E}">
        <p14:creationId xmlns:p14="http://schemas.microsoft.com/office/powerpoint/2010/main" val="252678799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2900" y="2132496"/>
            <a:ext cx="3970021" cy="1143000"/>
          </a:xfrm>
        </p:spPr>
        <p:txBody>
          <a:bodyPr>
            <a:normAutofit/>
          </a:bodyPr>
          <a:lstStyle/>
          <a:p>
            <a:pPr algn="l"/>
            <a:r>
              <a:rPr lang="en-US" sz="2800" b="1" dirty="0" smtClean="0"/>
              <a:t>MICE</a:t>
            </a:r>
            <a:endParaRPr lang="en-US" sz="2800" b="1" dirty="0"/>
          </a:p>
        </p:txBody>
      </p:sp>
      <p:sp>
        <p:nvSpPr>
          <p:cNvPr id="3" name="Rectangle 2"/>
          <p:cNvSpPr/>
          <p:nvPr/>
        </p:nvSpPr>
        <p:spPr>
          <a:xfrm>
            <a:off x="342900" y="3034196"/>
            <a:ext cx="5943600" cy="2862322"/>
          </a:xfrm>
          <a:prstGeom prst="rect">
            <a:avLst/>
          </a:prstGeom>
        </p:spPr>
        <p:txBody>
          <a:bodyPr wrap="square">
            <a:spAutoFit/>
          </a:bodyPr>
          <a:lstStyle/>
          <a:p>
            <a:r>
              <a:rPr lang="en-US" sz="1600" dirty="0" smtClean="0"/>
              <a:t>BCB’s </a:t>
            </a:r>
            <a:r>
              <a:rPr lang="en-US" sz="1600" dirty="0"/>
              <a:t>campus, its academic, creative and performing arts and sporting facilities make it the ideal destination for companies seeking something uniquely memorable for their next business event, product launch, incentive, executive retreat or teambuilding outing</a:t>
            </a:r>
            <a:r>
              <a:rPr lang="en-US" sz="1600" dirty="0" smtClean="0"/>
              <a:t>.</a:t>
            </a:r>
          </a:p>
          <a:p>
            <a:endParaRPr lang="en-US" dirty="0"/>
          </a:p>
          <a:p>
            <a:r>
              <a:rPr lang="en-US" b="1" dirty="0"/>
              <a:t>BCB OFFERS:</a:t>
            </a:r>
          </a:p>
          <a:p>
            <a:pPr marL="285750" indent="-285750">
              <a:buFont typeface="Arial"/>
              <a:buChar char="•"/>
            </a:pPr>
            <a:r>
              <a:rPr lang="en-US" sz="1600" dirty="0"/>
              <a:t>Sports facilities</a:t>
            </a:r>
          </a:p>
          <a:p>
            <a:pPr marL="285750" indent="-285750">
              <a:buFont typeface="Arial"/>
              <a:buChar char="•"/>
            </a:pPr>
            <a:r>
              <a:rPr lang="en-US" sz="1600" dirty="0"/>
              <a:t>Seminar facilities</a:t>
            </a:r>
          </a:p>
          <a:p>
            <a:pPr marL="285750" indent="-285750">
              <a:buFont typeface="Arial"/>
              <a:buChar char="•"/>
            </a:pPr>
            <a:r>
              <a:rPr lang="en-US" sz="1600" dirty="0"/>
              <a:t>Conference rooms</a:t>
            </a:r>
          </a:p>
          <a:p>
            <a:pPr marL="285750" indent="-285750">
              <a:buFont typeface="Arial"/>
              <a:buChar char="•"/>
            </a:pPr>
            <a:r>
              <a:rPr lang="en-US" sz="1600" dirty="0"/>
              <a:t>Auditorium</a:t>
            </a:r>
          </a:p>
          <a:p>
            <a:pPr marL="285750" indent="-285750">
              <a:buFont typeface="Arial"/>
              <a:buChar char="•"/>
            </a:pPr>
            <a:r>
              <a:rPr lang="en-US" sz="1600" dirty="0"/>
              <a:t>Swimming pools</a:t>
            </a:r>
          </a:p>
        </p:txBody>
      </p:sp>
      <p:sp>
        <p:nvSpPr>
          <p:cNvPr id="4" name="TextBox 3"/>
          <p:cNvSpPr txBox="1"/>
          <p:nvPr/>
        </p:nvSpPr>
        <p:spPr>
          <a:xfrm>
            <a:off x="782410" y="6484076"/>
            <a:ext cx="7320271" cy="307777"/>
          </a:xfrm>
          <a:prstGeom prst="rect">
            <a:avLst/>
          </a:prstGeom>
          <a:noFill/>
        </p:spPr>
        <p:txBody>
          <a:bodyPr wrap="none" rtlCol="0">
            <a:spAutoFit/>
          </a:bodyPr>
          <a:lstStyle/>
          <a:p>
            <a:r>
              <a:rPr lang="en-US" sz="1400" dirty="0">
                <a:solidFill>
                  <a:schemeClr val="bg1"/>
                </a:solidFill>
              </a:rPr>
              <a:t>MARKETING SUPPORT BY PAUL POOLE (SOUTH EAST ASIA) CO., LTD. - THE SPONSORSHIP EXPERTS </a:t>
            </a:r>
          </a:p>
        </p:txBody>
      </p:sp>
    </p:spTree>
    <p:extLst>
      <p:ext uri="{BB962C8B-B14F-4D97-AF65-F5344CB8AC3E}">
        <p14:creationId xmlns:p14="http://schemas.microsoft.com/office/powerpoint/2010/main" val="252678799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8696" y="2148642"/>
            <a:ext cx="4423804" cy="1143000"/>
          </a:xfrm>
        </p:spPr>
        <p:txBody>
          <a:bodyPr>
            <a:normAutofit/>
          </a:bodyPr>
          <a:lstStyle/>
          <a:p>
            <a:pPr algn="l"/>
            <a:r>
              <a:rPr lang="en-US" sz="2800" b="1" dirty="0" smtClean="0"/>
              <a:t>BENEFITS</a:t>
            </a:r>
            <a:endParaRPr lang="en-US" sz="2800" b="1" dirty="0"/>
          </a:p>
        </p:txBody>
      </p:sp>
      <p:sp>
        <p:nvSpPr>
          <p:cNvPr id="3" name="Rectangle 2"/>
          <p:cNvSpPr/>
          <p:nvPr/>
        </p:nvSpPr>
        <p:spPr>
          <a:xfrm>
            <a:off x="355600" y="3042468"/>
            <a:ext cx="6756400" cy="3139321"/>
          </a:xfrm>
          <a:prstGeom prst="rect">
            <a:avLst/>
          </a:prstGeom>
        </p:spPr>
        <p:txBody>
          <a:bodyPr wrap="square">
            <a:spAutoFit/>
          </a:bodyPr>
          <a:lstStyle/>
          <a:p>
            <a:r>
              <a:rPr lang="en-US" dirty="0" smtClean="0">
                <a:cs typeface="Avenir Book"/>
              </a:rPr>
              <a:t>Brand Exposure &amp; Image Enhancement</a:t>
            </a:r>
          </a:p>
          <a:p>
            <a:endParaRPr lang="en-US" dirty="0" smtClean="0">
              <a:cs typeface="Avenir Book"/>
            </a:endParaRPr>
          </a:p>
          <a:p>
            <a:r>
              <a:rPr lang="en-US" dirty="0" smtClean="0">
                <a:cs typeface="Avenir Book"/>
              </a:rPr>
              <a:t>Supporting The Future Of The Arts, Business &amp; Sport</a:t>
            </a:r>
          </a:p>
          <a:p>
            <a:endParaRPr lang="en-US" dirty="0" smtClean="0">
              <a:cs typeface="Avenir Book"/>
            </a:endParaRPr>
          </a:p>
          <a:p>
            <a:r>
              <a:rPr lang="en-US" dirty="0" smtClean="0">
                <a:cs typeface="Avenir Book"/>
              </a:rPr>
              <a:t>Networking &amp; Hospitality</a:t>
            </a:r>
          </a:p>
          <a:p>
            <a:endParaRPr lang="en-US" dirty="0">
              <a:cs typeface="Avenir Book"/>
            </a:endParaRPr>
          </a:p>
          <a:p>
            <a:r>
              <a:rPr lang="en-US" dirty="0" smtClean="0">
                <a:cs typeface="Avenir Book"/>
              </a:rPr>
              <a:t>Experiential Marketing</a:t>
            </a:r>
            <a:endParaRPr lang="en-US" dirty="0">
              <a:cs typeface="Avenir Book"/>
            </a:endParaRPr>
          </a:p>
          <a:p>
            <a:endParaRPr lang="en-US" dirty="0" smtClean="0">
              <a:cs typeface="Avenir Book"/>
            </a:endParaRPr>
          </a:p>
          <a:p>
            <a:r>
              <a:rPr lang="en-US" dirty="0" smtClean="0">
                <a:cs typeface="Avenir Book"/>
              </a:rPr>
              <a:t>Corporate </a:t>
            </a:r>
            <a:r>
              <a:rPr lang="en-US" dirty="0">
                <a:cs typeface="Avenir Book"/>
              </a:rPr>
              <a:t>Social </a:t>
            </a:r>
            <a:r>
              <a:rPr lang="en-US" dirty="0" smtClean="0">
                <a:cs typeface="Avenir Book"/>
              </a:rPr>
              <a:t>Responsibility</a:t>
            </a:r>
          </a:p>
          <a:p>
            <a:endParaRPr lang="en-US" dirty="0" smtClean="0">
              <a:cs typeface="Avenir Book"/>
            </a:endParaRPr>
          </a:p>
          <a:p>
            <a:r>
              <a:rPr lang="en-US" dirty="0" smtClean="0">
                <a:cs typeface="Avenir Book"/>
              </a:rPr>
              <a:t>World Class Teaching &amp; Coaching &amp; World Class Venues</a:t>
            </a:r>
            <a:endParaRPr lang="en-US" dirty="0">
              <a:cs typeface="Avenir Book"/>
            </a:endParaRPr>
          </a:p>
        </p:txBody>
      </p:sp>
      <p:sp>
        <p:nvSpPr>
          <p:cNvPr id="4" name="TextBox 3"/>
          <p:cNvSpPr txBox="1"/>
          <p:nvPr/>
        </p:nvSpPr>
        <p:spPr>
          <a:xfrm>
            <a:off x="832537" y="6484076"/>
            <a:ext cx="7320271" cy="307777"/>
          </a:xfrm>
          <a:prstGeom prst="rect">
            <a:avLst/>
          </a:prstGeom>
          <a:noFill/>
        </p:spPr>
        <p:txBody>
          <a:bodyPr wrap="none" rtlCol="0">
            <a:spAutoFit/>
          </a:bodyPr>
          <a:lstStyle/>
          <a:p>
            <a:r>
              <a:rPr lang="en-US" sz="1400" dirty="0">
                <a:solidFill>
                  <a:schemeClr val="bg1"/>
                </a:solidFill>
              </a:rPr>
              <a:t>MARKETING SUPPORT BY PAUL POOLE (SOUTH EAST ASIA) CO., LTD. - THE SPONSORSHIP EXPERTS </a:t>
            </a:r>
          </a:p>
        </p:txBody>
      </p:sp>
    </p:spTree>
    <p:extLst>
      <p:ext uri="{BB962C8B-B14F-4D97-AF65-F5344CB8AC3E}">
        <p14:creationId xmlns:p14="http://schemas.microsoft.com/office/powerpoint/2010/main" val="161625994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317500" y="2144713"/>
            <a:ext cx="3970021" cy="1143000"/>
          </a:xfrm>
        </p:spPr>
        <p:txBody>
          <a:bodyPr>
            <a:normAutofit/>
          </a:bodyPr>
          <a:lstStyle/>
          <a:p>
            <a:pPr algn="l"/>
            <a:r>
              <a:rPr lang="en-US" b="1" dirty="0" smtClean="0"/>
              <a:t>PACKAGES</a:t>
            </a:r>
            <a:endParaRPr lang="en-US" sz="2800" b="1" dirty="0"/>
          </a:p>
        </p:txBody>
      </p:sp>
      <p:sp>
        <p:nvSpPr>
          <p:cNvPr id="4" name="Rectangle 3"/>
          <p:cNvSpPr/>
          <p:nvPr/>
        </p:nvSpPr>
        <p:spPr>
          <a:xfrm>
            <a:off x="317500" y="2949139"/>
            <a:ext cx="5284787" cy="3539431"/>
          </a:xfrm>
          <a:prstGeom prst="rect">
            <a:avLst/>
          </a:prstGeom>
        </p:spPr>
        <p:txBody>
          <a:bodyPr wrap="square">
            <a:spAutoFit/>
          </a:bodyPr>
          <a:lstStyle/>
          <a:p>
            <a:r>
              <a:rPr lang="en-US" sz="1400" b="1" dirty="0" smtClean="0">
                <a:solidFill>
                  <a:srgbClr val="FF0000"/>
                </a:solidFill>
                <a:cs typeface="Avenir Book"/>
              </a:rPr>
              <a:t>Tier 1 - Official </a:t>
            </a:r>
            <a:r>
              <a:rPr lang="en-US" sz="1400" b="1" dirty="0">
                <a:solidFill>
                  <a:srgbClr val="FF0000"/>
                </a:solidFill>
                <a:cs typeface="Avenir Book"/>
              </a:rPr>
              <a:t>Sponsors</a:t>
            </a:r>
          </a:p>
          <a:p>
            <a:r>
              <a:rPr lang="en-US" sz="1400" dirty="0">
                <a:cs typeface="Avenir Book"/>
              </a:rPr>
              <a:t>Naming Rights To </a:t>
            </a:r>
            <a:r>
              <a:rPr lang="en-US" sz="1400" dirty="0" smtClean="0">
                <a:cs typeface="Avenir Book"/>
              </a:rPr>
              <a:t>Major Facilities e.g. Learning Resource Centre; Performance Arts Centre; Sports Facilities; etc.</a:t>
            </a:r>
          </a:p>
          <a:p>
            <a:pPr>
              <a:buFontTx/>
              <a:buChar char="-"/>
            </a:pPr>
            <a:endParaRPr lang="en-US" sz="1400" b="1" dirty="0" smtClean="0">
              <a:cs typeface="Avenir Book"/>
            </a:endParaRPr>
          </a:p>
          <a:p>
            <a:r>
              <a:rPr lang="en-US" sz="1400" b="1" dirty="0" smtClean="0">
                <a:solidFill>
                  <a:srgbClr val="FF0000"/>
                </a:solidFill>
                <a:cs typeface="Avenir Book"/>
              </a:rPr>
              <a:t>Tier 2 - Official Suppliers (all </a:t>
            </a:r>
            <a:r>
              <a:rPr lang="en-US" sz="1400" b="1" dirty="0">
                <a:solidFill>
                  <a:srgbClr val="FF0000"/>
                </a:solidFill>
                <a:cs typeface="Avenir Book"/>
              </a:rPr>
              <a:t>from non-competing </a:t>
            </a:r>
            <a:r>
              <a:rPr lang="en-US" sz="1400" b="1" dirty="0" smtClean="0">
                <a:solidFill>
                  <a:srgbClr val="FF0000"/>
                </a:solidFill>
                <a:cs typeface="Avenir Book"/>
              </a:rPr>
              <a:t>categories)</a:t>
            </a:r>
            <a:endParaRPr lang="en-US" sz="1400" b="1" dirty="0">
              <a:solidFill>
                <a:srgbClr val="FF0000"/>
              </a:solidFill>
              <a:cs typeface="Avenir Book"/>
            </a:endParaRPr>
          </a:p>
          <a:p>
            <a:r>
              <a:rPr lang="en-US" sz="1400" dirty="0" smtClean="0">
                <a:cs typeface="Avenir Book"/>
              </a:rPr>
              <a:t>From </a:t>
            </a:r>
            <a:r>
              <a:rPr lang="en-US" sz="1400" dirty="0">
                <a:cs typeface="Avenir Book"/>
              </a:rPr>
              <a:t>different industries that can provide </a:t>
            </a:r>
            <a:r>
              <a:rPr lang="en-US" sz="1400" dirty="0" smtClean="0">
                <a:cs typeface="Avenir Book"/>
              </a:rPr>
              <a:t>supplies</a:t>
            </a:r>
          </a:p>
          <a:p>
            <a:endParaRPr lang="en-US" sz="1400" b="1" dirty="0" smtClean="0">
              <a:solidFill>
                <a:srgbClr val="FF0000"/>
              </a:solidFill>
              <a:cs typeface="Avenir Book"/>
            </a:endParaRPr>
          </a:p>
          <a:p>
            <a:r>
              <a:rPr lang="en-US" sz="1400" b="1" dirty="0" smtClean="0">
                <a:solidFill>
                  <a:srgbClr val="FF0000"/>
                </a:solidFill>
                <a:cs typeface="Avenir Book"/>
              </a:rPr>
              <a:t>Tier 2 - Media Partners</a:t>
            </a:r>
            <a:endParaRPr lang="en-US" sz="1400" dirty="0" smtClean="0">
              <a:solidFill>
                <a:srgbClr val="FF0000"/>
              </a:solidFill>
              <a:cs typeface="Avenir Book"/>
            </a:endParaRPr>
          </a:p>
          <a:p>
            <a:r>
              <a:rPr lang="en-US" sz="1400" dirty="0" smtClean="0">
                <a:cs typeface="Avenir Book"/>
              </a:rPr>
              <a:t>Providing media </a:t>
            </a:r>
            <a:r>
              <a:rPr lang="en-US" sz="1400" dirty="0">
                <a:cs typeface="Avenir Book"/>
              </a:rPr>
              <a:t>support </a:t>
            </a:r>
            <a:endParaRPr lang="en-US" sz="1400" dirty="0" smtClean="0">
              <a:cs typeface="Avenir Book"/>
            </a:endParaRPr>
          </a:p>
          <a:p>
            <a:endParaRPr lang="en-US" sz="1400" b="1" dirty="0" smtClean="0">
              <a:cs typeface="Avenir Book"/>
            </a:endParaRPr>
          </a:p>
          <a:p>
            <a:r>
              <a:rPr lang="en-US" sz="1400" b="1" dirty="0" smtClean="0">
                <a:solidFill>
                  <a:srgbClr val="FF0000"/>
                </a:solidFill>
                <a:cs typeface="Avenir Book"/>
              </a:rPr>
              <a:t>Tier 3 - Special </a:t>
            </a:r>
            <a:r>
              <a:rPr lang="en-US" sz="1400" b="1" dirty="0">
                <a:solidFill>
                  <a:srgbClr val="FF0000"/>
                </a:solidFill>
                <a:cs typeface="Avenir Book"/>
              </a:rPr>
              <a:t>Event Partners</a:t>
            </a:r>
            <a:endParaRPr lang="en-US" sz="1400" dirty="0">
              <a:solidFill>
                <a:srgbClr val="FF0000"/>
              </a:solidFill>
              <a:cs typeface="Avenir Book"/>
            </a:endParaRPr>
          </a:p>
          <a:p>
            <a:r>
              <a:rPr lang="en-US" sz="1400" dirty="0">
                <a:cs typeface="Avenir Book"/>
              </a:rPr>
              <a:t>Packages for special events held </a:t>
            </a:r>
            <a:r>
              <a:rPr lang="en-US" sz="1400" dirty="0" smtClean="0">
                <a:cs typeface="Avenir Book"/>
              </a:rPr>
              <a:t>at BCB Schools and Facilities</a:t>
            </a:r>
            <a:endParaRPr lang="en-US" sz="1400" b="1" dirty="0" smtClean="0">
              <a:cs typeface="Avenir Book"/>
            </a:endParaRPr>
          </a:p>
          <a:p>
            <a:endParaRPr lang="en-US" sz="1400" b="1" dirty="0" smtClean="0">
              <a:solidFill>
                <a:srgbClr val="FF0000"/>
              </a:solidFill>
              <a:cs typeface="Avenir Book"/>
            </a:endParaRPr>
          </a:p>
          <a:p>
            <a:r>
              <a:rPr lang="en-US" sz="1400" b="1" dirty="0" smtClean="0">
                <a:solidFill>
                  <a:srgbClr val="FF0000"/>
                </a:solidFill>
                <a:cs typeface="Avenir Book"/>
              </a:rPr>
              <a:t>Other </a:t>
            </a:r>
            <a:r>
              <a:rPr lang="en-US" sz="1400" b="1" dirty="0">
                <a:solidFill>
                  <a:srgbClr val="FF0000"/>
                </a:solidFill>
                <a:cs typeface="Avenir Book"/>
              </a:rPr>
              <a:t>Opportunities</a:t>
            </a:r>
            <a:endParaRPr lang="en-US" sz="1400" dirty="0" smtClean="0">
              <a:solidFill>
                <a:srgbClr val="FF0000"/>
              </a:solidFill>
              <a:cs typeface="Avenir Book"/>
            </a:endParaRPr>
          </a:p>
          <a:p>
            <a:r>
              <a:rPr lang="en-US" sz="1400" dirty="0" smtClean="0">
                <a:cs typeface="Avenir Book"/>
              </a:rPr>
              <a:t>Scholarship Programme</a:t>
            </a:r>
          </a:p>
          <a:p>
            <a:r>
              <a:rPr lang="en-US" sz="1400" dirty="0" smtClean="0">
                <a:cs typeface="Avenir Book"/>
              </a:rPr>
              <a:t>Meetings</a:t>
            </a:r>
            <a:r>
              <a:rPr lang="en-US" sz="1400" dirty="0">
                <a:cs typeface="Avenir Book"/>
              </a:rPr>
              <a:t>, Incentives, Conferences &amp; Exhibitions (MICE</a:t>
            </a:r>
            <a:r>
              <a:rPr lang="en-US" sz="1400" dirty="0" smtClean="0">
                <a:cs typeface="Avenir Book"/>
              </a:rPr>
              <a:t>)</a:t>
            </a:r>
            <a:endParaRPr lang="en-US" sz="1400" dirty="0">
              <a:cs typeface="Avenir Book"/>
            </a:endParaRPr>
          </a:p>
        </p:txBody>
      </p:sp>
      <p:sp>
        <p:nvSpPr>
          <p:cNvPr id="6" name="TextBox 5"/>
          <p:cNvSpPr txBox="1"/>
          <p:nvPr/>
        </p:nvSpPr>
        <p:spPr>
          <a:xfrm>
            <a:off x="855347" y="6484076"/>
            <a:ext cx="7320271" cy="307777"/>
          </a:xfrm>
          <a:prstGeom prst="rect">
            <a:avLst/>
          </a:prstGeom>
          <a:noFill/>
        </p:spPr>
        <p:txBody>
          <a:bodyPr wrap="none" rtlCol="0">
            <a:spAutoFit/>
          </a:bodyPr>
          <a:lstStyle/>
          <a:p>
            <a:r>
              <a:rPr lang="en-US" sz="1400" dirty="0">
                <a:solidFill>
                  <a:schemeClr val="bg1"/>
                </a:solidFill>
              </a:rPr>
              <a:t>MARKETING SUPPORT BY PAUL POOLE (SOUTH EAST ASIA) CO., LTD. - THE SPONSORSHIP EXPERTS </a:t>
            </a:r>
          </a:p>
        </p:txBody>
      </p:sp>
    </p:spTree>
    <p:extLst>
      <p:ext uri="{BB962C8B-B14F-4D97-AF65-F5344CB8AC3E}">
        <p14:creationId xmlns:p14="http://schemas.microsoft.com/office/powerpoint/2010/main" val="161789843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30200" y="2455628"/>
            <a:ext cx="3191904" cy="523220"/>
          </a:xfrm>
          <a:prstGeom prst="rect">
            <a:avLst/>
          </a:prstGeom>
        </p:spPr>
        <p:txBody>
          <a:bodyPr wrap="square">
            <a:spAutoFit/>
          </a:bodyPr>
          <a:lstStyle/>
          <a:p>
            <a:r>
              <a:rPr lang="en-US" sz="2800" b="1" dirty="0" smtClean="0">
                <a:latin typeface="Avenir Book"/>
                <a:cs typeface="Avenir Book"/>
              </a:rPr>
              <a:t>CONTACT</a:t>
            </a:r>
            <a:endParaRPr lang="en-US" sz="2800" b="1" i="0" u="none" strike="noStrike" baseline="0" dirty="0" smtClean="0">
              <a:latin typeface="Avenir Book"/>
              <a:cs typeface="Avenir Book"/>
            </a:endParaRPr>
          </a:p>
        </p:txBody>
      </p:sp>
      <p:sp>
        <p:nvSpPr>
          <p:cNvPr id="2" name="Rectangle 1"/>
          <p:cNvSpPr/>
          <p:nvPr/>
        </p:nvSpPr>
        <p:spPr>
          <a:xfrm>
            <a:off x="342900" y="2998034"/>
            <a:ext cx="3670300" cy="3046987"/>
          </a:xfrm>
          <a:prstGeom prst="rect">
            <a:avLst/>
          </a:prstGeom>
        </p:spPr>
        <p:txBody>
          <a:bodyPr wrap="square">
            <a:spAutoFit/>
          </a:bodyPr>
          <a:lstStyle/>
          <a:p>
            <a:r>
              <a:rPr lang="en-US" sz="1200" b="1" dirty="0">
                <a:cs typeface="Avenir Book"/>
              </a:rPr>
              <a:t>Paul Poole (South East Asia) </a:t>
            </a:r>
            <a:r>
              <a:rPr lang="en-US" sz="1200" b="1" dirty="0" smtClean="0">
                <a:cs typeface="Avenir Book"/>
              </a:rPr>
              <a:t>Co., Ltd.</a:t>
            </a:r>
            <a:endParaRPr lang="en-US" sz="1200" b="1" dirty="0">
              <a:cs typeface="Avenir Book"/>
            </a:endParaRPr>
          </a:p>
          <a:p>
            <a:r>
              <a:rPr lang="en-US" sz="1200" dirty="0">
                <a:cs typeface="Avenir Book"/>
              </a:rPr>
              <a:t>198 Tanou Road </a:t>
            </a:r>
            <a:br>
              <a:rPr lang="en-US" sz="1200" dirty="0">
                <a:cs typeface="Avenir Book"/>
              </a:rPr>
            </a:br>
            <a:r>
              <a:rPr lang="en-US" sz="1200" dirty="0" err="1" smtClean="0">
                <a:cs typeface="Avenir Book"/>
              </a:rPr>
              <a:t>Bovernives</a:t>
            </a:r>
            <a:r>
              <a:rPr lang="en-US" sz="1200" dirty="0" smtClean="0">
                <a:cs typeface="Avenir Book"/>
              </a:rPr>
              <a:t>, </a:t>
            </a:r>
            <a:r>
              <a:rPr lang="en-US" sz="1200" dirty="0" err="1" smtClean="0">
                <a:cs typeface="Avenir Book"/>
              </a:rPr>
              <a:t>Pranakorn</a:t>
            </a:r>
            <a:r>
              <a:rPr lang="en-US" sz="1200" dirty="0">
                <a:cs typeface="Avenir Book"/>
              </a:rPr>
              <a:t/>
            </a:r>
            <a:br>
              <a:rPr lang="en-US" sz="1200" dirty="0">
                <a:cs typeface="Avenir Book"/>
              </a:rPr>
            </a:br>
            <a:r>
              <a:rPr lang="en-US" sz="1200" dirty="0">
                <a:cs typeface="Avenir Book"/>
              </a:rPr>
              <a:t>Bangkok 10200 </a:t>
            </a:r>
            <a:br>
              <a:rPr lang="en-US" sz="1200" dirty="0">
                <a:cs typeface="Avenir Book"/>
              </a:rPr>
            </a:br>
            <a:r>
              <a:rPr lang="en-US" sz="1200" dirty="0">
                <a:cs typeface="Avenir Book"/>
              </a:rPr>
              <a:t>Thailand </a:t>
            </a:r>
            <a:br>
              <a:rPr lang="en-US" sz="1200" dirty="0">
                <a:cs typeface="Avenir Book"/>
              </a:rPr>
            </a:br>
            <a:r>
              <a:rPr lang="en-US" sz="1200" dirty="0">
                <a:cs typeface="Avenir Book"/>
              </a:rPr>
              <a:t>Tel./Fax: +66 2622 0605 - 7 </a:t>
            </a:r>
            <a:br>
              <a:rPr lang="en-US" sz="1200" dirty="0">
                <a:cs typeface="Avenir Book"/>
              </a:rPr>
            </a:br>
            <a:r>
              <a:rPr lang="en-US" sz="1200" dirty="0" smtClean="0">
                <a:cs typeface="Avenir Book"/>
                <a:hlinkClick r:id="rId2" tooltip="www.paulpoole.co.th"/>
              </a:rPr>
              <a:t>www.paulpoole.co.th/brightoncollegebangkok/</a:t>
            </a:r>
            <a:endParaRPr lang="en-US" sz="1200" dirty="0" smtClean="0">
              <a:cs typeface="Avenir Book"/>
            </a:endParaRPr>
          </a:p>
          <a:p>
            <a:endParaRPr lang="en-US" sz="1200" dirty="0">
              <a:cs typeface="Avenir Book"/>
            </a:endParaRPr>
          </a:p>
          <a:p>
            <a:r>
              <a:rPr lang="en-US" sz="1200" b="1" dirty="0">
                <a:cs typeface="Avenir Book"/>
              </a:rPr>
              <a:t>Paul Poole - Managing Director (English Speaking) </a:t>
            </a:r>
            <a:r>
              <a:rPr lang="en-US" sz="1200" dirty="0">
                <a:cs typeface="Avenir Book"/>
              </a:rPr>
              <a:t/>
            </a:r>
            <a:br>
              <a:rPr lang="en-US" sz="1200" dirty="0">
                <a:cs typeface="Avenir Book"/>
              </a:rPr>
            </a:br>
            <a:r>
              <a:rPr lang="en-US" sz="1200" dirty="0">
                <a:cs typeface="Avenir Book"/>
              </a:rPr>
              <a:t>email: </a:t>
            </a:r>
            <a:r>
              <a:rPr lang="en-US" sz="1200" dirty="0">
                <a:cs typeface="Avenir Book"/>
                <a:hlinkClick r:id="rId3" tooltip="paul@paulpoole.co.th"/>
              </a:rPr>
              <a:t>paul@paulpoole.co.th</a:t>
            </a:r>
            <a:r>
              <a:rPr lang="en-US" sz="1200" dirty="0">
                <a:cs typeface="Avenir Book"/>
              </a:rPr>
              <a:t/>
            </a:r>
            <a:br>
              <a:rPr lang="en-US" sz="1200" dirty="0">
                <a:cs typeface="Avenir Book"/>
              </a:rPr>
            </a:br>
            <a:r>
              <a:rPr lang="en-US" sz="1200" dirty="0">
                <a:cs typeface="Avenir Book"/>
              </a:rPr>
              <a:t>Tel. +66 8 6563 </a:t>
            </a:r>
            <a:r>
              <a:rPr lang="en-US" sz="1200" dirty="0" smtClean="0">
                <a:cs typeface="Avenir Book"/>
              </a:rPr>
              <a:t>3196</a:t>
            </a:r>
          </a:p>
          <a:p>
            <a:endParaRPr lang="en-US" sz="1200" dirty="0">
              <a:cs typeface="Avenir Book"/>
            </a:endParaRPr>
          </a:p>
          <a:p>
            <a:r>
              <a:rPr lang="en-US" sz="1200" b="1" dirty="0">
                <a:cs typeface="Avenir Book"/>
              </a:rPr>
              <a:t>Udomporn Phanjindawan – Personal Assistant (Thai/English Speaking) </a:t>
            </a:r>
            <a:r>
              <a:rPr lang="en-US" sz="1200" dirty="0">
                <a:cs typeface="Avenir Book"/>
              </a:rPr>
              <a:t/>
            </a:r>
            <a:br>
              <a:rPr lang="en-US" sz="1200" dirty="0">
                <a:cs typeface="Avenir Book"/>
              </a:rPr>
            </a:br>
            <a:r>
              <a:rPr lang="en-US" sz="1200" dirty="0">
                <a:cs typeface="Avenir Book"/>
              </a:rPr>
              <a:t>email: </a:t>
            </a:r>
            <a:r>
              <a:rPr lang="en-US" sz="1200" dirty="0">
                <a:cs typeface="Avenir Book"/>
                <a:hlinkClick r:id="rId4" tooltip="udomporn@paulpoole.co.th"/>
              </a:rPr>
              <a:t>udomporn@paulpoole.co.th</a:t>
            </a:r>
            <a:r>
              <a:rPr lang="en-US" sz="1200" dirty="0">
                <a:cs typeface="Avenir Book"/>
              </a:rPr>
              <a:t/>
            </a:r>
            <a:br>
              <a:rPr lang="en-US" sz="1200" dirty="0">
                <a:cs typeface="Avenir Book"/>
              </a:rPr>
            </a:br>
            <a:r>
              <a:rPr lang="en-US" sz="1200" dirty="0">
                <a:cs typeface="Avenir Book"/>
              </a:rPr>
              <a:t>Tel. +66 8 6382 </a:t>
            </a:r>
            <a:r>
              <a:rPr lang="en-US" sz="1200" dirty="0" smtClean="0">
                <a:cs typeface="Avenir Book"/>
              </a:rPr>
              <a:t>9949</a:t>
            </a:r>
            <a:endParaRPr lang="en-US" sz="1200" dirty="0">
              <a:cs typeface="Avenir Book"/>
            </a:endParaRPr>
          </a:p>
        </p:txBody>
      </p:sp>
      <p:sp>
        <p:nvSpPr>
          <p:cNvPr id="5" name="Rectangle 4"/>
          <p:cNvSpPr/>
          <p:nvPr/>
        </p:nvSpPr>
        <p:spPr>
          <a:xfrm>
            <a:off x="4013200" y="2978848"/>
            <a:ext cx="4966447" cy="3416319"/>
          </a:xfrm>
          <a:prstGeom prst="rect">
            <a:avLst/>
          </a:prstGeom>
        </p:spPr>
        <p:txBody>
          <a:bodyPr wrap="square">
            <a:spAutoFit/>
          </a:bodyPr>
          <a:lstStyle/>
          <a:p>
            <a:pPr lvl="0"/>
            <a:r>
              <a:rPr lang="en-US" sz="1200" b="1" dirty="0" smtClean="0">
                <a:solidFill>
                  <a:prstClr val="black"/>
                </a:solidFill>
                <a:cs typeface="Avenir Book"/>
              </a:rPr>
              <a:t>Brighton College Bangkok</a:t>
            </a:r>
          </a:p>
          <a:p>
            <a:r>
              <a:rPr lang="en-US" sz="1200" dirty="0">
                <a:cs typeface="Avenir Book"/>
              </a:rPr>
              <a:t>Soi Krungthep Kreetha 15/1</a:t>
            </a:r>
            <a:br>
              <a:rPr lang="en-US" sz="1200" dirty="0">
                <a:cs typeface="Avenir Book"/>
              </a:rPr>
            </a:br>
            <a:r>
              <a:rPr lang="en-US" sz="1200" dirty="0">
                <a:cs typeface="Avenir Book"/>
              </a:rPr>
              <a:t>Krungthep Kreetha Road</a:t>
            </a:r>
            <a:br>
              <a:rPr lang="en-US" sz="1200" dirty="0">
                <a:cs typeface="Avenir Book"/>
              </a:rPr>
            </a:br>
            <a:r>
              <a:rPr lang="en-US" sz="1200" dirty="0" err="1" smtClean="0">
                <a:cs typeface="Avenir Book"/>
              </a:rPr>
              <a:t>Huamark</a:t>
            </a:r>
            <a:r>
              <a:rPr lang="en-US" sz="1200" dirty="0" smtClean="0">
                <a:cs typeface="Avenir Book"/>
              </a:rPr>
              <a:t>, </a:t>
            </a:r>
            <a:r>
              <a:rPr lang="en-US" sz="1200" dirty="0" err="1" smtClean="0">
                <a:cs typeface="Avenir Book"/>
              </a:rPr>
              <a:t>Bangkapi</a:t>
            </a:r>
            <a:r>
              <a:rPr lang="en-US" sz="1200" dirty="0">
                <a:cs typeface="Avenir Book"/>
              </a:rPr>
              <a:t/>
            </a:r>
            <a:br>
              <a:rPr lang="en-US" sz="1200" dirty="0">
                <a:cs typeface="Avenir Book"/>
              </a:rPr>
            </a:br>
            <a:r>
              <a:rPr lang="en-US" sz="1200" dirty="0">
                <a:cs typeface="Avenir Book"/>
              </a:rPr>
              <a:t>Bangkok</a:t>
            </a:r>
            <a:br>
              <a:rPr lang="en-US" sz="1200" dirty="0">
                <a:cs typeface="Avenir Book"/>
              </a:rPr>
            </a:br>
            <a:r>
              <a:rPr lang="en-US" sz="1200" dirty="0">
                <a:cs typeface="Avenir Book"/>
              </a:rPr>
              <a:t>Tel: +66 2512 1872</a:t>
            </a:r>
            <a:br>
              <a:rPr lang="en-US" sz="1200" dirty="0">
                <a:cs typeface="Avenir Book"/>
              </a:rPr>
            </a:br>
            <a:r>
              <a:rPr lang="en-US" sz="1200" dirty="0">
                <a:cs typeface="Avenir Book"/>
                <a:hlinkClick r:id="rId5" tooltip="www.brightoncollegebangkok.com"/>
              </a:rPr>
              <a:t>www.brightoncollegebangkok.com</a:t>
            </a:r>
            <a:r>
              <a:rPr lang="en-US" sz="1200" dirty="0">
                <a:cs typeface="Avenir Book"/>
              </a:rPr>
              <a:t/>
            </a:r>
            <a:br>
              <a:rPr lang="en-US" sz="1200" dirty="0">
                <a:cs typeface="Avenir Book"/>
              </a:rPr>
            </a:br>
            <a:r>
              <a:rPr lang="en-US" sz="1200" dirty="0">
                <a:cs typeface="Avenir Book"/>
                <a:hlinkClick r:id="rId6" tooltip="www.brightoncollegeinternational.com"/>
              </a:rPr>
              <a:t>www.brightoncollegeinternational.com</a:t>
            </a:r>
            <a:r>
              <a:rPr lang="en-US" sz="1200" dirty="0">
                <a:cs typeface="Avenir Book"/>
              </a:rPr>
              <a:t/>
            </a:r>
            <a:br>
              <a:rPr lang="en-US" sz="1200" dirty="0">
                <a:cs typeface="Avenir Book"/>
              </a:rPr>
            </a:br>
            <a:r>
              <a:rPr lang="en-US" sz="1200" dirty="0">
                <a:cs typeface="Avenir Book"/>
                <a:hlinkClick r:id="rId7" tooltip="www.brightoncollege.org.uk"/>
              </a:rPr>
              <a:t>www.brightoncollege.org.uk</a:t>
            </a:r>
            <a:r>
              <a:rPr lang="en-US" sz="1200" dirty="0">
                <a:cs typeface="Avenir Book"/>
              </a:rPr>
              <a:t> </a:t>
            </a:r>
          </a:p>
          <a:p>
            <a:endParaRPr lang="en-US" sz="1200" b="1" dirty="0" smtClean="0">
              <a:cs typeface="Avenir Book"/>
            </a:endParaRPr>
          </a:p>
          <a:p>
            <a:r>
              <a:rPr lang="en-US" sz="1200" b="1" dirty="0" smtClean="0">
                <a:cs typeface="Avenir Book"/>
              </a:rPr>
              <a:t>Varissara </a:t>
            </a:r>
            <a:r>
              <a:rPr lang="en-US" sz="1200" b="1" dirty="0">
                <a:cs typeface="Avenir Book"/>
              </a:rPr>
              <a:t>Assakul - Project Coordinator (Thai/English Speaking)</a:t>
            </a:r>
            <a:r>
              <a:rPr lang="en-US" sz="1200" dirty="0">
                <a:cs typeface="Avenir Book"/>
              </a:rPr>
              <a:t/>
            </a:r>
            <a:br>
              <a:rPr lang="en-US" sz="1200" dirty="0">
                <a:cs typeface="Avenir Book"/>
              </a:rPr>
            </a:br>
            <a:r>
              <a:rPr lang="en-US" sz="1200" dirty="0">
                <a:cs typeface="Avenir Book"/>
              </a:rPr>
              <a:t>email: </a:t>
            </a:r>
            <a:r>
              <a:rPr lang="en-US" sz="1200" dirty="0">
                <a:cs typeface="Avenir Book"/>
                <a:hlinkClick r:id="rId8" tooltip="Varissara@brightoncollegebangkok.com"/>
              </a:rPr>
              <a:t>Varissara@brightoncollegebangkok.com</a:t>
            </a:r>
            <a:r>
              <a:rPr lang="en-US" sz="1200" dirty="0">
                <a:cs typeface="Avenir Book"/>
              </a:rPr>
              <a:t/>
            </a:r>
            <a:br>
              <a:rPr lang="en-US" sz="1200" dirty="0">
                <a:cs typeface="Avenir Book"/>
              </a:rPr>
            </a:br>
            <a:r>
              <a:rPr lang="en-US" sz="1200" dirty="0">
                <a:cs typeface="Avenir Book"/>
              </a:rPr>
              <a:t>Tel. +66 8 1443 5552 or +66 9 2468 2222</a:t>
            </a:r>
          </a:p>
          <a:p>
            <a:endParaRPr lang="en-US" sz="1200" b="1" dirty="0" smtClean="0">
              <a:cs typeface="Avenir Book"/>
            </a:endParaRPr>
          </a:p>
          <a:p>
            <a:r>
              <a:rPr lang="en-US" sz="1200" b="1" dirty="0" smtClean="0">
                <a:cs typeface="Avenir Book"/>
              </a:rPr>
              <a:t>Thanchanok </a:t>
            </a:r>
            <a:r>
              <a:rPr lang="en-US" sz="1200" b="1" dirty="0">
                <a:cs typeface="Avenir Book"/>
              </a:rPr>
              <a:t>Loviriyanan - Marketing Co-ordinator (Thai/English Speaking)</a:t>
            </a:r>
            <a:r>
              <a:rPr lang="en-US" sz="1200" dirty="0">
                <a:cs typeface="Avenir Book"/>
              </a:rPr>
              <a:t/>
            </a:r>
            <a:br>
              <a:rPr lang="en-US" sz="1200" dirty="0">
                <a:cs typeface="Avenir Book"/>
              </a:rPr>
            </a:br>
            <a:r>
              <a:rPr lang="en-US" sz="1200" dirty="0">
                <a:cs typeface="Avenir Book"/>
              </a:rPr>
              <a:t>email: </a:t>
            </a:r>
            <a:r>
              <a:rPr lang="en-US" sz="1200" dirty="0">
                <a:cs typeface="Avenir Book"/>
                <a:hlinkClick r:id="rId9" tooltip="thanchanok.l@brightoncollegebangkok.com"/>
              </a:rPr>
              <a:t>thanchanok.l@brightoncollegebangkok.com</a:t>
            </a:r>
            <a:r>
              <a:rPr lang="en-US" sz="1200" dirty="0">
                <a:cs typeface="Avenir Book"/>
              </a:rPr>
              <a:t/>
            </a:r>
            <a:br>
              <a:rPr lang="en-US" sz="1200" dirty="0">
                <a:cs typeface="Avenir Book"/>
              </a:rPr>
            </a:br>
            <a:r>
              <a:rPr lang="en-US" sz="1200" dirty="0">
                <a:cs typeface="Avenir Book"/>
              </a:rPr>
              <a:t>Tel. +66 9 2698 2288</a:t>
            </a:r>
          </a:p>
          <a:p>
            <a:pPr lvl="0"/>
            <a:endParaRPr lang="en-US" sz="1200" b="1" dirty="0">
              <a:solidFill>
                <a:prstClr val="black"/>
              </a:solidFill>
              <a:latin typeface="Avenir Book"/>
              <a:cs typeface="Avenir Book"/>
            </a:endParaRPr>
          </a:p>
        </p:txBody>
      </p:sp>
      <p:sp>
        <p:nvSpPr>
          <p:cNvPr id="6" name="TextBox 5"/>
          <p:cNvSpPr txBox="1"/>
          <p:nvPr/>
        </p:nvSpPr>
        <p:spPr>
          <a:xfrm>
            <a:off x="694532" y="6484076"/>
            <a:ext cx="7320271" cy="307777"/>
          </a:xfrm>
          <a:prstGeom prst="rect">
            <a:avLst/>
          </a:prstGeom>
          <a:noFill/>
        </p:spPr>
        <p:txBody>
          <a:bodyPr wrap="none" rtlCol="0">
            <a:spAutoFit/>
          </a:bodyPr>
          <a:lstStyle/>
          <a:p>
            <a:r>
              <a:rPr lang="en-US" sz="1400" dirty="0">
                <a:solidFill>
                  <a:schemeClr val="bg1"/>
                </a:solidFill>
              </a:rPr>
              <a:t>MARKETING SUPPORT BY PAUL POOLE (SOUTH EAST ASIA) CO., LTD. - THE SPONSORSHIP EXPERTS </a:t>
            </a:r>
          </a:p>
        </p:txBody>
      </p:sp>
    </p:spTree>
    <p:extLst>
      <p:ext uri="{BB962C8B-B14F-4D97-AF65-F5344CB8AC3E}">
        <p14:creationId xmlns:p14="http://schemas.microsoft.com/office/powerpoint/2010/main" val="201083929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Quad View.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81034" y="3262313"/>
            <a:ext cx="5962966" cy="2623705"/>
          </a:xfrm>
          <a:prstGeom prst="rect">
            <a:avLst/>
          </a:prstGeom>
        </p:spPr>
      </p:pic>
      <p:sp>
        <p:nvSpPr>
          <p:cNvPr id="5" name="Rectangle 4"/>
          <p:cNvSpPr/>
          <p:nvPr/>
        </p:nvSpPr>
        <p:spPr>
          <a:xfrm>
            <a:off x="417513" y="3175654"/>
            <a:ext cx="2808287" cy="3293209"/>
          </a:xfrm>
          <a:prstGeom prst="rect">
            <a:avLst/>
          </a:prstGeom>
        </p:spPr>
        <p:txBody>
          <a:bodyPr wrap="square">
            <a:spAutoFit/>
          </a:bodyPr>
          <a:lstStyle/>
          <a:p>
            <a:r>
              <a:rPr lang="en-US" sz="1600" dirty="0"/>
              <a:t>Set on a 20-acre campus, Brighton College Bangkok </a:t>
            </a:r>
            <a:r>
              <a:rPr lang="en-US" sz="1600" dirty="0" smtClean="0"/>
              <a:t>(BCB) </a:t>
            </a:r>
            <a:r>
              <a:rPr lang="en-US" sz="1600" dirty="0"/>
              <a:t>is a collaborative effort between Brighton College UK, one of England’s leading schools, and Ocean Group, the Thai corporation led by the Assakul family.</a:t>
            </a:r>
          </a:p>
          <a:p>
            <a:endParaRPr lang="en-US" sz="1600" dirty="0" smtClean="0"/>
          </a:p>
          <a:p>
            <a:r>
              <a:rPr lang="en-US" sz="1600" dirty="0" smtClean="0"/>
              <a:t>BCB will open </a:t>
            </a:r>
            <a:r>
              <a:rPr lang="en-US" sz="1600" dirty="0"/>
              <a:t>in September 2016, with capacity for 1,500 boys and girls aged 2 to 18. </a:t>
            </a:r>
            <a:endParaRPr lang="en-US" sz="1600" dirty="0" smtClean="0"/>
          </a:p>
          <a:p>
            <a:endParaRPr lang="en-US" sz="1600" dirty="0"/>
          </a:p>
        </p:txBody>
      </p:sp>
      <p:sp>
        <p:nvSpPr>
          <p:cNvPr id="4" name="Title 1"/>
          <p:cNvSpPr>
            <a:spLocks noGrp="1"/>
          </p:cNvSpPr>
          <p:nvPr>
            <p:ph type="title"/>
          </p:nvPr>
        </p:nvSpPr>
        <p:spPr>
          <a:xfrm>
            <a:off x="392113" y="2170113"/>
            <a:ext cx="3970021" cy="1143000"/>
          </a:xfrm>
        </p:spPr>
        <p:txBody>
          <a:bodyPr>
            <a:normAutofit/>
          </a:bodyPr>
          <a:lstStyle/>
          <a:p>
            <a:pPr algn="l"/>
            <a:r>
              <a:rPr lang="en-US" b="1" dirty="0" smtClean="0"/>
              <a:t>INTRODUCING…</a:t>
            </a:r>
            <a:endParaRPr lang="en-US" sz="2800" b="1" dirty="0"/>
          </a:p>
        </p:txBody>
      </p:sp>
      <p:sp>
        <p:nvSpPr>
          <p:cNvPr id="2" name="TextBox 1"/>
          <p:cNvSpPr txBox="1"/>
          <p:nvPr/>
        </p:nvSpPr>
        <p:spPr>
          <a:xfrm>
            <a:off x="802655" y="6484076"/>
            <a:ext cx="7320271" cy="307777"/>
          </a:xfrm>
          <a:prstGeom prst="rect">
            <a:avLst/>
          </a:prstGeom>
          <a:noFill/>
        </p:spPr>
        <p:txBody>
          <a:bodyPr wrap="none" rtlCol="0">
            <a:spAutoFit/>
          </a:bodyPr>
          <a:lstStyle/>
          <a:p>
            <a:pPr algn="ctr"/>
            <a:r>
              <a:rPr lang="en-US" sz="1400" dirty="0">
                <a:solidFill>
                  <a:schemeClr val="bg1"/>
                </a:solidFill>
              </a:rPr>
              <a:t>MARKETING SUPPORT BY PAUL POOLE (SOUTH EAST ASIA) CO., LTD. - THE SPONSORSHIP EXPERTS </a:t>
            </a:r>
          </a:p>
        </p:txBody>
      </p:sp>
    </p:spTree>
    <p:extLst>
      <p:ext uri="{BB962C8B-B14F-4D97-AF65-F5344CB8AC3E}">
        <p14:creationId xmlns:p14="http://schemas.microsoft.com/office/powerpoint/2010/main" val="342165409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LRC.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77198" y="3171262"/>
            <a:ext cx="5198500" cy="2974697"/>
          </a:xfrm>
          <a:prstGeom prst="rect">
            <a:avLst/>
          </a:prstGeom>
        </p:spPr>
      </p:pic>
      <p:sp>
        <p:nvSpPr>
          <p:cNvPr id="5" name="Rectangle 4"/>
          <p:cNvSpPr/>
          <p:nvPr/>
        </p:nvSpPr>
        <p:spPr>
          <a:xfrm>
            <a:off x="427972" y="3126729"/>
            <a:ext cx="2770187" cy="2308324"/>
          </a:xfrm>
          <a:prstGeom prst="rect">
            <a:avLst/>
          </a:prstGeom>
        </p:spPr>
        <p:txBody>
          <a:bodyPr wrap="square">
            <a:spAutoFit/>
          </a:bodyPr>
          <a:lstStyle/>
          <a:p>
            <a:r>
              <a:rPr lang="en-US" sz="1600" dirty="0" smtClean="0"/>
              <a:t>Offering </a:t>
            </a:r>
            <a:r>
              <a:rPr lang="en-US" sz="1600" dirty="0"/>
              <a:t>the full Brighton College </a:t>
            </a:r>
            <a:r>
              <a:rPr lang="en-US" sz="1600" dirty="0" smtClean="0"/>
              <a:t>experience. Set to become </a:t>
            </a:r>
            <a:r>
              <a:rPr lang="en-US" sz="1600" dirty="0"/>
              <a:t>the leading British curriculum school in </a:t>
            </a:r>
            <a:r>
              <a:rPr lang="en-US" sz="1600" dirty="0" smtClean="0"/>
              <a:t>Thailand.</a:t>
            </a:r>
          </a:p>
          <a:p>
            <a:endParaRPr lang="en-US" sz="1600" dirty="0"/>
          </a:p>
          <a:p>
            <a:r>
              <a:rPr lang="en-US" sz="1600" dirty="0" smtClean="0"/>
              <a:t>Purpose</a:t>
            </a:r>
            <a:r>
              <a:rPr lang="en-US" sz="1600" dirty="0"/>
              <a:t>-built state-of-the-art-facilities for music, art, dance, drama, sports and co-curricular activities</a:t>
            </a:r>
            <a:r>
              <a:rPr lang="en-US" sz="1600" dirty="0" smtClean="0"/>
              <a:t>.</a:t>
            </a:r>
            <a:endParaRPr lang="en-US" sz="1600" dirty="0">
              <a:latin typeface="Avenir Book"/>
              <a:cs typeface="Avenir Book"/>
            </a:endParaRPr>
          </a:p>
        </p:txBody>
      </p:sp>
      <p:sp>
        <p:nvSpPr>
          <p:cNvPr id="4" name="Title 1"/>
          <p:cNvSpPr>
            <a:spLocks noGrp="1"/>
          </p:cNvSpPr>
          <p:nvPr>
            <p:ph type="title"/>
          </p:nvPr>
        </p:nvSpPr>
        <p:spPr>
          <a:xfrm>
            <a:off x="392113" y="2170113"/>
            <a:ext cx="3970021" cy="1143000"/>
          </a:xfrm>
        </p:spPr>
        <p:txBody>
          <a:bodyPr>
            <a:normAutofit/>
          </a:bodyPr>
          <a:lstStyle/>
          <a:p>
            <a:pPr algn="l"/>
            <a:r>
              <a:rPr lang="en-US" b="1" dirty="0" smtClean="0"/>
              <a:t>INTRODUCING…</a:t>
            </a:r>
            <a:endParaRPr lang="en-US" sz="2800" b="1" dirty="0"/>
          </a:p>
        </p:txBody>
      </p:sp>
      <p:sp>
        <p:nvSpPr>
          <p:cNvPr id="6" name="TextBox 5"/>
          <p:cNvSpPr txBox="1"/>
          <p:nvPr/>
        </p:nvSpPr>
        <p:spPr>
          <a:xfrm>
            <a:off x="787714" y="6484076"/>
            <a:ext cx="7320271" cy="307777"/>
          </a:xfrm>
          <a:prstGeom prst="rect">
            <a:avLst/>
          </a:prstGeom>
          <a:noFill/>
        </p:spPr>
        <p:txBody>
          <a:bodyPr wrap="none" rtlCol="0">
            <a:spAutoFit/>
          </a:bodyPr>
          <a:lstStyle/>
          <a:p>
            <a:pPr algn="ctr"/>
            <a:r>
              <a:rPr lang="en-US" sz="1400" dirty="0">
                <a:solidFill>
                  <a:schemeClr val="bg1"/>
                </a:solidFill>
              </a:rPr>
              <a:t>MARKETING SUPPORT BY PAUL POOLE (SOUTH EAST ASIA) CO., LTD. - THE SPONSORSHIP EXPERTS </a:t>
            </a:r>
          </a:p>
        </p:txBody>
      </p:sp>
    </p:spTree>
    <p:extLst>
      <p:ext uri="{BB962C8B-B14F-4D97-AF65-F5344CB8AC3E}">
        <p14:creationId xmlns:p14="http://schemas.microsoft.com/office/powerpoint/2010/main" val="61498575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7513" y="2170113"/>
            <a:ext cx="5041900" cy="1143000"/>
          </a:xfrm>
        </p:spPr>
        <p:txBody>
          <a:bodyPr>
            <a:normAutofit/>
          </a:bodyPr>
          <a:lstStyle/>
          <a:p>
            <a:pPr algn="l"/>
            <a:r>
              <a:rPr lang="en-US" sz="2800" b="1" dirty="0" smtClean="0"/>
              <a:t>CAMPUS DESIGN</a:t>
            </a:r>
            <a:endParaRPr lang="en-US" sz="2800" b="1" dirty="0"/>
          </a:p>
        </p:txBody>
      </p:sp>
      <p:sp>
        <p:nvSpPr>
          <p:cNvPr id="3" name="Rectangle 2"/>
          <p:cNvSpPr/>
          <p:nvPr/>
        </p:nvSpPr>
        <p:spPr>
          <a:xfrm>
            <a:off x="417512" y="3089890"/>
            <a:ext cx="4484688" cy="3046988"/>
          </a:xfrm>
          <a:prstGeom prst="rect">
            <a:avLst/>
          </a:prstGeom>
        </p:spPr>
        <p:txBody>
          <a:bodyPr wrap="square">
            <a:spAutoFit/>
          </a:bodyPr>
          <a:lstStyle/>
          <a:p>
            <a:r>
              <a:rPr lang="en-US" sz="1600" dirty="0" smtClean="0"/>
              <a:t>Design </a:t>
            </a:r>
            <a:r>
              <a:rPr lang="en-US" sz="1600" dirty="0"/>
              <a:t>of the BCB campus is a fundamental part of BCB’s vision for learning</a:t>
            </a:r>
            <a:r>
              <a:rPr lang="en-US" sz="1600" dirty="0" smtClean="0"/>
              <a:t>. </a:t>
            </a:r>
          </a:p>
          <a:p>
            <a:endParaRPr lang="en-US" sz="1600" dirty="0"/>
          </a:p>
          <a:p>
            <a:r>
              <a:rPr lang="en-US" sz="1600" dirty="0" smtClean="0"/>
              <a:t>BCB provides an inspirational </a:t>
            </a:r>
            <a:r>
              <a:rPr lang="en-US" sz="1600" dirty="0"/>
              <a:t>learning </a:t>
            </a:r>
            <a:r>
              <a:rPr lang="en-US" sz="1600" dirty="0" smtClean="0"/>
              <a:t>environment.</a:t>
            </a:r>
            <a:endParaRPr lang="en-US" sz="1600" dirty="0"/>
          </a:p>
          <a:p>
            <a:endParaRPr lang="en-US" sz="1600" dirty="0" smtClean="0"/>
          </a:p>
          <a:p>
            <a:r>
              <a:rPr lang="en-US" sz="1600" dirty="0" smtClean="0"/>
              <a:t>BCB connects </a:t>
            </a:r>
            <a:r>
              <a:rPr lang="en-US" sz="1600" dirty="0"/>
              <a:t>children with </a:t>
            </a:r>
            <a:r>
              <a:rPr lang="en-US" sz="1600" dirty="0" smtClean="0"/>
              <a:t>nature - seamless </a:t>
            </a:r>
            <a:r>
              <a:rPr lang="en-US" sz="1600" dirty="0"/>
              <a:t>integration between interior and exterior will enable children to learn in innovative </a:t>
            </a:r>
            <a:r>
              <a:rPr lang="en-US" sz="1600" dirty="0" smtClean="0"/>
              <a:t>ways, making them </a:t>
            </a:r>
            <a:r>
              <a:rPr lang="en-US" sz="1600" dirty="0"/>
              <a:t>feel part of the world around them.</a:t>
            </a:r>
          </a:p>
          <a:p>
            <a:endParaRPr lang="en-US" sz="1600" dirty="0" smtClean="0"/>
          </a:p>
          <a:p>
            <a:r>
              <a:rPr lang="en-US" sz="1600" dirty="0" smtClean="0"/>
              <a:t>BCB embraces </a:t>
            </a:r>
            <a:r>
              <a:rPr lang="en-US" sz="1600" dirty="0"/>
              <a:t>tomorrow and the impact digital technology has on children’s lives</a:t>
            </a:r>
            <a:r>
              <a:rPr lang="en-US" sz="1600" dirty="0" smtClean="0"/>
              <a:t>.</a:t>
            </a:r>
            <a:endParaRPr lang="en-US" sz="1600" dirty="0">
              <a:latin typeface="Avenir Book"/>
              <a:cs typeface="Avenir Book"/>
            </a:endParaRPr>
          </a:p>
        </p:txBody>
      </p:sp>
      <p:pic>
        <p:nvPicPr>
          <p:cNvPr id="8" name="Picture 7" descr="Masterplan.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118100" y="3092987"/>
            <a:ext cx="4025900" cy="2847653"/>
          </a:xfrm>
          <a:prstGeom prst="rect">
            <a:avLst/>
          </a:prstGeom>
        </p:spPr>
      </p:pic>
      <p:sp>
        <p:nvSpPr>
          <p:cNvPr id="5" name="TextBox 4"/>
          <p:cNvSpPr txBox="1"/>
          <p:nvPr/>
        </p:nvSpPr>
        <p:spPr>
          <a:xfrm>
            <a:off x="922183" y="6484076"/>
            <a:ext cx="7320271" cy="307777"/>
          </a:xfrm>
          <a:prstGeom prst="rect">
            <a:avLst/>
          </a:prstGeom>
          <a:noFill/>
        </p:spPr>
        <p:txBody>
          <a:bodyPr wrap="none" rtlCol="0">
            <a:spAutoFit/>
          </a:bodyPr>
          <a:lstStyle/>
          <a:p>
            <a:r>
              <a:rPr lang="en-US" sz="1400" dirty="0">
                <a:solidFill>
                  <a:schemeClr val="bg1"/>
                </a:solidFill>
              </a:rPr>
              <a:t>MARKETING SUPPORT BY PAUL POOLE (SOUTH EAST ASIA) CO., LTD. - THE SPONSORSHIP EXPERTS </a:t>
            </a:r>
          </a:p>
        </p:txBody>
      </p:sp>
    </p:spTree>
    <p:extLst>
      <p:ext uri="{BB962C8B-B14F-4D97-AF65-F5344CB8AC3E}">
        <p14:creationId xmlns:p14="http://schemas.microsoft.com/office/powerpoint/2010/main" val="50300899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341312" y="3018115"/>
            <a:ext cx="5437188" cy="2800766"/>
          </a:xfrm>
          <a:prstGeom prst="rect">
            <a:avLst/>
          </a:prstGeom>
        </p:spPr>
        <p:txBody>
          <a:bodyPr wrap="square">
            <a:spAutoFit/>
          </a:bodyPr>
          <a:lstStyle/>
          <a:p>
            <a:r>
              <a:rPr lang="en-US" sz="1600" dirty="0"/>
              <a:t>BCB will be the third Brighton College International Schools (BCIS</a:t>
            </a:r>
            <a:r>
              <a:rPr lang="en-US" sz="1600" dirty="0" smtClean="0"/>
              <a:t>).</a:t>
            </a:r>
          </a:p>
          <a:p>
            <a:endParaRPr lang="en-US" sz="1600" dirty="0" smtClean="0"/>
          </a:p>
          <a:p>
            <a:r>
              <a:rPr lang="en-US" sz="1600" dirty="0" smtClean="0"/>
              <a:t>Brighton </a:t>
            </a:r>
            <a:r>
              <a:rPr lang="en-US" sz="1600" dirty="0"/>
              <a:t>College Abu Dhabi - </a:t>
            </a:r>
            <a:r>
              <a:rPr lang="en-US" sz="1600" dirty="0" smtClean="0"/>
              <a:t>opened </a:t>
            </a:r>
            <a:r>
              <a:rPr lang="en-US" sz="1600" dirty="0"/>
              <a:t>in Abu Dhabi on a state-of-the-art campus in 2011 and has a current roll of 1,600 pupils. </a:t>
            </a:r>
            <a:endParaRPr lang="en-US" sz="1600" dirty="0" smtClean="0"/>
          </a:p>
          <a:p>
            <a:endParaRPr lang="en-US" sz="1600" dirty="0"/>
          </a:p>
          <a:p>
            <a:r>
              <a:rPr lang="en-US" sz="1600" dirty="0" smtClean="0"/>
              <a:t>Brighton </a:t>
            </a:r>
            <a:r>
              <a:rPr lang="en-US" sz="1600" dirty="0"/>
              <a:t>College Al Ain - opened in 2013. By 2018, the college will educate 1,200 pupils across the 3 to 18-age range on its state-of-the-art campus, located in the ancestral city of the ruling family of the United Arab Emirates</a:t>
            </a:r>
            <a:r>
              <a:rPr lang="en-US" sz="1600" dirty="0" smtClean="0"/>
              <a:t>.</a:t>
            </a:r>
          </a:p>
        </p:txBody>
      </p:sp>
      <p:sp>
        <p:nvSpPr>
          <p:cNvPr id="4" name="Title 1"/>
          <p:cNvSpPr>
            <a:spLocks noGrp="1"/>
          </p:cNvSpPr>
          <p:nvPr>
            <p:ph type="title"/>
          </p:nvPr>
        </p:nvSpPr>
        <p:spPr>
          <a:xfrm>
            <a:off x="331788" y="2146300"/>
            <a:ext cx="6348412" cy="1143000"/>
          </a:xfrm>
        </p:spPr>
        <p:txBody>
          <a:bodyPr>
            <a:normAutofit/>
          </a:bodyPr>
          <a:lstStyle/>
          <a:p>
            <a:pPr algn="l"/>
            <a:r>
              <a:rPr lang="en-US" b="1" dirty="0" smtClean="0"/>
              <a:t>INTERNATIONAL NETWORK</a:t>
            </a:r>
            <a:endParaRPr lang="en-US" sz="2800" b="1" dirty="0"/>
          </a:p>
        </p:txBody>
      </p:sp>
      <p:pic>
        <p:nvPicPr>
          <p:cNvPr id="7" name="Picture 6"/>
          <p:cNvPicPr>
            <a:picLocks noChangeAspect="1"/>
          </p:cNvPicPr>
          <p:nvPr/>
        </p:nvPicPr>
        <p:blipFill>
          <a:blip r:embed="rId2"/>
          <a:stretch>
            <a:fillRect/>
          </a:stretch>
        </p:blipFill>
        <p:spPr>
          <a:xfrm>
            <a:off x="6159500" y="2868613"/>
            <a:ext cx="2806700" cy="3341309"/>
          </a:xfrm>
          <a:prstGeom prst="rect">
            <a:avLst/>
          </a:prstGeom>
        </p:spPr>
      </p:pic>
      <p:sp>
        <p:nvSpPr>
          <p:cNvPr id="6" name="TextBox 5"/>
          <p:cNvSpPr txBox="1"/>
          <p:nvPr/>
        </p:nvSpPr>
        <p:spPr>
          <a:xfrm>
            <a:off x="916879" y="6484076"/>
            <a:ext cx="7320271" cy="307777"/>
          </a:xfrm>
          <a:prstGeom prst="rect">
            <a:avLst/>
          </a:prstGeom>
          <a:noFill/>
        </p:spPr>
        <p:txBody>
          <a:bodyPr wrap="none" rtlCol="0">
            <a:spAutoFit/>
          </a:bodyPr>
          <a:lstStyle/>
          <a:p>
            <a:r>
              <a:rPr lang="en-US" sz="1400" dirty="0">
                <a:solidFill>
                  <a:schemeClr val="bg1"/>
                </a:solidFill>
              </a:rPr>
              <a:t>MARKETING SUPPORT BY PAUL POOLE (SOUTH EAST ASIA) CO., LTD. - THE SPONSORSHIP EXPERTS </a:t>
            </a:r>
          </a:p>
        </p:txBody>
      </p:sp>
    </p:spTree>
    <p:extLst>
      <p:ext uri="{BB962C8B-B14F-4D97-AF65-F5344CB8AC3E}">
        <p14:creationId xmlns:p14="http://schemas.microsoft.com/office/powerpoint/2010/main" val="256723103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382588" y="2840315"/>
            <a:ext cx="4481512" cy="3077765"/>
          </a:xfrm>
          <a:prstGeom prst="rect">
            <a:avLst/>
          </a:prstGeom>
        </p:spPr>
        <p:txBody>
          <a:bodyPr wrap="square">
            <a:spAutoFit/>
          </a:bodyPr>
          <a:lstStyle/>
          <a:p>
            <a:endParaRPr lang="en-US" b="1" dirty="0"/>
          </a:p>
          <a:p>
            <a:r>
              <a:rPr lang="en-US" sz="1600" dirty="0" smtClean="0"/>
              <a:t>BCIS’s </a:t>
            </a:r>
            <a:r>
              <a:rPr lang="en-US" sz="1600" dirty="0"/>
              <a:t>vision is to work with investors to open a series of premium international sister schools </a:t>
            </a:r>
            <a:r>
              <a:rPr lang="en-US" sz="1600" dirty="0" smtClean="0"/>
              <a:t>modeled </a:t>
            </a:r>
            <a:r>
              <a:rPr lang="en-US" sz="1600" dirty="0"/>
              <a:t>upon Brighton College. Each school shares Brighton College UK’s aims and ethos, achieved by focusing on</a:t>
            </a:r>
            <a:r>
              <a:rPr lang="en-US" sz="1600" dirty="0" smtClean="0"/>
              <a:t>:</a:t>
            </a:r>
          </a:p>
          <a:p>
            <a:endParaRPr lang="en-US" sz="1600" dirty="0"/>
          </a:p>
          <a:p>
            <a:pPr marL="285750" indent="-285750">
              <a:buFont typeface="Arial"/>
              <a:buChar char="•"/>
            </a:pPr>
            <a:r>
              <a:rPr lang="en-US" sz="1600" dirty="0"/>
              <a:t>Appointing excellent teachers</a:t>
            </a:r>
          </a:p>
          <a:p>
            <a:pPr marL="285750" indent="-285750">
              <a:buFont typeface="Arial"/>
              <a:buChar char="•"/>
            </a:pPr>
            <a:r>
              <a:rPr lang="en-US" sz="1600" dirty="0"/>
              <a:t>Supporting excellent and inspirational teaching</a:t>
            </a:r>
          </a:p>
          <a:p>
            <a:pPr marL="285750" indent="-285750">
              <a:buFont typeface="Arial"/>
              <a:buChar char="•"/>
            </a:pPr>
            <a:r>
              <a:rPr lang="en-US" sz="1600" dirty="0"/>
              <a:t>Support outside the classroom - to consolidate and to extend</a:t>
            </a:r>
          </a:p>
          <a:p>
            <a:pPr marL="285750" indent="-285750">
              <a:buFont typeface="Arial"/>
              <a:buChar char="•"/>
            </a:pPr>
            <a:r>
              <a:rPr lang="en-US" sz="1600" dirty="0"/>
              <a:t>A balanced life at </a:t>
            </a:r>
            <a:r>
              <a:rPr lang="en-US" sz="1600" dirty="0" smtClean="0"/>
              <a:t>school</a:t>
            </a:r>
          </a:p>
        </p:txBody>
      </p:sp>
      <p:sp>
        <p:nvSpPr>
          <p:cNvPr id="4" name="Title 1"/>
          <p:cNvSpPr>
            <a:spLocks noGrp="1"/>
          </p:cNvSpPr>
          <p:nvPr>
            <p:ph type="title"/>
          </p:nvPr>
        </p:nvSpPr>
        <p:spPr>
          <a:xfrm>
            <a:off x="382589" y="2256118"/>
            <a:ext cx="3756118" cy="1003300"/>
          </a:xfrm>
        </p:spPr>
        <p:txBody>
          <a:bodyPr>
            <a:normAutofit/>
          </a:bodyPr>
          <a:lstStyle/>
          <a:p>
            <a:pPr algn="l"/>
            <a:r>
              <a:rPr lang="en-US" b="1" dirty="0" smtClean="0"/>
              <a:t>VISION…</a:t>
            </a:r>
            <a:endParaRPr lang="en-US" sz="2800" b="1" dirty="0"/>
          </a:p>
        </p:txBody>
      </p:sp>
      <p:pic>
        <p:nvPicPr>
          <p:cNvPr id="2" name="Picture 1"/>
          <p:cNvPicPr>
            <a:picLocks noChangeAspect="1"/>
          </p:cNvPicPr>
          <p:nvPr/>
        </p:nvPicPr>
        <p:blipFill>
          <a:blip r:embed="rId2"/>
          <a:stretch>
            <a:fillRect/>
          </a:stretch>
        </p:blipFill>
        <p:spPr>
          <a:xfrm>
            <a:off x="5245100" y="3149600"/>
            <a:ext cx="3759200" cy="2506133"/>
          </a:xfrm>
          <a:prstGeom prst="rect">
            <a:avLst/>
          </a:prstGeom>
        </p:spPr>
      </p:pic>
      <p:sp>
        <p:nvSpPr>
          <p:cNvPr id="6" name="TextBox 5"/>
          <p:cNvSpPr txBox="1"/>
          <p:nvPr/>
        </p:nvSpPr>
        <p:spPr>
          <a:xfrm>
            <a:off x="937124" y="6484076"/>
            <a:ext cx="7320271" cy="307777"/>
          </a:xfrm>
          <a:prstGeom prst="rect">
            <a:avLst/>
          </a:prstGeom>
          <a:noFill/>
        </p:spPr>
        <p:txBody>
          <a:bodyPr wrap="none" rtlCol="0">
            <a:spAutoFit/>
          </a:bodyPr>
          <a:lstStyle/>
          <a:p>
            <a:r>
              <a:rPr lang="en-US" sz="1400" dirty="0">
                <a:solidFill>
                  <a:schemeClr val="bg1"/>
                </a:solidFill>
              </a:rPr>
              <a:t>MARKETING SUPPORT BY PAUL POOLE (SOUTH EAST ASIA) CO., LTD. - THE SPONSORSHIP EXPERTS </a:t>
            </a:r>
          </a:p>
        </p:txBody>
      </p:sp>
    </p:spTree>
    <p:extLst>
      <p:ext uri="{BB962C8B-B14F-4D97-AF65-F5344CB8AC3E}">
        <p14:creationId xmlns:p14="http://schemas.microsoft.com/office/powerpoint/2010/main" val="237506916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382588" y="2967315"/>
            <a:ext cx="6462712" cy="3077766"/>
          </a:xfrm>
          <a:prstGeom prst="rect">
            <a:avLst/>
          </a:prstGeom>
        </p:spPr>
        <p:txBody>
          <a:bodyPr wrap="square">
            <a:spAutoFit/>
          </a:bodyPr>
          <a:lstStyle/>
          <a:p>
            <a:endParaRPr lang="en-US" b="1" dirty="0"/>
          </a:p>
          <a:p>
            <a:r>
              <a:rPr lang="en-US" b="1" dirty="0"/>
              <a:t>DAVID TONGUE</a:t>
            </a:r>
            <a:r>
              <a:rPr lang="en-US" dirty="0"/>
              <a:t> </a:t>
            </a:r>
            <a:r>
              <a:rPr lang="en-US" sz="1600" dirty="0"/>
              <a:t>- is BCB’s founding Headmaster. Currently Headmaster of Brighton College Al Ain in the UAE, his school was recently awarded the highest ever inspection grade given to a school </a:t>
            </a:r>
            <a:r>
              <a:rPr lang="en-US" sz="1600" dirty="0" smtClean="0"/>
              <a:t>Emirates.</a:t>
            </a:r>
          </a:p>
          <a:p>
            <a:endParaRPr lang="en-US" dirty="0"/>
          </a:p>
          <a:p>
            <a:r>
              <a:rPr lang="en-US" sz="1600" dirty="0"/>
              <a:t>He is 39 years old, is married to Victoria, and they have two young children who will both attend BCB</a:t>
            </a:r>
            <a:r>
              <a:rPr lang="en-US" sz="1600" dirty="0" smtClean="0"/>
              <a:t>.</a:t>
            </a:r>
          </a:p>
          <a:p>
            <a:endParaRPr lang="en-US" dirty="0"/>
          </a:p>
          <a:p>
            <a:r>
              <a:rPr lang="en-US" b="1" dirty="0"/>
              <a:t>KELLY CROMPTON</a:t>
            </a:r>
            <a:r>
              <a:rPr lang="en-US" dirty="0"/>
              <a:t> </a:t>
            </a:r>
            <a:r>
              <a:rPr lang="en-US" sz="1600" dirty="0"/>
              <a:t>- is Head of Pre-Prep, responsible for the education of the College’s youngest children aged 2 to 8</a:t>
            </a:r>
            <a:r>
              <a:rPr lang="en-US" sz="1600" dirty="0" smtClean="0"/>
              <a:t>.</a:t>
            </a:r>
            <a:endParaRPr lang="en-US" sz="1600" dirty="0"/>
          </a:p>
          <a:p>
            <a:endParaRPr lang="en-US" dirty="0">
              <a:latin typeface="Avenir Book"/>
              <a:cs typeface="Avenir Book"/>
            </a:endParaRPr>
          </a:p>
        </p:txBody>
      </p:sp>
      <p:sp>
        <p:nvSpPr>
          <p:cNvPr id="4" name="Title 1"/>
          <p:cNvSpPr>
            <a:spLocks noGrp="1"/>
          </p:cNvSpPr>
          <p:nvPr>
            <p:ph type="title"/>
          </p:nvPr>
        </p:nvSpPr>
        <p:spPr>
          <a:xfrm>
            <a:off x="382588" y="2146300"/>
            <a:ext cx="3970021" cy="1143000"/>
          </a:xfrm>
        </p:spPr>
        <p:txBody>
          <a:bodyPr>
            <a:normAutofit/>
          </a:bodyPr>
          <a:lstStyle/>
          <a:p>
            <a:pPr algn="l"/>
            <a:r>
              <a:rPr lang="en-US" b="1" dirty="0" smtClean="0"/>
              <a:t>SENIOR TEAM</a:t>
            </a:r>
            <a:endParaRPr lang="en-US" sz="2800" b="1" dirty="0"/>
          </a:p>
        </p:txBody>
      </p:sp>
      <p:sp>
        <p:nvSpPr>
          <p:cNvPr id="6" name="TextBox 5"/>
          <p:cNvSpPr txBox="1"/>
          <p:nvPr/>
        </p:nvSpPr>
        <p:spPr>
          <a:xfrm>
            <a:off x="1011829" y="6484076"/>
            <a:ext cx="7320271" cy="307777"/>
          </a:xfrm>
          <a:prstGeom prst="rect">
            <a:avLst/>
          </a:prstGeom>
          <a:noFill/>
        </p:spPr>
        <p:txBody>
          <a:bodyPr wrap="none" rtlCol="0">
            <a:spAutoFit/>
          </a:bodyPr>
          <a:lstStyle/>
          <a:p>
            <a:r>
              <a:rPr lang="en-US" sz="1400" dirty="0">
                <a:solidFill>
                  <a:schemeClr val="bg1"/>
                </a:solidFill>
              </a:rPr>
              <a:t>MARKETING SUPPORT BY PAUL POOLE (SOUTH EAST ASIA) CO., LTD. - THE SPONSORSHIP EXPERTS </a:t>
            </a:r>
          </a:p>
        </p:txBody>
      </p:sp>
    </p:spTree>
    <p:extLst>
      <p:ext uri="{BB962C8B-B14F-4D97-AF65-F5344CB8AC3E}">
        <p14:creationId xmlns:p14="http://schemas.microsoft.com/office/powerpoint/2010/main" val="8435547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369888" y="3013757"/>
            <a:ext cx="4848752" cy="2800766"/>
          </a:xfrm>
          <a:prstGeom prst="rect">
            <a:avLst/>
          </a:prstGeom>
        </p:spPr>
        <p:txBody>
          <a:bodyPr wrap="square">
            <a:spAutoFit/>
          </a:bodyPr>
          <a:lstStyle/>
          <a:p>
            <a:r>
              <a:rPr lang="en-US" sz="1600" dirty="0"/>
              <a:t>Official Sponsors will have the opportunity to integrate their brand with BCB’s three main school sections</a:t>
            </a:r>
            <a:r>
              <a:rPr lang="en-US" sz="1600" dirty="0" smtClean="0"/>
              <a:t>:</a:t>
            </a:r>
          </a:p>
          <a:p>
            <a:endParaRPr lang="en-US" sz="1600" b="1" dirty="0"/>
          </a:p>
          <a:p>
            <a:r>
              <a:rPr lang="en-US" sz="1600" b="1" dirty="0" smtClean="0"/>
              <a:t>The </a:t>
            </a:r>
            <a:r>
              <a:rPr lang="en-US" sz="1600" b="1" dirty="0"/>
              <a:t>Pre-Prep School</a:t>
            </a:r>
            <a:r>
              <a:rPr lang="en-US" sz="1600" dirty="0"/>
              <a:t/>
            </a:r>
            <a:br>
              <a:rPr lang="en-US" sz="1600" dirty="0"/>
            </a:br>
            <a:r>
              <a:rPr lang="en-US" sz="1600" dirty="0"/>
              <a:t>Pre-Nursery to Year 3 - Ages 2-8</a:t>
            </a:r>
          </a:p>
          <a:p>
            <a:endParaRPr lang="en-US" sz="1600" b="1" dirty="0" smtClean="0"/>
          </a:p>
          <a:p>
            <a:r>
              <a:rPr lang="en-US" sz="1600" b="1" dirty="0" smtClean="0"/>
              <a:t>The </a:t>
            </a:r>
            <a:r>
              <a:rPr lang="en-US" sz="1600" b="1" dirty="0"/>
              <a:t>Preparatory School</a:t>
            </a:r>
            <a:r>
              <a:rPr lang="en-US" sz="1600" dirty="0"/>
              <a:t/>
            </a:r>
            <a:br>
              <a:rPr lang="en-US" sz="1600" dirty="0"/>
            </a:br>
            <a:r>
              <a:rPr lang="en-US" sz="1600" dirty="0"/>
              <a:t>Years 4 to 8 - Ages 8-</a:t>
            </a:r>
            <a:r>
              <a:rPr lang="en-US" sz="1600" dirty="0" smtClean="0"/>
              <a:t>13</a:t>
            </a:r>
          </a:p>
          <a:p>
            <a:endParaRPr lang="en-US" sz="1600" dirty="0"/>
          </a:p>
          <a:p>
            <a:r>
              <a:rPr lang="en-US" sz="1600" b="1" dirty="0"/>
              <a:t>The Senior School</a:t>
            </a:r>
            <a:r>
              <a:rPr lang="en-US" sz="1600" dirty="0"/>
              <a:t/>
            </a:r>
            <a:br>
              <a:rPr lang="en-US" sz="1600" dirty="0"/>
            </a:br>
            <a:r>
              <a:rPr lang="en-US" sz="1600" dirty="0"/>
              <a:t>Years 9-13 - Ages 13-18</a:t>
            </a:r>
          </a:p>
        </p:txBody>
      </p:sp>
      <p:sp>
        <p:nvSpPr>
          <p:cNvPr id="4" name="Title 1"/>
          <p:cNvSpPr>
            <a:spLocks noGrp="1"/>
          </p:cNvSpPr>
          <p:nvPr>
            <p:ph type="title"/>
          </p:nvPr>
        </p:nvSpPr>
        <p:spPr>
          <a:xfrm>
            <a:off x="331788" y="2159000"/>
            <a:ext cx="3970021" cy="1143000"/>
          </a:xfrm>
        </p:spPr>
        <p:txBody>
          <a:bodyPr>
            <a:normAutofit/>
          </a:bodyPr>
          <a:lstStyle/>
          <a:p>
            <a:pPr algn="l"/>
            <a:r>
              <a:rPr lang="en-US" b="1" dirty="0" smtClean="0"/>
              <a:t>THE SCHOOLS</a:t>
            </a:r>
            <a:endParaRPr lang="en-US" sz="2800" b="1" dirty="0"/>
          </a:p>
        </p:txBody>
      </p:sp>
      <p:pic>
        <p:nvPicPr>
          <p:cNvPr id="2" name="Picture 1"/>
          <p:cNvPicPr>
            <a:picLocks noChangeAspect="1"/>
          </p:cNvPicPr>
          <p:nvPr/>
        </p:nvPicPr>
        <p:blipFill>
          <a:blip r:embed="rId2"/>
          <a:stretch>
            <a:fillRect/>
          </a:stretch>
        </p:blipFill>
        <p:spPr>
          <a:xfrm>
            <a:off x="5461000" y="3104152"/>
            <a:ext cx="3332480" cy="3048000"/>
          </a:xfrm>
          <a:prstGeom prst="rect">
            <a:avLst/>
          </a:prstGeom>
        </p:spPr>
      </p:pic>
      <p:sp>
        <p:nvSpPr>
          <p:cNvPr id="6" name="TextBox 5"/>
          <p:cNvSpPr txBox="1"/>
          <p:nvPr/>
        </p:nvSpPr>
        <p:spPr>
          <a:xfrm>
            <a:off x="1041711" y="6484076"/>
            <a:ext cx="7320271" cy="307777"/>
          </a:xfrm>
          <a:prstGeom prst="rect">
            <a:avLst/>
          </a:prstGeom>
          <a:noFill/>
        </p:spPr>
        <p:txBody>
          <a:bodyPr wrap="none" rtlCol="0">
            <a:spAutoFit/>
          </a:bodyPr>
          <a:lstStyle/>
          <a:p>
            <a:r>
              <a:rPr lang="en-US" sz="1400" dirty="0">
                <a:solidFill>
                  <a:schemeClr val="bg1"/>
                </a:solidFill>
              </a:rPr>
              <a:t>MARKETING SUPPORT BY PAUL POOLE (SOUTH EAST ASIA) CO., LTD. - THE SPONSORSHIP EXPERTS </a:t>
            </a:r>
          </a:p>
        </p:txBody>
      </p:sp>
    </p:spTree>
    <p:extLst>
      <p:ext uri="{BB962C8B-B14F-4D97-AF65-F5344CB8AC3E}">
        <p14:creationId xmlns:p14="http://schemas.microsoft.com/office/powerpoint/2010/main" val="87312364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349781" y="2153187"/>
            <a:ext cx="3752319" cy="1143000"/>
          </a:xfrm>
        </p:spPr>
        <p:txBody>
          <a:bodyPr>
            <a:normAutofit/>
          </a:bodyPr>
          <a:lstStyle/>
          <a:p>
            <a:pPr algn="l"/>
            <a:r>
              <a:rPr lang="en-US" sz="2800" b="1" dirty="0" smtClean="0"/>
              <a:t>MAJOR FACILITIES</a:t>
            </a:r>
            <a:endParaRPr lang="en-US" sz="2800" b="1" dirty="0"/>
          </a:p>
        </p:txBody>
      </p:sp>
      <p:sp>
        <p:nvSpPr>
          <p:cNvPr id="6" name="Rectangle 5"/>
          <p:cNvSpPr/>
          <p:nvPr/>
        </p:nvSpPr>
        <p:spPr>
          <a:xfrm>
            <a:off x="379413" y="3169187"/>
            <a:ext cx="4937973" cy="2339102"/>
          </a:xfrm>
          <a:prstGeom prst="rect">
            <a:avLst/>
          </a:prstGeom>
        </p:spPr>
        <p:txBody>
          <a:bodyPr wrap="square">
            <a:spAutoFit/>
          </a:bodyPr>
          <a:lstStyle/>
          <a:p>
            <a:r>
              <a:rPr lang="en-US" b="1" dirty="0"/>
              <a:t>PERFORMING ARTS CENTER (PAC)</a:t>
            </a:r>
          </a:p>
          <a:p>
            <a:r>
              <a:rPr lang="en-US" sz="1600" dirty="0" smtClean="0"/>
              <a:t>Houses </a:t>
            </a:r>
            <a:r>
              <a:rPr lang="en-US" sz="1600" dirty="0"/>
              <a:t>a 620-seat theatre, dance studios, rooms for musical instruction and practice, art and design rooms, Mac suites and a traditional photography darkroom</a:t>
            </a:r>
            <a:r>
              <a:rPr lang="en-US" sz="1600" dirty="0" smtClean="0"/>
              <a:t>.</a:t>
            </a:r>
          </a:p>
          <a:p>
            <a:endParaRPr lang="en-US" sz="1600" dirty="0"/>
          </a:p>
          <a:p>
            <a:r>
              <a:rPr lang="en-US" sz="1600" dirty="0"/>
              <a:t>Pupils in all years </a:t>
            </a:r>
            <a:r>
              <a:rPr lang="en-US" sz="1600" dirty="0" smtClean="0"/>
              <a:t>have </a:t>
            </a:r>
            <a:r>
              <a:rPr lang="en-US" sz="1600" dirty="0"/>
              <a:t>access to this superb resource, which will actively promote one of the core values of Brighton College, namely the importance of the arts in all our lives</a:t>
            </a:r>
            <a:r>
              <a:rPr lang="en-US" sz="1600" dirty="0" smtClean="0"/>
              <a:t>.</a:t>
            </a:r>
            <a:endParaRPr lang="en-US" sz="1600" dirty="0"/>
          </a:p>
        </p:txBody>
      </p:sp>
      <p:pic>
        <p:nvPicPr>
          <p:cNvPr id="2" name="Picture 1"/>
          <p:cNvPicPr>
            <a:picLocks noChangeAspect="1"/>
          </p:cNvPicPr>
          <p:nvPr/>
        </p:nvPicPr>
        <p:blipFill>
          <a:blip r:embed="rId2"/>
          <a:stretch>
            <a:fillRect/>
          </a:stretch>
        </p:blipFill>
        <p:spPr>
          <a:xfrm>
            <a:off x="5317386" y="3236423"/>
            <a:ext cx="3600450" cy="2400300"/>
          </a:xfrm>
          <a:prstGeom prst="rect">
            <a:avLst/>
          </a:prstGeom>
        </p:spPr>
      </p:pic>
      <p:sp>
        <p:nvSpPr>
          <p:cNvPr id="7" name="TextBox 6"/>
          <p:cNvSpPr txBox="1"/>
          <p:nvPr/>
        </p:nvSpPr>
        <p:spPr>
          <a:xfrm>
            <a:off x="937124" y="6484076"/>
            <a:ext cx="7320271" cy="307777"/>
          </a:xfrm>
          <a:prstGeom prst="rect">
            <a:avLst/>
          </a:prstGeom>
          <a:noFill/>
        </p:spPr>
        <p:txBody>
          <a:bodyPr wrap="none" rtlCol="0">
            <a:spAutoFit/>
          </a:bodyPr>
          <a:lstStyle/>
          <a:p>
            <a:r>
              <a:rPr lang="en-US" sz="1400" dirty="0">
                <a:solidFill>
                  <a:schemeClr val="bg1"/>
                </a:solidFill>
              </a:rPr>
              <a:t>MARKETING SUPPORT BY PAUL POOLE (SOUTH EAST ASIA) CO., LTD. - THE SPONSORSHIP EXPERTS </a:t>
            </a:r>
          </a:p>
        </p:txBody>
      </p:sp>
    </p:spTree>
    <p:extLst>
      <p:ext uri="{BB962C8B-B14F-4D97-AF65-F5344CB8AC3E}">
        <p14:creationId xmlns:p14="http://schemas.microsoft.com/office/powerpoint/2010/main" val="3566415311"/>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2456</TotalTime>
  <Words>1307</Words>
  <Application>Microsoft Office PowerPoint</Application>
  <PresentationFormat>On-screen Show (4:3)</PresentationFormat>
  <Paragraphs>165</Paragraphs>
  <Slides>18</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18</vt:i4>
      </vt:variant>
    </vt:vector>
  </HeadingPairs>
  <TitlesOfParts>
    <vt:vector size="22" baseType="lpstr">
      <vt:lpstr>Arial</vt:lpstr>
      <vt:lpstr>Avenir Book</vt:lpstr>
      <vt:lpstr>Calibri</vt:lpstr>
      <vt:lpstr>Office Theme</vt:lpstr>
      <vt:lpstr>PowerPoint Presentation</vt:lpstr>
      <vt:lpstr>INTRODUCING…</vt:lpstr>
      <vt:lpstr>INTRODUCING…</vt:lpstr>
      <vt:lpstr>CAMPUS DESIGN</vt:lpstr>
      <vt:lpstr>INTERNATIONAL NETWORK</vt:lpstr>
      <vt:lpstr>VISION…</vt:lpstr>
      <vt:lpstr>SENIOR TEAM</vt:lpstr>
      <vt:lpstr>THE SCHOOLS</vt:lpstr>
      <vt:lpstr>MAJOR FACILITIES</vt:lpstr>
      <vt:lpstr>MAJOR FACILITIES</vt:lpstr>
      <vt:lpstr>MAJOR FACILITIES</vt:lpstr>
      <vt:lpstr>CURRICULUM</vt:lpstr>
      <vt:lpstr>SPECIAL EVENTS</vt:lpstr>
      <vt:lpstr>SCHOLARSHIPS</vt:lpstr>
      <vt:lpstr>MICE</vt:lpstr>
      <vt:lpstr>BENEFITS</vt:lpstr>
      <vt:lpstr>PACKAGES</vt:lpstr>
      <vt:lpstr>PowerPoint Presentation</vt:lpstr>
    </vt:vector>
  </TitlesOfParts>
  <Manager/>
  <Company/>
  <LinksUpToDate>false</LinksUpToDate>
  <SharedDoc>false</SharedDoc>
  <HyperlinkBase/>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
  <dc:creator>Nigel Jones</dc:creator>
  <cp:keywords/>
  <dc:description/>
  <cp:lastModifiedBy>Penny</cp:lastModifiedBy>
  <cp:revision>117</cp:revision>
  <dcterms:created xsi:type="dcterms:W3CDTF">2015-03-16T09:41:09Z</dcterms:created>
  <dcterms:modified xsi:type="dcterms:W3CDTF">2015-12-27T20:09:35Z</dcterms:modified>
  <cp:category/>
</cp:coreProperties>
</file>