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1" r:id="rId4"/>
    <p:sldId id="258" r:id="rId5"/>
    <p:sldId id="274" r:id="rId6"/>
    <p:sldId id="273" r:id="rId7"/>
    <p:sldId id="275" r:id="rId8"/>
    <p:sldId id="272" r:id="rId9"/>
    <p:sldId id="260" r:id="rId10"/>
    <p:sldId id="276" r:id="rId11"/>
    <p:sldId id="277" r:id="rId12"/>
    <p:sldId id="278" r:id="rId13"/>
    <p:sldId id="279" r:id="rId14"/>
    <p:sldId id="280" r:id="rId15"/>
    <p:sldId id="257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5">
          <p15:clr>
            <a:srgbClr val="A4A3A4"/>
          </p15:clr>
        </p15:guide>
        <p15:guide id="2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00007A"/>
    <a:srgbClr val="000059"/>
    <a:srgbClr val="00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468" y="120"/>
      </p:cViewPr>
      <p:guideLst>
        <p:guide orient="horz" pos="2055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17DA-5C53-2949-BC97-EFFF21A9DCAC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1FD0-D1B2-934E-ADF2-58872E8CF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"/>
          <a:stretch>
            <a:fillRect/>
          </a:stretch>
        </p:blipFill>
        <p:spPr>
          <a:xfrm>
            <a:off x="0" y="-12801"/>
            <a:ext cx="9169400" cy="6156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940" y="2139950"/>
            <a:ext cx="4950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41" y="3114675"/>
            <a:ext cx="8311157" cy="304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700" y="6438900"/>
            <a:ext cx="9169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poole.co.th/bisphuket" TargetMode="External"/><Relationship Id="rId7" Type="http://schemas.openxmlformats.org/officeDocument/2006/relationships/hyperlink" Target="mailto:sostheimer@bisphuket.ac.th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sphuket.ac.th" TargetMode="External"/><Relationship Id="rId5" Type="http://schemas.openxmlformats.org/officeDocument/2006/relationships/hyperlink" Target="mailto:udomporn@paulpoole.co.th" TargetMode="External"/><Relationship Id="rId4" Type="http://schemas.openxmlformats.org/officeDocument/2006/relationships/hyperlink" Target="mailto:paul@paulpoole.co.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2597" y="3765208"/>
            <a:ext cx="4179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OFFICIAL CAMERA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7189" y="6471514"/>
            <a:ext cx="153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Spring 2015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47" y="3098800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Commercial Sponsorship </a:t>
            </a:r>
          </a:p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&amp; </a:t>
            </a:r>
          </a:p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Partnership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295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7177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BUSINESS ACADEMY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79413" y="2633159"/>
            <a:ext cx="4637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Initiative </a:t>
            </a:r>
            <a:r>
              <a:rPr lang="en-US" sz="1600" dirty="0">
                <a:latin typeface="Avenir Book"/>
                <a:cs typeface="Avenir Book"/>
              </a:rPr>
              <a:t>between the school, business communities, educators and </a:t>
            </a:r>
            <a:r>
              <a:rPr lang="en-US" sz="1600" dirty="0" smtClean="0">
                <a:latin typeface="Avenir Book"/>
                <a:cs typeface="Avenir Book"/>
              </a:rPr>
              <a:t>volunteers created </a:t>
            </a:r>
            <a:r>
              <a:rPr lang="en-US" sz="1600" dirty="0">
                <a:latin typeface="Avenir Book"/>
                <a:cs typeface="Avenir Book"/>
              </a:rPr>
              <a:t>in 2014</a:t>
            </a:r>
            <a:r>
              <a:rPr lang="en-US" sz="1600" dirty="0" smtClean="0">
                <a:latin typeface="Avenir Book"/>
                <a:cs typeface="Avenir Book"/>
              </a:rPr>
              <a:t> 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Inspiring </a:t>
            </a:r>
            <a:r>
              <a:rPr lang="en-US" sz="1600" dirty="0">
                <a:latin typeface="Avenir Book"/>
                <a:cs typeface="Avenir Book"/>
              </a:rPr>
              <a:t>business-minded young people to dream big and achieve their </a:t>
            </a:r>
            <a:r>
              <a:rPr lang="en-US" sz="1600" dirty="0" smtClean="0">
                <a:latin typeface="Avenir Book"/>
                <a:cs typeface="Avenir Book"/>
              </a:rPr>
              <a:t>potential</a:t>
            </a:r>
          </a:p>
          <a:p>
            <a:r>
              <a:rPr lang="en-US" sz="1600" dirty="0">
                <a:latin typeface="Avenir Book"/>
                <a:cs typeface="Avenir Book"/>
              </a:rPr>
              <a:t>In teams set up as actual businesses, Business Academy students develop their own market entry strategy for a product or </a:t>
            </a:r>
            <a:r>
              <a:rPr lang="en-US" sz="1600" dirty="0" smtClean="0">
                <a:latin typeface="Avenir Book"/>
                <a:cs typeface="Avenir Book"/>
              </a:rPr>
              <a:t>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2633159"/>
            <a:ext cx="3174962" cy="211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12" y="5037197"/>
            <a:ext cx="853598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venir Book"/>
                <a:cs typeface="Avenir Book"/>
              </a:rPr>
              <a:t>Academy students experience real-time trading of stocks on the financial market, an experience that will prepare them for the dynamic world of financial trading</a:t>
            </a:r>
          </a:p>
        </p:txBody>
      </p:sp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706126"/>
            <a:ext cx="50419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MAJOR FACILITIES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0200" y="2645926"/>
            <a:ext cx="3784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Football Stadium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Swimming Pools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BISP </a:t>
            </a:r>
            <a:r>
              <a:rPr lang="en-US" dirty="0">
                <a:latin typeface="Avenir Book"/>
                <a:cs typeface="Avenir Book"/>
              </a:rPr>
              <a:t>Ice </a:t>
            </a:r>
            <a:r>
              <a:rPr lang="en-US" dirty="0" smtClean="0">
                <a:latin typeface="Avenir Book"/>
                <a:cs typeface="Avenir Book"/>
              </a:rPr>
              <a:t>Arena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Arts Centre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Golf Centre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Tennis Centre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Gym </a:t>
            </a:r>
            <a:r>
              <a:rPr lang="en-US" dirty="0">
                <a:latin typeface="Avenir Book"/>
                <a:cs typeface="Avenir Book"/>
              </a:rPr>
              <a:t>/ Strength &amp; Conditioning </a:t>
            </a:r>
            <a:r>
              <a:rPr lang="en-US" dirty="0" err="1" smtClean="0">
                <a:latin typeface="Avenir Book"/>
                <a:cs typeface="Avenir Book"/>
              </a:rPr>
              <a:t>Programme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Sports </a:t>
            </a:r>
            <a:r>
              <a:rPr lang="en-US" dirty="0">
                <a:latin typeface="Avenir Book"/>
                <a:cs typeface="Avenir Book"/>
              </a:rPr>
              <a:t>Hall / Indoor </a:t>
            </a:r>
            <a:r>
              <a:rPr lang="en-US" dirty="0" smtClean="0">
                <a:latin typeface="Avenir Book"/>
                <a:cs typeface="Avenir Book"/>
              </a:rPr>
              <a:t>Arena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venir Book"/>
                <a:cs typeface="Avenir Book"/>
              </a:rPr>
              <a:t>Trapeze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2441237"/>
            <a:ext cx="1928813" cy="192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6" y="2441237"/>
            <a:ext cx="1928813" cy="192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6" y="4458950"/>
            <a:ext cx="1928813" cy="192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99" y="4458949"/>
            <a:ext cx="1928813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SPECIAL EVENTS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4013" y="2654300"/>
            <a:ext cx="5068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BISP </a:t>
            </a:r>
            <a:r>
              <a:rPr lang="en-US" dirty="0"/>
              <a:t>Academies and Major Facilities</a:t>
            </a:r>
            <a:r>
              <a:rPr lang="en-US" dirty="0" smtClean="0"/>
              <a:t> organize </a:t>
            </a:r>
            <a:r>
              <a:rPr lang="en-US" dirty="0"/>
              <a:t>signature </a:t>
            </a:r>
            <a:r>
              <a:rPr lang="en-US" dirty="0" smtClean="0"/>
              <a:t>events throughout the year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such special event available for sponsorship is the Football Academy Soccer </a:t>
            </a:r>
            <a:r>
              <a:rPr lang="en-US" dirty="0" smtClean="0"/>
              <a:t>Sevens</a:t>
            </a:r>
          </a:p>
          <a:p>
            <a:endParaRPr lang="en-US" b="1" dirty="0" smtClean="0"/>
          </a:p>
          <a:p>
            <a:r>
              <a:rPr lang="en-US" dirty="0" smtClean="0"/>
              <a:t>Held </a:t>
            </a:r>
            <a:r>
              <a:rPr lang="en-US" dirty="0"/>
              <a:t>in </a:t>
            </a:r>
            <a:r>
              <a:rPr lang="en-US" dirty="0" smtClean="0"/>
              <a:t>November, </a:t>
            </a:r>
            <a:r>
              <a:rPr lang="en-US" dirty="0"/>
              <a:t>the largest such schools tournament in </a:t>
            </a:r>
            <a:r>
              <a:rPr lang="en-US" dirty="0" smtClean="0"/>
              <a:t>Asia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than 120 teams from 35 different international schools,</a:t>
            </a:r>
            <a:r>
              <a:rPr lang="en-US" dirty="0" smtClean="0"/>
              <a:t> 1,350 </a:t>
            </a:r>
            <a:r>
              <a:rPr lang="en-US" dirty="0"/>
              <a:t>competitors from 8 different </a:t>
            </a:r>
            <a:r>
              <a:rPr lang="en-US" dirty="0" smtClean="0"/>
              <a:t>countries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30" y="4394199"/>
            <a:ext cx="2549384" cy="96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65" y="2654300"/>
            <a:ext cx="2609849" cy="17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743109"/>
            <a:ext cx="52959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SCHOLARSHIP</a:t>
            </a:r>
            <a:r>
              <a:rPr lang="en-US" b="1" dirty="0" smtClean="0"/>
              <a:t>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7513" y="2653059"/>
            <a:ext cx="45481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To enable the best to access the </a:t>
            </a:r>
            <a:r>
              <a:rPr lang="en-US" dirty="0" smtClean="0">
                <a:latin typeface="Avenir Book"/>
                <a:cs typeface="Avenir Book"/>
              </a:rPr>
              <a:t>best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BISP </a:t>
            </a:r>
            <a:r>
              <a:rPr lang="en-US" dirty="0">
                <a:latin typeface="Avenir Book"/>
                <a:cs typeface="Avenir Book"/>
              </a:rPr>
              <a:t>has a number of opportunities for businesses to support students through sponsorship of scholarships within each of the academic, arts and sports academies and also general </a:t>
            </a:r>
            <a:r>
              <a:rPr lang="en-US" dirty="0" smtClean="0">
                <a:latin typeface="Avenir Book"/>
                <a:cs typeface="Avenir Book"/>
              </a:rPr>
              <a:t>academia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These can be done on an individual basis or can also be added to other commercial </a:t>
            </a:r>
            <a:r>
              <a:rPr lang="en-US" dirty="0" smtClean="0">
                <a:latin typeface="Avenir Book"/>
                <a:cs typeface="Avenir Book"/>
              </a:rPr>
              <a:t>packages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13" y="2768600"/>
            <a:ext cx="3028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3396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MICE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2900" y="2564296"/>
            <a:ext cx="5943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BISP’s sprawling grounds and high performance sporting facilities make the ideal destination for companies seeking something uniquely memorable for their next business event, product launch, incentive, executive retreat or teambuilding </a:t>
            </a:r>
            <a:r>
              <a:rPr lang="en-US" dirty="0" smtClean="0">
                <a:latin typeface="Avenir Book"/>
                <a:cs typeface="Avenir Book"/>
              </a:rPr>
              <a:t>outing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Avenir Book"/>
                <a:cs typeface="Avenir Book"/>
              </a:rPr>
              <a:t> Sports Facilities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venir Book"/>
                <a:cs typeface="Avenir Book"/>
              </a:rPr>
              <a:t> Seminar Facilities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venir Book"/>
                <a:cs typeface="Avenir Book"/>
              </a:rPr>
              <a:t> 400 Seat Auditorium 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venir Book"/>
                <a:cs typeface="Avenir Book"/>
              </a:rPr>
              <a:t> 40-60 Seat Theatre Style Conference Room</a:t>
            </a:r>
            <a:endParaRPr lang="en-US" b="1" dirty="0"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1" y="2665413"/>
            <a:ext cx="2372138" cy="1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244850"/>
            <a:ext cx="3181350" cy="212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96" y="1729542"/>
            <a:ext cx="4423804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BENEFITS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8300" y="2597968"/>
            <a:ext cx="675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Supporting the Future of the Arts, Business and Sport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Brand </a:t>
            </a:r>
            <a:r>
              <a:rPr lang="en-US" dirty="0">
                <a:latin typeface="Avenir Book"/>
                <a:cs typeface="Avenir Book"/>
              </a:rPr>
              <a:t>Exposure &amp; Image </a:t>
            </a:r>
            <a:r>
              <a:rPr lang="en-US" dirty="0" smtClean="0">
                <a:latin typeface="Avenir Book"/>
                <a:cs typeface="Avenir Book"/>
              </a:rPr>
              <a:t>Enhancement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Networking </a:t>
            </a:r>
            <a:r>
              <a:rPr lang="en-US" dirty="0">
                <a:latin typeface="Avenir Book"/>
                <a:cs typeface="Avenir Book"/>
              </a:rPr>
              <a:t>&amp; </a:t>
            </a:r>
            <a:r>
              <a:rPr lang="en-US" dirty="0" smtClean="0">
                <a:latin typeface="Avenir Book"/>
                <a:cs typeface="Avenir Book"/>
              </a:rPr>
              <a:t>Hospitality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Experiential Marketing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Corporate </a:t>
            </a:r>
            <a:r>
              <a:rPr lang="en-US" dirty="0">
                <a:latin typeface="Avenir Book"/>
                <a:cs typeface="Avenir Book"/>
              </a:rPr>
              <a:t>Social </a:t>
            </a:r>
            <a:r>
              <a:rPr lang="en-US" dirty="0" smtClean="0">
                <a:latin typeface="Avenir Book"/>
                <a:cs typeface="Avenir Book"/>
              </a:rPr>
              <a:t>Responsibility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World </a:t>
            </a:r>
            <a:r>
              <a:rPr lang="en-US" dirty="0">
                <a:latin typeface="Avenir Book"/>
                <a:cs typeface="Avenir Book"/>
              </a:rPr>
              <a:t>Class Teaching &amp; </a:t>
            </a:r>
            <a:r>
              <a:rPr lang="en-US" dirty="0" smtClean="0">
                <a:latin typeface="Avenir Book"/>
                <a:cs typeface="Avenir Book"/>
              </a:rPr>
              <a:t>Coaching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World </a:t>
            </a:r>
            <a:r>
              <a:rPr lang="en-US" dirty="0">
                <a:latin typeface="Avenir Book"/>
                <a:cs typeface="Avenir Book"/>
              </a:rPr>
              <a:t>Class </a:t>
            </a:r>
            <a:r>
              <a:rPr lang="en-US" dirty="0" smtClean="0">
                <a:latin typeface="Avenir Book"/>
                <a:cs typeface="Avenir Book"/>
              </a:rPr>
              <a:t>Venues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16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00" y="1687513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PACKAGES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41313" y="2513013"/>
            <a:ext cx="82946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venir Book"/>
                <a:cs typeface="Avenir Book"/>
              </a:rPr>
              <a:t>Tier 1: Official </a:t>
            </a:r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Sponsors</a:t>
            </a:r>
          </a:p>
          <a:p>
            <a:r>
              <a:rPr lang="en-US" sz="1400" dirty="0">
                <a:latin typeface="Avenir Book"/>
                <a:cs typeface="Avenir Book"/>
              </a:rPr>
              <a:t>Naming Rights To Academies &amp; Major Facilities</a:t>
            </a:r>
            <a:endParaRPr lang="en-US" sz="1400" dirty="0" smtClean="0">
              <a:latin typeface="Avenir Book"/>
              <a:cs typeface="Avenir Book"/>
            </a:endParaRPr>
          </a:p>
          <a:p>
            <a:r>
              <a:rPr lang="en-US" sz="1400" dirty="0" smtClean="0">
                <a:latin typeface="Avenir Book"/>
                <a:cs typeface="Avenir Book"/>
              </a:rPr>
              <a:t>- High </a:t>
            </a:r>
            <a:r>
              <a:rPr lang="en-US" sz="1400" dirty="0">
                <a:latin typeface="Avenir Book"/>
                <a:cs typeface="Avenir Book"/>
              </a:rPr>
              <a:t>Performance Sports Academies – Swim; Tennis; Football; Golf</a:t>
            </a:r>
            <a:endParaRPr lang="en-US" sz="1400" dirty="0" smtClean="0">
              <a:latin typeface="Avenir Book"/>
              <a:cs typeface="Avenir Book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venir Book"/>
                <a:cs typeface="Avenir Book"/>
              </a:rPr>
              <a:t> Art </a:t>
            </a:r>
            <a:r>
              <a:rPr lang="en-US" sz="1400" dirty="0">
                <a:latin typeface="Avenir Book"/>
                <a:cs typeface="Avenir Book"/>
              </a:rPr>
              <a:t>&amp; Design Academy</a:t>
            </a:r>
            <a:r>
              <a:rPr lang="en-US" sz="1400" dirty="0" smtClean="0">
                <a:latin typeface="Avenir Book"/>
                <a:cs typeface="Avenir Book"/>
              </a:rPr>
              <a:t> &amp; Business </a:t>
            </a:r>
            <a:r>
              <a:rPr lang="en-US" sz="1400" dirty="0">
                <a:latin typeface="Avenir Book"/>
                <a:cs typeface="Avenir Book"/>
              </a:rPr>
              <a:t>Academy </a:t>
            </a:r>
            <a:endParaRPr lang="en-US" sz="1400" dirty="0" smtClean="0">
              <a:latin typeface="Avenir Book"/>
              <a:cs typeface="Avenir Book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venir Book"/>
                <a:cs typeface="Avenir Book"/>
              </a:rPr>
              <a:t> Other </a:t>
            </a:r>
            <a:r>
              <a:rPr lang="en-US" sz="1400" dirty="0">
                <a:latin typeface="Avenir Book"/>
                <a:cs typeface="Avenir Book"/>
              </a:rPr>
              <a:t>Major </a:t>
            </a:r>
            <a:r>
              <a:rPr lang="en-US" sz="1400" dirty="0" smtClean="0">
                <a:latin typeface="Avenir Book"/>
                <a:cs typeface="Avenir Book"/>
              </a:rPr>
              <a:t>Facilities</a:t>
            </a:r>
          </a:p>
          <a:p>
            <a:pPr>
              <a:buFontTx/>
              <a:buChar char="-"/>
            </a:pPr>
            <a:endParaRPr lang="en-US" sz="1400" b="1" dirty="0" smtClean="0">
              <a:latin typeface="Avenir Book"/>
              <a:cs typeface="Avenir Book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venir Book"/>
                <a:cs typeface="Avenir Book"/>
              </a:rPr>
              <a:t>Tier 2: Official </a:t>
            </a:r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Suppliers</a:t>
            </a:r>
            <a:r>
              <a:rPr lang="en-US" sz="1400" dirty="0" smtClean="0">
                <a:solidFill>
                  <a:srgbClr val="FF0000"/>
                </a:solidFill>
                <a:latin typeface="Avenir Book"/>
                <a:cs typeface="Avenir Book"/>
              </a:rPr>
              <a:t> &amp; </a:t>
            </a:r>
            <a:r>
              <a:rPr lang="en-US" sz="1400" b="1" dirty="0" smtClean="0">
                <a:solidFill>
                  <a:srgbClr val="FF0000"/>
                </a:solidFill>
                <a:latin typeface="Avenir Book"/>
                <a:cs typeface="Avenir Book"/>
              </a:rPr>
              <a:t>Media Partners</a:t>
            </a:r>
            <a:r>
              <a:rPr lang="en-US" sz="1400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</a:p>
          <a:p>
            <a:r>
              <a:rPr lang="en-US" sz="1400" dirty="0">
                <a:latin typeface="Avenir Book"/>
                <a:cs typeface="Avenir Book"/>
              </a:rPr>
              <a:t>From different industries that can provide supplies – all from non-competing categories</a:t>
            </a:r>
            <a:r>
              <a:rPr lang="en-US" sz="1400" dirty="0" smtClean="0">
                <a:latin typeface="Avenir Book"/>
                <a:cs typeface="Avenir Book"/>
              </a:rPr>
              <a:t> </a:t>
            </a:r>
          </a:p>
          <a:p>
            <a:r>
              <a:rPr lang="en-US" sz="1400" dirty="0">
                <a:latin typeface="Avenir Book"/>
                <a:cs typeface="Avenir Book"/>
              </a:rPr>
              <a:t>Providing media support </a:t>
            </a:r>
            <a:endParaRPr lang="en-US" sz="1400" dirty="0" smtClean="0">
              <a:latin typeface="Avenir Book"/>
              <a:cs typeface="Avenir Book"/>
            </a:endParaRPr>
          </a:p>
          <a:p>
            <a:endParaRPr lang="en-US" sz="1400" b="1" dirty="0" smtClean="0">
              <a:latin typeface="Avenir Book"/>
              <a:cs typeface="Avenir Book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venir Book"/>
                <a:cs typeface="Avenir Book"/>
              </a:rPr>
              <a:t>Tier 3: Special </a:t>
            </a:r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Event Partners</a:t>
            </a:r>
            <a:endParaRPr lang="en-US" sz="14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r>
              <a:rPr lang="en-US" sz="1400" dirty="0">
                <a:latin typeface="Avenir Book"/>
                <a:cs typeface="Avenir Book"/>
              </a:rPr>
              <a:t>Packages for special events held at BISP - each academic, arts and sports academy/facility holding a signature event/events each year, e.g. Football Academy Soccer Sevens</a:t>
            </a:r>
            <a:endParaRPr lang="en-US" sz="1400" dirty="0" smtClean="0">
              <a:latin typeface="Avenir Book"/>
              <a:cs typeface="Avenir Book"/>
            </a:endParaRPr>
          </a:p>
          <a:p>
            <a:endParaRPr lang="en-US" sz="1400" b="1" dirty="0" smtClean="0">
              <a:latin typeface="Avenir Book"/>
              <a:cs typeface="Avenir Book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venir Book"/>
                <a:cs typeface="Avenir Book"/>
              </a:rPr>
              <a:t>Other </a:t>
            </a:r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Opportunities</a:t>
            </a:r>
            <a:endParaRPr lang="en-US" sz="1400" dirty="0" smtClean="0">
              <a:solidFill>
                <a:srgbClr val="FF0000"/>
              </a:solidFill>
              <a:latin typeface="Avenir Book"/>
              <a:cs typeface="Avenir Book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venir Book"/>
                <a:cs typeface="Avenir Book"/>
              </a:rPr>
              <a:t> Scholarship Programme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venir Book"/>
                <a:cs typeface="Avenir Book"/>
              </a:rPr>
              <a:t> Meetings</a:t>
            </a:r>
            <a:r>
              <a:rPr lang="en-US" sz="1400" dirty="0">
                <a:latin typeface="Avenir Book"/>
                <a:cs typeface="Avenir Book"/>
              </a:rPr>
              <a:t>, Incentives, Conferences &amp; Exhibitions (MICE</a:t>
            </a:r>
            <a:r>
              <a:rPr lang="en-US" sz="1400" dirty="0" smtClean="0">
                <a:latin typeface="Avenir Book"/>
                <a:cs typeface="Avenir Book"/>
              </a:rPr>
              <a:t>)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17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09868"/>
            <a:ext cx="319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venir Book"/>
                <a:cs typeface="Avenir Book"/>
              </a:rPr>
              <a:t>CONTACT</a:t>
            </a:r>
            <a:endParaRPr lang="en-US" sz="2800" b="1" i="0" u="none" strike="noStrike" baseline="0" dirty="0" smtClean="0">
              <a:latin typeface="Avenir Book"/>
              <a:cs typeface="Avenir Book"/>
            </a:endParaRPr>
          </a:p>
        </p:txBody>
      </p:sp>
      <p:pic>
        <p:nvPicPr>
          <p:cNvPr id="4" name="Picture 3" descr="TEAC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-3756026"/>
            <a:ext cx="6189108" cy="4124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" y="2526738"/>
            <a:ext cx="4229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 Book"/>
                <a:cs typeface="Avenir Book"/>
              </a:rPr>
              <a:t>Paul Poole (South East Asia) </a:t>
            </a:r>
            <a:r>
              <a:rPr lang="en-US" sz="1400" b="1" dirty="0" smtClean="0">
                <a:latin typeface="Avenir Book"/>
                <a:cs typeface="Avenir Book"/>
              </a:rPr>
              <a:t>Co., Ltd.</a:t>
            </a:r>
            <a:endParaRPr lang="en-US" sz="1400" b="1" dirty="0">
              <a:latin typeface="Avenir Book"/>
              <a:cs typeface="Avenir Book"/>
            </a:endParaRPr>
          </a:p>
          <a:p>
            <a:r>
              <a:rPr lang="en-US" sz="1400" dirty="0">
                <a:latin typeface="Avenir Book"/>
                <a:cs typeface="Avenir Book"/>
              </a:rPr>
              <a:t>198 Tanou Road 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Bovernives 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Pranakorn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Bangkok 10200 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Thailand 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Tel./Fax: +66 2622 0605 - 7 </a:t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 smtClean="0">
                <a:latin typeface="Avenir Book"/>
                <a:cs typeface="Avenir Book"/>
                <a:hlinkClick r:id="rId3" tooltip="www.paulpoole.co.th"/>
              </a:rPr>
              <a:t>www.paulpoole.co.th/bisphuket</a:t>
            </a:r>
            <a:endParaRPr lang="en-US" sz="1400" dirty="0" smtClean="0">
              <a:latin typeface="Avenir Book"/>
              <a:cs typeface="Avenir Book"/>
            </a:endParaRPr>
          </a:p>
          <a:p>
            <a:endParaRPr lang="en-US" sz="1400" dirty="0">
              <a:latin typeface="Avenir Book"/>
              <a:cs typeface="Avenir Book"/>
            </a:endParaRPr>
          </a:p>
          <a:p>
            <a:r>
              <a:rPr lang="en-US" sz="1400" b="1" dirty="0">
                <a:latin typeface="Avenir Book"/>
                <a:cs typeface="Avenir Book"/>
              </a:rPr>
              <a:t>Paul Poole - Managing Director (English Speaking) </a:t>
            </a:r>
            <a:r>
              <a:rPr lang="en-US" sz="1400" dirty="0">
                <a:latin typeface="Avenir Book"/>
                <a:cs typeface="Avenir Book"/>
              </a:rPr>
              <a:t/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email: </a:t>
            </a:r>
            <a:r>
              <a:rPr lang="en-US" sz="1400" dirty="0">
                <a:latin typeface="Avenir Book"/>
                <a:cs typeface="Avenir Book"/>
                <a:hlinkClick r:id="rId4" tooltip="paul@paulpoole.co.th"/>
              </a:rPr>
              <a:t>paul@paulpoole.co.th</a:t>
            </a:r>
            <a:r>
              <a:rPr lang="en-US" sz="1400" dirty="0">
                <a:latin typeface="Avenir Book"/>
                <a:cs typeface="Avenir Book"/>
              </a:rPr>
              <a:t/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Tel. +66 8 6563 </a:t>
            </a:r>
            <a:r>
              <a:rPr lang="en-US" sz="1400" dirty="0" smtClean="0">
                <a:latin typeface="Avenir Book"/>
                <a:cs typeface="Avenir Book"/>
              </a:rPr>
              <a:t>3196</a:t>
            </a:r>
          </a:p>
          <a:p>
            <a:endParaRPr lang="en-US" sz="1400" dirty="0">
              <a:latin typeface="Avenir Book"/>
              <a:cs typeface="Avenir Book"/>
            </a:endParaRPr>
          </a:p>
          <a:p>
            <a:r>
              <a:rPr lang="en-US" sz="1400" b="1" dirty="0">
                <a:latin typeface="Avenir Book"/>
                <a:cs typeface="Avenir Book"/>
              </a:rPr>
              <a:t>Udomporn Phanjindawan – Personal Assistant (Thai/English Speaking) </a:t>
            </a:r>
            <a:r>
              <a:rPr lang="en-US" sz="1400" dirty="0">
                <a:latin typeface="Avenir Book"/>
                <a:cs typeface="Avenir Book"/>
              </a:rPr>
              <a:t/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email: </a:t>
            </a:r>
            <a:r>
              <a:rPr lang="en-US" sz="1400" dirty="0">
                <a:latin typeface="Avenir Book"/>
                <a:cs typeface="Avenir Book"/>
                <a:hlinkClick r:id="rId5" tooltip="udomporn@paulpoole.co.th"/>
              </a:rPr>
              <a:t>udomporn@paulpoole.co.th</a:t>
            </a:r>
            <a:r>
              <a:rPr lang="en-US" sz="1400" dirty="0">
                <a:latin typeface="Avenir Book"/>
                <a:cs typeface="Avenir Book"/>
              </a:rPr>
              <a:t/>
            </a:r>
            <a:br>
              <a:rPr lang="en-US" sz="1400" dirty="0">
                <a:latin typeface="Avenir Book"/>
                <a:cs typeface="Avenir Book"/>
              </a:rPr>
            </a:br>
            <a:r>
              <a:rPr lang="en-US" sz="1400" dirty="0">
                <a:latin typeface="Avenir Book"/>
                <a:cs typeface="Avenir Book"/>
              </a:rPr>
              <a:t>Tel. +66 8 6382 </a:t>
            </a:r>
            <a:r>
              <a:rPr lang="en-US" sz="1400" dirty="0" smtClean="0">
                <a:latin typeface="Avenir Book"/>
                <a:cs typeface="Avenir Book"/>
              </a:rPr>
              <a:t>9949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1100" y="2526738"/>
            <a:ext cx="3124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venir Book"/>
                <a:cs typeface="Avenir Book"/>
              </a:rPr>
              <a:t>British International School, Phuket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59 Moo 2, Thepkrasattri Road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T. Koh Kaew, A. Muang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Phuket 83000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Thailand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Tel: +66 (0) 76 335 555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Fax: +66 (0) 76 335 578</a:t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 smtClean="0">
                <a:solidFill>
                  <a:prstClr val="black"/>
                </a:solidFill>
                <a:latin typeface="Avenir Book"/>
                <a:cs typeface="Avenir Book"/>
                <a:hlinkClick r:id="rId6" tooltip="www.bisphuket.ac.th"/>
              </a:rPr>
              <a:t>www.bisphuket.ac.th</a:t>
            </a:r>
            <a:endParaRPr lang="en-US" sz="14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venir Book"/>
                <a:cs typeface="Avenir Book"/>
              </a:rPr>
              <a:t>Simon Ostheimer – Marketing &amp; Communications Manager (English Speaking)</a:t>
            </a: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email: </a:t>
            </a: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  <a:hlinkClick r:id="rId7" tooltip="sostheimer@bisphuket.ac.th"/>
              </a:rPr>
              <a:t>sostheimer@bisphuket.ac.th</a:t>
            </a: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en-US" sz="1400" dirty="0">
                <a:solidFill>
                  <a:prstClr val="black"/>
                </a:solidFill>
                <a:latin typeface="Avenir Book"/>
                <a:cs typeface="Avenir Book"/>
              </a:rPr>
              <a:t>Tel. +66 (0) 76 335 555 ext. 1113</a:t>
            </a:r>
          </a:p>
        </p:txBody>
      </p:sp>
    </p:spTree>
    <p:extLst>
      <p:ext uri="{BB962C8B-B14F-4D97-AF65-F5344CB8AC3E}">
        <p14:creationId xmlns:p14="http://schemas.microsoft.com/office/powerpoint/2010/main" val="2010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JU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738321"/>
            <a:ext cx="6845300" cy="4561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788" y="2610683"/>
            <a:ext cx="6272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Award</a:t>
            </a:r>
            <a:r>
              <a:rPr lang="en-US" dirty="0">
                <a:latin typeface="Avenir Book"/>
                <a:cs typeface="Avenir Book"/>
              </a:rPr>
              <a:t>-winning English-medium, co-educational, day &amp; boarding </a:t>
            </a:r>
            <a:r>
              <a:rPr lang="en-US" dirty="0" smtClean="0">
                <a:latin typeface="Avenir Book"/>
                <a:cs typeface="Avenir Book"/>
              </a:rPr>
              <a:t>school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Internationally </a:t>
            </a:r>
            <a:r>
              <a:rPr lang="en-US" dirty="0">
                <a:latin typeface="Avenir Book"/>
                <a:cs typeface="Avenir Book"/>
              </a:rPr>
              <a:t>renowned stable of Sporting </a:t>
            </a:r>
            <a:r>
              <a:rPr lang="en-US" dirty="0" smtClean="0">
                <a:latin typeface="Avenir Book"/>
                <a:cs typeface="Avenir Book"/>
              </a:rPr>
              <a:t>Academies – Golf, Tennis, Swimming and Football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Some </a:t>
            </a:r>
            <a:r>
              <a:rPr lang="en-US" dirty="0">
                <a:latin typeface="Avenir Book"/>
                <a:cs typeface="Avenir Book"/>
              </a:rPr>
              <a:t>of the best</a:t>
            </a:r>
            <a:r>
              <a:rPr lang="en-US" dirty="0" smtClean="0">
                <a:latin typeface="Avenir Book"/>
                <a:cs typeface="Avenir Book"/>
              </a:rPr>
              <a:t> school facilities </a:t>
            </a:r>
            <a:r>
              <a:rPr lang="en-US" dirty="0">
                <a:latin typeface="Avenir Book"/>
                <a:cs typeface="Avenir Book"/>
              </a:rPr>
              <a:t>in South East </a:t>
            </a:r>
            <a:r>
              <a:rPr lang="en-US" dirty="0" smtClean="0">
                <a:latin typeface="Avenir Book"/>
                <a:cs typeface="Avenir Book"/>
              </a:rPr>
              <a:t>Asia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Art </a:t>
            </a:r>
            <a:r>
              <a:rPr lang="en-US" dirty="0">
                <a:latin typeface="Avenir Book"/>
                <a:cs typeface="Avenir Book"/>
              </a:rPr>
              <a:t>&amp; Design Academy</a:t>
            </a:r>
            <a:r>
              <a:rPr lang="en-US" dirty="0" smtClean="0">
                <a:latin typeface="Avenir Book"/>
                <a:cs typeface="Avenir Book"/>
              </a:rPr>
              <a:t>  &amp; </a:t>
            </a:r>
            <a:r>
              <a:rPr lang="en-US" dirty="0">
                <a:latin typeface="Avenir Book"/>
                <a:cs typeface="Avenir Book"/>
              </a:rPr>
              <a:t>Business Academy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Extra</a:t>
            </a:r>
            <a:r>
              <a:rPr lang="en-US" dirty="0">
                <a:latin typeface="Avenir Book"/>
                <a:cs typeface="Avenir Book"/>
              </a:rPr>
              <a:t>-curricular activities </a:t>
            </a:r>
            <a:r>
              <a:rPr lang="en-US" dirty="0" smtClean="0">
                <a:latin typeface="Avenir Book"/>
                <a:cs typeface="Avenir Book"/>
              </a:rPr>
              <a:t>providing </a:t>
            </a:r>
            <a:r>
              <a:rPr lang="en-US" dirty="0">
                <a:latin typeface="Avenir Book"/>
                <a:cs typeface="Avenir Book"/>
              </a:rPr>
              <a:t>access to everything from trapeze to recycling </a:t>
            </a:r>
            <a:r>
              <a:rPr lang="en-US" dirty="0" smtClean="0">
                <a:latin typeface="Avenir Book"/>
                <a:cs typeface="Avenir Book"/>
              </a:rPr>
              <a:t>clubs!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788" y="170180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INTRODUCING…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1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781" y="2556943"/>
            <a:ext cx="8786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840 </a:t>
            </a:r>
            <a:r>
              <a:rPr lang="en-US" dirty="0">
                <a:latin typeface="Avenir Book"/>
                <a:cs typeface="Avenir Book"/>
              </a:rPr>
              <a:t>day and boarding</a:t>
            </a:r>
            <a:r>
              <a:rPr lang="en-US" dirty="0" smtClean="0">
                <a:latin typeface="Avenir Book"/>
                <a:cs typeface="Avenir Book"/>
              </a:rPr>
              <a:t> international students from 50+ </a:t>
            </a:r>
            <a:r>
              <a:rPr lang="en-US" dirty="0">
                <a:latin typeface="Avenir Book"/>
                <a:cs typeface="Avenir Book"/>
              </a:rPr>
              <a:t>countries</a:t>
            </a:r>
            <a:endParaRPr lang="en-US" dirty="0" smtClean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Pre</a:t>
            </a:r>
            <a:r>
              <a:rPr lang="en-US" dirty="0">
                <a:latin typeface="Avenir Book"/>
                <a:cs typeface="Avenir Book"/>
              </a:rPr>
              <a:t>-school, Primary and Secondary school education</a:t>
            </a:r>
            <a:r>
              <a:rPr lang="en-US" dirty="0" smtClean="0">
                <a:latin typeface="Avenir Book"/>
                <a:cs typeface="Avenir Book"/>
              </a:rPr>
              <a:t> - highest </a:t>
            </a:r>
            <a:r>
              <a:rPr lang="en-US" dirty="0">
                <a:latin typeface="Avenir Book"/>
                <a:cs typeface="Avenir Book"/>
              </a:rPr>
              <a:t>international standard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Key </a:t>
            </a:r>
            <a:r>
              <a:rPr lang="en-US" dirty="0">
                <a:latin typeface="Avenir Book"/>
                <a:cs typeface="Avenir Book"/>
              </a:rPr>
              <a:t>stages 1, 2 &amp; 3 based upon the National Curriculum of England and </a:t>
            </a:r>
            <a:r>
              <a:rPr lang="en-US" dirty="0" smtClean="0">
                <a:latin typeface="Avenir Book"/>
                <a:cs typeface="Avenir Book"/>
              </a:rPr>
              <a:t>Wales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Two</a:t>
            </a:r>
            <a:r>
              <a:rPr lang="en-US" dirty="0">
                <a:latin typeface="Avenir Book"/>
                <a:cs typeface="Avenir Book"/>
              </a:rPr>
              <a:t>-year IGCSE</a:t>
            </a:r>
            <a:r>
              <a:rPr lang="en-US" dirty="0" smtClean="0">
                <a:latin typeface="Avenir Book"/>
                <a:cs typeface="Avenir Book"/>
              </a:rPr>
              <a:t> Programme, Years </a:t>
            </a:r>
            <a:r>
              <a:rPr lang="en-US" dirty="0">
                <a:latin typeface="Avenir Book"/>
                <a:cs typeface="Avenir Book"/>
              </a:rPr>
              <a:t>10</a:t>
            </a:r>
            <a:r>
              <a:rPr lang="en-US" dirty="0" smtClean="0">
                <a:latin typeface="Avenir Book"/>
                <a:cs typeface="Avenir Book"/>
              </a:rPr>
              <a:t> &amp; 11; </a:t>
            </a:r>
            <a:r>
              <a:rPr lang="en-US" dirty="0">
                <a:latin typeface="Avenir Book"/>
                <a:cs typeface="Avenir Book"/>
              </a:rPr>
              <a:t>IB </a:t>
            </a:r>
            <a:r>
              <a:rPr lang="en-US" dirty="0" smtClean="0">
                <a:latin typeface="Avenir Book"/>
                <a:cs typeface="Avenir Book"/>
              </a:rPr>
              <a:t>Diploma Programme, Years </a:t>
            </a:r>
            <a:r>
              <a:rPr lang="en-US" dirty="0">
                <a:latin typeface="Avenir Book"/>
                <a:cs typeface="Avenir Book"/>
              </a:rPr>
              <a:t>12</a:t>
            </a:r>
            <a:r>
              <a:rPr lang="en-US" dirty="0" smtClean="0">
                <a:latin typeface="Avenir Book"/>
                <a:cs typeface="Avenir Book"/>
              </a:rPr>
              <a:t> &amp; 13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100+ </a:t>
            </a:r>
            <a:r>
              <a:rPr lang="en-US" dirty="0">
                <a:latin typeface="Avenir Book"/>
                <a:cs typeface="Avenir Book"/>
              </a:rPr>
              <a:t>fully qualified, full-time </a:t>
            </a:r>
            <a:r>
              <a:rPr lang="en-US" dirty="0" smtClean="0">
                <a:latin typeface="Avenir Book"/>
                <a:cs typeface="Avenir Book"/>
              </a:rPr>
              <a:t>teachers </a:t>
            </a:r>
            <a:r>
              <a:rPr lang="en-US" dirty="0">
                <a:latin typeface="Avenir Book"/>
                <a:cs typeface="Avenir Book"/>
              </a:rPr>
              <a:t>from 16 different countries</a:t>
            </a:r>
            <a:r>
              <a:rPr lang="en-US" dirty="0" smtClean="0">
                <a:latin typeface="Avenir Book"/>
                <a:cs typeface="Avenir Book"/>
              </a:rPr>
              <a:t> plus </a:t>
            </a:r>
            <a:r>
              <a:rPr lang="en-US" dirty="0">
                <a:latin typeface="Avenir Book"/>
                <a:cs typeface="Avenir Book"/>
              </a:rPr>
              <a:t>40 Thai </a:t>
            </a:r>
            <a:r>
              <a:rPr lang="en-US" dirty="0" smtClean="0">
                <a:latin typeface="Avenir Book"/>
                <a:cs typeface="Avenir Book"/>
              </a:rPr>
              <a:t>teaching assistants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Students </a:t>
            </a:r>
            <a:r>
              <a:rPr lang="en-US" dirty="0">
                <a:latin typeface="Avenir Book"/>
                <a:cs typeface="Avenir Book"/>
              </a:rPr>
              <a:t>gaining entry to over 120 leading universities worldwide</a:t>
            </a:r>
            <a:r>
              <a:rPr lang="en-US" dirty="0" smtClean="0">
                <a:latin typeface="Avenir Book"/>
                <a:cs typeface="Avenir Book"/>
              </a:rPr>
              <a:t> in </a:t>
            </a:r>
            <a:r>
              <a:rPr lang="en-US" dirty="0">
                <a:latin typeface="Avenir Book"/>
                <a:cs typeface="Avenir Book"/>
              </a:rPr>
              <a:t>last </a:t>
            </a:r>
            <a:r>
              <a:rPr lang="en-US" dirty="0" smtClean="0">
                <a:latin typeface="Avenir Book"/>
                <a:cs typeface="Avenir Book"/>
              </a:rPr>
              <a:t>five years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9781" y="175158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FA</a:t>
            </a:r>
            <a:r>
              <a:rPr lang="en-US" sz="2800" b="1" dirty="0" smtClean="0"/>
              <a:t>CTS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7" y="2607357"/>
            <a:ext cx="3877735" cy="1577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915" y="2607357"/>
            <a:ext cx="484875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Four main </a:t>
            </a:r>
            <a:r>
              <a:rPr lang="en-US" dirty="0">
                <a:latin typeface="Avenir Book"/>
                <a:cs typeface="Avenir Book"/>
              </a:rPr>
              <a:t>Sport Academies… Football, Tennis, Swimming and </a:t>
            </a:r>
            <a:r>
              <a:rPr lang="en-US" dirty="0" smtClean="0">
                <a:latin typeface="Avenir Book"/>
                <a:cs typeface="Avenir Book"/>
              </a:rPr>
              <a:t>Golf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Vision is </a:t>
            </a:r>
            <a:r>
              <a:rPr lang="en-US" dirty="0">
                <a:latin typeface="Avenir Book"/>
                <a:cs typeface="Avenir Book"/>
              </a:rPr>
              <a:t>to develop and produce world-class athletes</a:t>
            </a:r>
            <a:r>
              <a:rPr lang="en-US" dirty="0" smtClean="0">
                <a:latin typeface="Avenir Book"/>
                <a:cs typeface="Avenir Book"/>
              </a:rPr>
              <a:t> competing </a:t>
            </a:r>
            <a:r>
              <a:rPr lang="en-US" dirty="0">
                <a:latin typeface="Avenir Book"/>
                <a:cs typeface="Avenir Book"/>
              </a:rPr>
              <a:t>at the highest </a:t>
            </a:r>
            <a:r>
              <a:rPr lang="en-US" dirty="0" smtClean="0">
                <a:latin typeface="Avenir Book"/>
                <a:cs typeface="Avenir Book"/>
              </a:rPr>
              <a:t>level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Each Sports Academy has coaches with outstanding experience in working with high performance team (HPT) level sportsmen and </a:t>
            </a:r>
            <a:r>
              <a:rPr lang="en-US" dirty="0" smtClean="0">
                <a:latin typeface="Avenir Book"/>
                <a:cs typeface="Avenir Book"/>
              </a:rPr>
              <a:t>sportswomen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788" y="170180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SPORTS ACADEMIES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3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87" y="2670574"/>
            <a:ext cx="3822380" cy="17103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781" y="1772187"/>
            <a:ext cx="2438407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SWIMMING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32848" y="2670574"/>
            <a:ext cx="49379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BISP </a:t>
            </a:r>
            <a:r>
              <a:rPr lang="en-US" dirty="0">
                <a:latin typeface="Avenir Book"/>
                <a:cs typeface="Avenir Book"/>
              </a:rPr>
              <a:t>JSA Swim Academy</a:t>
            </a:r>
            <a:r>
              <a:rPr lang="en-US" dirty="0" smtClean="0">
                <a:latin typeface="Avenir Book"/>
                <a:cs typeface="Avenir Book"/>
              </a:rPr>
              <a:t> - one </a:t>
            </a:r>
            <a:r>
              <a:rPr lang="en-US" dirty="0">
                <a:latin typeface="Avenir Book"/>
                <a:cs typeface="Avenir Book"/>
              </a:rPr>
              <a:t>of</a:t>
            </a:r>
            <a:r>
              <a:rPr lang="en-US" dirty="0" smtClean="0">
                <a:latin typeface="Avenir Book"/>
                <a:cs typeface="Avenir Book"/>
              </a:rPr>
              <a:t> Asia’s best Swimming Academies with Olympic 50-metre &amp; 25-metre pools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pPr lvl="0"/>
            <a:r>
              <a:rPr lang="en-US" dirty="0" smtClean="0">
                <a:latin typeface="Avenir Book"/>
                <a:cs typeface="Avenir Book"/>
              </a:rPr>
              <a:t>18 </a:t>
            </a:r>
            <a:r>
              <a:rPr lang="en-US" dirty="0">
                <a:latin typeface="Avenir Book"/>
                <a:cs typeface="Avenir Book"/>
              </a:rPr>
              <a:t>National Records</a:t>
            </a:r>
            <a:r>
              <a:rPr lang="en-US" dirty="0" smtClean="0">
                <a:latin typeface="Avenir Book"/>
                <a:cs typeface="Avenir Book"/>
              </a:rPr>
              <a:t> &amp; five qualifiers </a:t>
            </a:r>
            <a:r>
              <a:rPr lang="en-US" dirty="0">
                <a:latin typeface="Avenir Book"/>
                <a:cs typeface="Avenir Book"/>
              </a:rPr>
              <a:t>for the 2014 FINA World Swimming </a:t>
            </a:r>
            <a:r>
              <a:rPr lang="en-US" dirty="0" smtClean="0">
                <a:latin typeface="Avenir Book"/>
                <a:cs typeface="Avenir Book"/>
              </a:rPr>
              <a:t>Championship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780" y="5027940"/>
            <a:ext cx="8726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Avenir Book"/>
                <a:cs typeface="Avenir Book"/>
              </a:rPr>
              <a:t>Swim Academy Head Coach, Simon Jones, MSc.  Currently works with 15 International Age Group Swimmers, including three Youth Olympic Games athletes, one Asian Games finalist and two World Championship qualifiers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781" y="4562889"/>
            <a:ext cx="877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Avenir Book"/>
                <a:cs typeface="Avenir Book"/>
              </a:rPr>
              <a:t>Flying Fish Swim Club - extensive swimming programme</a:t>
            </a:r>
          </a:p>
        </p:txBody>
      </p:sp>
    </p:spTree>
    <p:extLst>
      <p:ext uri="{BB962C8B-B14F-4D97-AF65-F5344CB8AC3E}">
        <p14:creationId xmlns:p14="http://schemas.microsoft.com/office/powerpoint/2010/main" val="3566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727" y="1721388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FOOTBALL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54012" y="2628900"/>
            <a:ext cx="3937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The BISP Cruzeiro Football Academy is a joint programme run by BISP and Brazilian</a:t>
            </a:r>
            <a:r>
              <a:rPr lang="en-US" sz="1600" dirty="0" smtClean="0">
                <a:latin typeface="Avenir Book"/>
                <a:cs typeface="Avenir Book"/>
              </a:rPr>
              <a:t> side </a:t>
            </a:r>
            <a:r>
              <a:rPr lang="en-US" sz="1600" dirty="0">
                <a:latin typeface="Avenir Book"/>
                <a:cs typeface="Avenir Book"/>
              </a:rPr>
              <a:t>Cruzeiro Esporte </a:t>
            </a:r>
            <a:r>
              <a:rPr lang="en-US" sz="1600" dirty="0" smtClean="0">
                <a:latin typeface="Avenir Book"/>
                <a:cs typeface="Avenir Book"/>
              </a:rPr>
              <a:t>Clube, the 2014 national Brazilian champions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Students learn Brazilian </a:t>
            </a:r>
            <a:r>
              <a:rPr lang="en-US" sz="1600" dirty="0">
                <a:latin typeface="Avenir Book"/>
                <a:cs typeface="Avenir Book"/>
              </a:rPr>
              <a:t>way of playing under Brazilian Head </a:t>
            </a:r>
            <a:r>
              <a:rPr lang="en-US" sz="1600" dirty="0" smtClean="0">
                <a:latin typeface="Avenir Book"/>
                <a:cs typeface="Avenir Book"/>
              </a:rPr>
              <a:t>Coach, </a:t>
            </a:r>
            <a:r>
              <a:rPr lang="en-US" sz="1600" dirty="0" err="1" smtClean="0">
                <a:latin typeface="Avenir Book"/>
                <a:cs typeface="Avenir Book"/>
              </a:rPr>
              <a:t>Jonathas</a:t>
            </a:r>
            <a:endParaRPr lang="en-US" sz="1600" dirty="0" smtClean="0"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2" y="2659251"/>
            <a:ext cx="4184398" cy="1773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012" y="4583837"/>
            <a:ext cx="7316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Three 11-a-side or eleven 7-a-side football pitches - one of the largest school capacities in Asia</a:t>
            </a: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>
                <a:latin typeface="Avenir Book"/>
                <a:cs typeface="Avenir Book"/>
              </a:rPr>
              <a:t>Annual events include BISP Soccer Sevens each November; Asia’s largest such event</a:t>
            </a:r>
          </a:p>
        </p:txBody>
      </p:sp>
    </p:spTree>
    <p:extLst>
      <p:ext uri="{BB962C8B-B14F-4D97-AF65-F5344CB8AC3E}">
        <p14:creationId xmlns:p14="http://schemas.microsoft.com/office/powerpoint/2010/main" val="2197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33" y="4424255"/>
            <a:ext cx="3536767" cy="18702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TENNIS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41312" y="2540000"/>
            <a:ext cx="8612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Producing </a:t>
            </a:r>
            <a:r>
              <a:rPr lang="en-US" dirty="0">
                <a:latin typeface="Avenir Book"/>
                <a:cs typeface="Avenir Book"/>
              </a:rPr>
              <a:t>outstanding young tennis players</a:t>
            </a:r>
            <a:r>
              <a:rPr lang="en-US" dirty="0" smtClean="0">
                <a:latin typeface="Avenir Book"/>
                <a:cs typeface="Avenir Book"/>
              </a:rPr>
              <a:t> with </a:t>
            </a:r>
            <a:r>
              <a:rPr lang="en-US" dirty="0">
                <a:latin typeface="Avenir Book"/>
                <a:cs typeface="Avenir Book"/>
              </a:rPr>
              <a:t>access to world-class coaching and teaching under professional coach, Lee </a:t>
            </a:r>
            <a:r>
              <a:rPr lang="en-US" dirty="0" smtClean="0">
                <a:latin typeface="Avenir Book"/>
                <a:cs typeface="Avenir Book"/>
              </a:rPr>
              <a:t>Austrin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Six </a:t>
            </a:r>
            <a:r>
              <a:rPr lang="en-US" dirty="0">
                <a:latin typeface="Avenir Book"/>
                <a:cs typeface="Avenir Book"/>
              </a:rPr>
              <a:t>courts -</a:t>
            </a:r>
            <a:r>
              <a:rPr lang="en-US" dirty="0" smtClean="0">
                <a:latin typeface="Avenir Book"/>
                <a:cs typeface="Avenir Book"/>
              </a:rPr>
              <a:t> three </a:t>
            </a:r>
            <a:r>
              <a:rPr lang="en-US" dirty="0">
                <a:latin typeface="Avenir Book"/>
                <a:cs typeface="Avenir Book"/>
              </a:rPr>
              <a:t>covered and</a:t>
            </a:r>
            <a:r>
              <a:rPr lang="en-US" dirty="0" smtClean="0">
                <a:latin typeface="Avenir Book"/>
                <a:cs typeface="Avenir Book"/>
              </a:rPr>
              <a:t> three </a:t>
            </a:r>
            <a:r>
              <a:rPr lang="en-US" dirty="0">
                <a:latin typeface="Avenir Book"/>
                <a:cs typeface="Avenir Book"/>
              </a:rPr>
              <a:t>uncovered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Follow </a:t>
            </a:r>
            <a:r>
              <a:rPr lang="en-US" dirty="0">
                <a:latin typeface="Avenir Book"/>
                <a:cs typeface="Avenir Book"/>
              </a:rPr>
              <a:t>the Spanish methodology of </a:t>
            </a:r>
            <a:r>
              <a:rPr lang="en-US" dirty="0" smtClean="0">
                <a:latin typeface="Avenir Book"/>
                <a:cs typeface="Avenir Book"/>
              </a:rPr>
              <a:t>coaching – Registro Professional de Tenis (RPT)</a:t>
            </a:r>
          </a:p>
          <a:p>
            <a:endParaRPr lang="en-US" dirty="0" smtClean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2" y="4660225"/>
            <a:ext cx="5741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Top players are entered into tournaments and receive Thai ranking points to ensure national recognition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The very best prospects have the chance to attend top training camps in Spain</a:t>
            </a:r>
          </a:p>
        </p:txBody>
      </p:sp>
    </p:spTree>
    <p:extLst>
      <p:ext uri="{BB962C8B-B14F-4D97-AF65-F5344CB8AC3E}">
        <p14:creationId xmlns:p14="http://schemas.microsoft.com/office/powerpoint/2010/main" val="41395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59" y="4359274"/>
            <a:ext cx="3802141" cy="19526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200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GOLF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30200" y="4181375"/>
            <a:ext cx="4975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Develop </a:t>
            </a:r>
            <a:r>
              <a:rPr lang="en-US" dirty="0">
                <a:latin typeface="Avenir Book"/>
                <a:cs typeface="Avenir Book"/>
              </a:rPr>
              <a:t>and refine all students’ golfing skills through technical, mental, tactical and physical </a:t>
            </a:r>
            <a:r>
              <a:rPr lang="en-US" dirty="0" smtClean="0">
                <a:latin typeface="Avenir Book"/>
                <a:cs typeface="Avenir Book"/>
              </a:rPr>
              <a:t>strategies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Sessions</a:t>
            </a:r>
            <a:r>
              <a:rPr lang="en-US" dirty="0" smtClean="0">
                <a:latin typeface="Avenir Book"/>
                <a:cs typeface="Avenir Book"/>
              </a:rPr>
              <a:t> at </a:t>
            </a:r>
            <a:r>
              <a:rPr lang="en-US" dirty="0">
                <a:latin typeface="Avenir Book"/>
                <a:cs typeface="Avenir Book"/>
              </a:rPr>
              <a:t>BISP, Loch Palm Golf Course or the Phunaka Golf Academy video studio and 9-hole academy </a:t>
            </a:r>
            <a:r>
              <a:rPr lang="en-US" dirty="0" smtClean="0">
                <a:latin typeface="Avenir Book"/>
                <a:cs typeface="Avenir Book"/>
              </a:rPr>
              <a:t>course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13" y="2590800"/>
            <a:ext cx="8485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All levels, from primary school to senior school and elite golfer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Headed up by British professional Oliver Bates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Building a dedicated golf centre on site, with driving range, bunkers and greens</a:t>
            </a:r>
          </a:p>
        </p:txBody>
      </p:sp>
    </p:spTree>
    <p:extLst>
      <p:ext uri="{BB962C8B-B14F-4D97-AF65-F5344CB8AC3E}">
        <p14:creationId xmlns:p14="http://schemas.microsoft.com/office/powerpoint/2010/main" val="1578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717709"/>
            <a:ext cx="46355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ART &amp; DESIGN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8300" y="2628900"/>
            <a:ext cx="5099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All </a:t>
            </a:r>
            <a:r>
              <a:rPr lang="en-US" sz="1600" dirty="0">
                <a:latin typeface="Avenir Book"/>
                <a:cs typeface="Avenir Book"/>
              </a:rPr>
              <a:t>students study Music, Art and Drama up until the end of year </a:t>
            </a:r>
            <a:r>
              <a:rPr lang="en-US" sz="1600" dirty="0" smtClean="0">
                <a:latin typeface="Avenir Book"/>
                <a:cs typeface="Avenir Book"/>
              </a:rPr>
              <a:t>9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After </a:t>
            </a:r>
            <a:r>
              <a:rPr lang="en-US" sz="1600" dirty="0">
                <a:latin typeface="Avenir Book"/>
                <a:cs typeface="Avenir Book"/>
              </a:rPr>
              <a:t>year </a:t>
            </a:r>
            <a:r>
              <a:rPr lang="en-US" sz="1600" dirty="0" smtClean="0">
                <a:latin typeface="Avenir Book"/>
                <a:cs typeface="Avenir Book"/>
              </a:rPr>
              <a:t>9, </a:t>
            </a:r>
            <a:r>
              <a:rPr lang="en-US" sz="1600" dirty="0">
                <a:latin typeface="Avenir Book"/>
                <a:cs typeface="Avenir Book"/>
              </a:rPr>
              <a:t>students can select arts subjects as part of IGCSE and IB Diploma</a:t>
            </a:r>
            <a:r>
              <a:rPr lang="en-US" sz="1600" dirty="0" smtClean="0">
                <a:latin typeface="Avenir Book"/>
                <a:cs typeface="Avenir Book"/>
              </a:rPr>
              <a:t> Programmes</a:t>
            </a:r>
          </a:p>
          <a:p>
            <a:endParaRPr lang="en-US" sz="1600" b="1" dirty="0" smtClean="0">
              <a:latin typeface="Avenir Book"/>
              <a:cs typeface="Avenir Book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venir Book"/>
                <a:cs typeface="Avenir Book"/>
              </a:rPr>
              <a:t>Art </a:t>
            </a:r>
            <a:r>
              <a:rPr lang="en-US" sz="1600" b="1" dirty="0">
                <a:solidFill>
                  <a:srgbClr val="FF0000"/>
                </a:solidFill>
                <a:latin typeface="Avenir Book"/>
                <a:cs typeface="Avenir Book"/>
              </a:rPr>
              <a:t>&amp; </a:t>
            </a:r>
            <a:r>
              <a:rPr lang="en-US" sz="1600" b="1" dirty="0" smtClean="0">
                <a:solidFill>
                  <a:srgbClr val="FF0000"/>
                </a:solidFill>
                <a:latin typeface="Avenir Book"/>
                <a:cs typeface="Avenir Book"/>
              </a:rPr>
              <a:t>Design -</a:t>
            </a:r>
            <a:r>
              <a:rPr lang="en-US" sz="1600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1600" dirty="0">
                <a:latin typeface="Avenir Book"/>
                <a:cs typeface="Avenir Book"/>
              </a:rPr>
              <a:t>100% pass rate at IB Diploma Visual Arts</a:t>
            </a:r>
            <a:r>
              <a:rPr lang="en-US" sz="1600" dirty="0" smtClean="0">
                <a:latin typeface="Avenir Book"/>
                <a:cs typeface="Avenir Book"/>
              </a:rPr>
              <a:t> and </a:t>
            </a:r>
            <a:r>
              <a:rPr lang="en-US" sz="1600" dirty="0">
                <a:latin typeface="Avenir Book"/>
                <a:cs typeface="Avenir Book"/>
              </a:rPr>
              <a:t>at IGCSE Art and </a:t>
            </a:r>
            <a:r>
              <a:rPr lang="en-US" sz="1600" dirty="0" smtClean="0">
                <a:latin typeface="Avenir Book"/>
                <a:cs typeface="Avenir Book"/>
              </a:rPr>
              <a:t>Design. BISP has been top in the World in IGCSE Art and Design 2009 and 2011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2767013"/>
            <a:ext cx="2688431" cy="179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313" y="5032583"/>
            <a:ext cx="8699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Book"/>
                <a:cs typeface="Avenir Book"/>
              </a:rPr>
              <a:t>Music -</a:t>
            </a:r>
            <a:r>
              <a:rPr lang="en-US" sz="1600" b="1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1600" dirty="0">
                <a:latin typeface="Avenir Book"/>
                <a:cs typeface="Avenir Book"/>
              </a:rPr>
              <a:t>Students </a:t>
            </a:r>
            <a:r>
              <a:rPr lang="en-US" sz="1600" dirty="0" smtClean="0">
                <a:latin typeface="Avenir Book"/>
                <a:cs typeface="Avenir Book"/>
              </a:rPr>
              <a:t>enter </a:t>
            </a:r>
            <a:r>
              <a:rPr lang="en-US" sz="1600" dirty="0">
                <a:latin typeface="Avenir Book"/>
                <a:cs typeface="Avenir Book"/>
              </a:rPr>
              <a:t>for external UK </a:t>
            </a:r>
            <a:r>
              <a:rPr lang="en-US" sz="1600" dirty="0" err="1">
                <a:latin typeface="Avenir Book"/>
                <a:cs typeface="Avenir Book"/>
              </a:rPr>
              <a:t>Rockschool</a:t>
            </a:r>
            <a:r>
              <a:rPr lang="en-US" sz="1600" dirty="0">
                <a:latin typeface="Avenir Book"/>
                <a:cs typeface="Avenir Book"/>
              </a:rPr>
              <a:t> examinations as well as ABRSM exams</a:t>
            </a:r>
          </a:p>
          <a:p>
            <a:endParaRPr lang="en-US" sz="16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venir Book"/>
                <a:cs typeface="Avenir Book"/>
              </a:rPr>
              <a:t>Drama &amp; Theatre - </a:t>
            </a:r>
            <a:r>
              <a:rPr lang="en-US" sz="1600" dirty="0">
                <a:latin typeface="Avenir Book"/>
                <a:cs typeface="Avenir Book"/>
              </a:rPr>
              <a:t>Each year, BISP hosts a major school production – a major event on Phuket's cultural calendar, and play to full houses</a:t>
            </a:r>
          </a:p>
        </p:txBody>
      </p:sp>
    </p:spTree>
    <p:extLst>
      <p:ext uri="{BB962C8B-B14F-4D97-AF65-F5344CB8AC3E}">
        <p14:creationId xmlns:p14="http://schemas.microsoft.com/office/powerpoint/2010/main" val="3421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1018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Book</vt:lpstr>
      <vt:lpstr>Calibri</vt:lpstr>
      <vt:lpstr>Office Theme</vt:lpstr>
      <vt:lpstr>PowerPoint Presentation</vt:lpstr>
      <vt:lpstr>INTRODUCING…</vt:lpstr>
      <vt:lpstr>FACTS</vt:lpstr>
      <vt:lpstr>SPORTS ACADEMIES</vt:lpstr>
      <vt:lpstr>SWIMMING</vt:lpstr>
      <vt:lpstr>FOOTBALL</vt:lpstr>
      <vt:lpstr>TENNIS</vt:lpstr>
      <vt:lpstr>GOLF</vt:lpstr>
      <vt:lpstr>ART &amp; DESIGN</vt:lpstr>
      <vt:lpstr>BUSINESS ACADEMY</vt:lpstr>
      <vt:lpstr>MAJOR FACILITIES</vt:lpstr>
      <vt:lpstr>SPECIAL EVENTS</vt:lpstr>
      <vt:lpstr>SCHOLARSHIPS</vt:lpstr>
      <vt:lpstr>MICE</vt:lpstr>
      <vt:lpstr>BENEFITS</vt:lpstr>
      <vt:lpstr>PACKAGES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Nigel Jones</dc:creator>
  <cp:keywords/>
  <dc:description/>
  <cp:lastModifiedBy>Penny</cp:lastModifiedBy>
  <cp:revision>84</cp:revision>
  <dcterms:created xsi:type="dcterms:W3CDTF">2015-03-16T09:41:09Z</dcterms:created>
  <dcterms:modified xsi:type="dcterms:W3CDTF">2015-12-27T19:54:53Z</dcterms:modified>
  <cp:category/>
</cp:coreProperties>
</file>