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95" r:id="rId4"/>
    <p:sldId id="296" r:id="rId5"/>
    <p:sldId id="297" r:id="rId6"/>
    <p:sldId id="298" r:id="rId7"/>
    <p:sldId id="300" r:id="rId8"/>
    <p:sldId id="299" r:id="rId9"/>
    <p:sldId id="302" r:id="rId10"/>
    <p:sldId id="301" r:id="rId11"/>
    <p:sldId id="303" r:id="rId12"/>
    <p:sldId id="305" r:id="rId13"/>
    <p:sldId id="306" r:id="rId14"/>
    <p:sldId id="304" r:id="rId15"/>
    <p:sldId id="307" r:id="rId16"/>
    <p:sldId id="308" r:id="rId17"/>
    <p:sldId id="309" r:id="rId18"/>
    <p:sldId id="31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29">
          <p15:clr>
            <a:srgbClr val="A4A3A4"/>
          </p15:clr>
        </p15:guide>
        <p15:guide id="2" pos="3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70"/>
    <a:srgbClr val="BED017"/>
    <a:srgbClr val="3E6DB0"/>
    <a:srgbClr val="149890"/>
    <a:srgbClr val="15A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-1504" y="-120"/>
      </p:cViewPr>
      <p:guideLst>
        <p:guide orient="horz" pos="1829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P Kubua" panose="02000000000000000000" pitchFamily="2" charset="0"/>
                <a:ea typeface="Tahoma" panose="020B0604030504040204" pitchFamily="34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Fah kwang" panose="02000506000000020004" pitchFamily="2" charset="-34"/>
                <a:ea typeface="Tahoma" panose="020B0604030504040204" pitchFamily="34" charset="0"/>
                <a:cs typeface="TH Fah kwang" panose="02000506000000020004" pitchFamily="2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H Fah kwang" panose="02000506000000020004" pitchFamily="2" charset="-34"/>
                <a:ea typeface="Tahoma" panose="020B0604030504040204" pitchFamily="34" charset="0"/>
                <a:cs typeface="TH Fah kwang" panose="02000506000000020004" pitchFamily="2" charset="-34"/>
              </a:defRPr>
            </a:lvl1pPr>
          </a:lstStyle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H Fah kwang" panose="02000506000000020004" pitchFamily="2" charset="-34"/>
                <a:ea typeface="Tahoma" panose="020B0604030504040204" pitchFamily="34" charset="0"/>
                <a:cs typeface="TH Fah kwang" panose="02000506000000020004" pitchFamily="2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H Fah kwang" panose="02000506000000020004" pitchFamily="2" charset="-34"/>
                <a:ea typeface="Tahoma" panose="020B0604030504040204" pitchFamily="34" charset="0"/>
                <a:cs typeface="TH Fah kwang" panose="02000506000000020004" pitchFamily="2" charset="-34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21100"/>
            <a:ext cx="6426200" cy="248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2pPr>
            <a:lvl3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3pPr>
            <a:lvl4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4pPr>
            <a:lvl5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6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1100"/>
            <a:ext cx="6426200" cy="2489200"/>
          </a:xfrm>
          <a:prstGeom prst="rect">
            <a:avLst/>
          </a:prstGeom>
        </p:spPr>
        <p:txBody>
          <a:bodyPr/>
          <a:lstStyle>
            <a:lvl1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2pPr>
            <a:lvl3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3pPr>
            <a:lvl4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4pPr>
            <a:lvl5pPr>
              <a:defRPr>
                <a:latin typeface="TH Fah kwang" panose="02000506000000020004" pitchFamily="2" charset="-34"/>
                <a:cs typeface="TH Fah kwang" panose="02000506000000020004" pitchFamily="2" charset="-34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>
              <a:defRPr sz="2400">
                <a:latin typeface="TH Fah kwang" panose="02000506000000020004" pitchFamily="2" charset="-34"/>
                <a:cs typeface="TH Fah kwang" panose="02000506000000020004" pitchFamily="2" charset="-34"/>
              </a:defRPr>
            </a:lvl2pPr>
            <a:lvl3pPr>
              <a:defRPr sz="2000">
                <a:latin typeface="TH Fah kwang" panose="02000506000000020004" pitchFamily="2" charset="-34"/>
                <a:cs typeface="TH Fah kwang" panose="02000506000000020004" pitchFamily="2" charset="-34"/>
              </a:defRPr>
            </a:lvl3pPr>
            <a:lvl4pPr>
              <a:defRPr sz="1800">
                <a:latin typeface="TH Fah kwang" panose="02000506000000020004" pitchFamily="2" charset="-34"/>
                <a:cs typeface="TH Fah kwang" panose="02000506000000020004" pitchFamily="2" charset="-34"/>
              </a:defRPr>
            </a:lvl4pPr>
            <a:lvl5pPr>
              <a:defRPr sz="1800">
                <a:latin typeface="TH Fah kwang" panose="02000506000000020004" pitchFamily="2" charset="-34"/>
                <a:cs typeface="TH Fah kwang" panose="02000506000000020004" pitchFamily="2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>
              <a:defRPr sz="2400">
                <a:latin typeface="TH Fah kwang" panose="02000506000000020004" pitchFamily="2" charset="-34"/>
                <a:cs typeface="TH Fah kwang" panose="02000506000000020004" pitchFamily="2" charset="-34"/>
              </a:defRPr>
            </a:lvl2pPr>
            <a:lvl3pPr>
              <a:defRPr sz="2000">
                <a:latin typeface="TH Fah kwang" panose="02000506000000020004" pitchFamily="2" charset="-34"/>
                <a:cs typeface="TH Fah kwang" panose="02000506000000020004" pitchFamily="2" charset="-34"/>
              </a:defRPr>
            </a:lvl3pPr>
            <a:lvl4pPr>
              <a:defRPr sz="1800">
                <a:latin typeface="TH Fah kwang" panose="02000506000000020004" pitchFamily="2" charset="-34"/>
                <a:cs typeface="TH Fah kwang" panose="02000506000000020004" pitchFamily="2" charset="-34"/>
              </a:defRPr>
            </a:lvl4pPr>
            <a:lvl5pPr>
              <a:defRPr sz="1800">
                <a:latin typeface="TH Fah kwang" panose="02000506000000020004" pitchFamily="2" charset="-34"/>
                <a:cs typeface="TH Fah kwang" panose="02000506000000020004" pitchFamily="2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>
              <a:defRPr sz="2000">
                <a:latin typeface="TH Fah kwang" panose="02000506000000020004" pitchFamily="2" charset="-34"/>
                <a:cs typeface="TH Fah kwang" panose="02000506000000020004" pitchFamily="2" charset="-34"/>
              </a:defRPr>
            </a:lvl2pPr>
            <a:lvl3pPr>
              <a:defRPr sz="1800">
                <a:latin typeface="TH Fah kwang" panose="02000506000000020004" pitchFamily="2" charset="-34"/>
                <a:cs typeface="TH Fah kwang" panose="02000506000000020004" pitchFamily="2" charset="-34"/>
              </a:defRPr>
            </a:lvl3pPr>
            <a:lvl4pPr>
              <a:defRPr sz="1600">
                <a:latin typeface="TH Fah kwang" panose="02000506000000020004" pitchFamily="2" charset="-34"/>
                <a:cs typeface="TH Fah kwang" panose="02000506000000020004" pitchFamily="2" charset="-34"/>
              </a:defRPr>
            </a:lvl4pPr>
            <a:lvl5pPr>
              <a:defRPr sz="1600">
                <a:latin typeface="TH Fah kwang" panose="02000506000000020004" pitchFamily="2" charset="-34"/>
                <a:cs typeface="TH Fah kwang" panose="02000506000000020004" pitchFamily="2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>
              <a:defRPr sz="2000">
                <a:latin typeface="TH Fah kwang" panose="02000506000000020004" pitchFamily="2" charset="-34"/>
                <a:cs typeface="TH Fah kwang" panose="02000506000000020004" pitchFamily="2" charset="-34"/>
              </a:defRPr>
            </a:lvl2pPr>
            <a:lvl3pPr>
              <a:defRPr sz="1800">
                <a:latin typeface="TH Fah kwang" panose="02000506000000020004" pitchFamily="2" charset="-34"/>
                <a:cs typeface="TH Fah kwang" panose="02000506000000020004" pitchFamily="2" charset="-34"/>
              </a:defRPr>
            </a:lvl3pPr>
            <a:lvl4pPr>
              <a:defRPr sz="1600">
                <a:latin typeface="TH Fah kwang" panose="02000506000000020004" pitchFamily="2" charset="-34"/>
                <a:cs typeface="TH Fah kwang" panose="02000506000000020004" pitchFamily="2" charset="-34"/>
              </a:defRPr>
            </a:lvl4pPr>
            <a:lvl5pPr>
              <a:defRPr sz="1600">
                <a:latin typeface="TH Fah kwang" panose="02000506000000020004" pitchFamily="2" charset="-34"/>
                <a:cs typeface="TH Fah kwang" panose="02000506000000020004" pitchFamily="2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0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8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>
              <a:defRPr sz="2800">
                <a:latin typeface="TH Fah kwang" panose="02000506000000020004" pitchFamily="2" charset="-34"/>
                <a:cs typeface="TH Fah kwang" panose="02000506000000020004" pitchFamily="2" charset="-34"/>
              </a:defRPr>
            </a:lvl2pPr>
            <a:lvl3pPr>
              <a:defRPr sz="2400">
                <a:latin typeface="TH Fah kwang" panose="02000506000000020004" pitchFamily="2" charset="-34"/>
                <a:cs typeface="TH Fah kwang" panose="02000506000000020004" pitchFamily="2" charset="-34"/>
              </a:defRPr>
            </a:lvl3pPr>
            <a:lvl4pPr>
              <a:defRPr sz="2000">
                <a:latin typeface="TH Fah kwang" panose="02000506000000020004" pitchFamily="2" charset="-34"/>
                <a:cs typeface="TH Fah kwang" panose="02000506000000020004" pitchFamily="2" charset="-34"/>
              </a:defRPr>
            </a:lvl4pPr>
            <a:lvl5pPr>
              <a:defRPr sz="2000">
                <a:latin typeface="TH Fah kwang" panose="02000506000000020004" pitchFamily="2" charset="-34"/>
                <a:cs typeface="TH Fah kwang" panose="02000506000000020004" pitchFamily="2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P Kubua" panose="02000000000000000000" pitchFamily="2" charset="0"/>
                <a:cs typeface="TP Kubua" panose="02000000000000000000" pitchFamily="2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H Fah kwang" panose="02000506000000020004" pitchFamily="2" charset="-34"/>
                <a:cs typeface="TH Fah kwang" panose="02000506000000020004" pitchFamily="2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10/04/18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1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alaxy BT" charset="2"/>
          <a:ea typeface="+mj-ea"/>
          <a:cs typeface="Galaxy BT" charset="2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100" y="3914638"/>
            <a:ext cx="421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rdia New"/>
                <a:cs typeface="Cordia New"/>
              </a:rPr>
              <a:t>2-4 </a:t>
            </a:r>
            <a:r>
              <a:rPr lang="th-TH" sz="2800" dirty="0" smtClean="0">
                <a:solidFill>
                  <a:schemeClr val="bg1"/>
                </a:solidFill>
                <a:latin typeface="Cordia New"/>
                <a:cs typeface="Cordia New"/>
              </a:rPr>
              <a:t>พฤศจิกายน </a:t>
            </a:r>
            <a:r>
              <a:rPr lang="en-GB" sz="2800" dirty="0" smtClean="0">
                <a:solidFill>
                  <a:schemeClr val="bg1"/>
                </a:solidFill>
                <a:latin typeface="Cordia New"/>
                <a:cs typeface="Cordia New"/>
              </a:rPr>
              <a:t>2018</a:t>
            </a:r>
            <a:endParaRPr lang="th-TH" sz="2800" dirty="0">
              <a:solidFill>
                <a:schemeClr val="bg1"/>
              </a:solidFill>
              <a:latin typeface="Cordia New"/>
              <a:cs typeface="Cordi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0079" y="3906662"/>
            <a:ext cx="421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rdia New"/>
                <a:cs typeface="Cordia New"/>
              </a:rPr>
              <a:t>13-16 </a:t>
            </a:r>
            <a:r>
              <a:rPr lang="th-TH" sz="2800" dirty="0" smtClean="0">
                <a:solidFill>
                  <a:schemeClr val="bg1"/>
                </a:solidFill>
                <a:latin typeface="Cordia New"/>
                <a:cs typeface="Cordia New"/>
              </a:rPr>
              <a:t>ธันวาคม </a:t>
            </a:r>
            <a:r>
              <a:rPr lang="en-GB" sz="2800" dirty="0" smtClean="0">
                <a:solidFill>
                  <a:schemeClr val="bg1"/>
                </a:solidFill>
                <a:latin typeface="Cordia New"/>
                <a:cs typeface="Cordia New"/>
              </a:rPr>
              <a:t>2018</a:t>
            </a:r>
            <a:endParaRPr lang="th-TH" sz="2800" dirty="0">
              <a:solidFill>
                <a:schemeClr val="bg1"/>
              </a:solidFill>
              <a:latin typeface="Cordia New"/>
              <a:cs typeface="Cordia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6200" y="1035735"/>
            <a:ext cx="618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Cordia New"/>
                <a:cs typeface="Cordia New"/>
              </a:rPr>
              <a:t>ขอเชิญผนวกการตลาดของท่านร่วมกับ</a:t>
            </a:r>
            <a:r>
              <a:rPr lang="en-US" sz="3600" b="1" dirty="0">
                <a:solidFill>
                  <a:schemeClr val="bg1"/>
                </a:solidFill>
                <a:latin typeface="Cordia New"/>
                <a:cs typeface="Cordia New"/>
              </a:rPr>
              <a:t>...</a:t>
            </a:r>
            <a:endParaRPr lang="th-TH" sz="3600" b="1" dirty="0">
              <a:solidFill>
                <a:schemeClr val="bg1"/>
              </a:solidFill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26133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2063792"/>
            <a:ext cx="4188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การประชาสัมพันธ์แบรนด์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674" y="2852221"/>
            <a:ext cx="6006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รายการวิ่งมาราธอน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รายการที่มีชื่อเสียงซึ่งเปิดโอกาสที่กว้างขวางในการประชาสัมพันธ์แบรนด์ให้แก่ผู้สนับสนุนรายการ ทั้งก่อนการแข่งขัน ในระหว่างการแข่งขัน และหลังการแข่งขัน ได้แก่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: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การประชาสัมพันธ์แบรนด์ในวันแข่งบนชุดของนักวิ่งและในบริเวณงาน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การประชาสัมพันธ์แบรนด์ในงานเอ็กซ์โป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นำเสนอแบรนด์ในแคมเปญประชาสัมพันธ์และสื่อประชาสัมพันธ์และแคมเปญทั้งแบบออนไลน์และออฟไลน์</a:t>
            </a:r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pic>
        <p:nvPicPr>
          <p:cNvPr id="2" name="Picture 1" descr="st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02" y="2094052"/>
            <a:ext cx="2321189" cy="4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5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1919066"/>
            <a:ext cx="403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0090"/>
                </a:solidFill>
                <a:latin typeface="Cordia New"/>
                <a:cs typeface="Cordia New"/>
              </a:rPr>
              <a:t>แคมเปญส่งเสริมการตลาด</a:t>
            </a:r>
            <a:endParaRPr lang="th-TH" sz="3600" b="1" dirty="0">
              <a:solidFill>
                <a:srgbClr val="000090"/>
              </a:solidFill>
              <a:latin typeface="Cordia New"/>
              <a:ea typeface="Tahoma"/>
              <a:cs typeface="Cordi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50" y="2501469"/>
            <a:ext cx="59733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ความร่วมมือด้านสื่อ</a:t>
            </a:r>
          </a:p>
          <a:p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กำลังเปิดรับพันธมิตรทางด้านสื่อไม่เกิน </a:t>
            </a:r>
            <a:r>
              <a:rPr lang="en-US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10 </a:t>
            </a:r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</a:t>
            </a:r>
          </a:p>
          <a:p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การสนับสนุนด้านประชาสัมพันธ์</a:t>
            </a:r>
          </a:p>
          <a:p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ผู้สนับสนุนและพันธมิตรจะสามารถดึงดูดความสนใจของสื่อมวลชนผ่านทางกิจกรรมข่าวประชาสัมพันธ์ โดยจะมีการเสนอข่าวในหนังสือพิมพ์ท้องถิ่นและในระดับประเทศไทย รวมทั้งหนังสือพิมพ์ โทรทัศน์ วิทยุ และนิตยสารต่างๆ ในระดับภูมิภาคเอเชียและระดับนานาชาติ นอกจากนั้น ยังมีการแจกจ่ายข่าวประชาสัมพันธ์ผ่านทางเว็บไซต์ที่เกี่ยวกับการวิ่งหลายเว็บไซต์ทั้งในระดับภูมิภาคและระดับโลก</a:t>
            </a:r>
          </a:p>
          <a:p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ผู้สนับสนุนและพันธมิตรทุกรายจะได้รับสิทธิในการร่วมกับรายการ </a:t>
            </a:r>
            <a:r>
              <a:rPr lang="en-US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เพื่อทำกิจกรรมโฆษณาและประชาสัมพันธ์</a:t>
            </a:r>
          </a:p>
          <a:p>
            <a:endParaRPr lang="th-TH" sz="12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มีแคมเปญส่งเสริมการตลาดที่มีความครอบคลุม ได้แก่</a:t>
            </a:r>
            <a:r>
              <a:rPr lang="en-US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</a:t>
            </a:r>
          </a:p>
          <a:p>
            <a:endParaRPr lang="th-TH" sz="1200" b="1" dirty="0" smtClean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th-TH" sz="12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การ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เปิดตัว</a:t>
            </a: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ทีเซอร์ของงาน</a:t>
            </a: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การเปิดตัวการลงทะเบียนออนไลน์</a:t>
            </a: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งานแถลงข่าว </a:t>
            </a:r>
            <a:r>
              <a: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/ 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การประกาศรายชื่อผู้สนับสนุน</a:t>
            </a: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งานเอ็กซ์โป</a:t>
            </a: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วันแข่งขัน</a:t>
            </a:r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pic>
        <p:nvPicPr>
          <p:cNvPr id="4" name="Picture 3" descr="st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02" y="2094052"/>
            <a:ext cx="2321189" cy="4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4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49" y="1967906"/>
            <a:ext cx="582104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โปรแกรมประชาสัมพันธ์ผ่านสื่อดิจิตอลและโซเชียลมีเดีย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50" y="2920753"/>
            <a:ext cx="56705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มีการประชาสัมพันธ์ผ่านทางโซเชียลมีเดียตลอดทั้งปี จึงเป็นโอกาสอันดีสำหรับผู้สนับสนุนและพันธมิตรที่จะผนวกการสื่อสารของแบรนด์ของตนเองเข้ากับรายการ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ผู้ติดตามหน้าเฟซบุ๊ค</a:t>
            </a:r>
            <a:endParaRPr lang="th-TH" sz="14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400" b="1" dirty="0" smtClean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BANGSAEN42		Bangsaen21</a:t>
            </a:r>
          </a:p>
          <a:p>
            <a:r>
              <a:rPr lang="en-US" sz="1400" b="1" dirty="0" smtClean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13,500+ </a:t>
            </a:r>
            <a:r>
              <a:rPr lang="th-TH" sz="1400" b="1" dirty="0" smtClean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  <a:r>
              <a:rPr lang="en-US" sz="1400" b="1" dirty="0" smtClean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			55,900+ </a:t>
            </a:r>
            <a:r>
              <a:rPr lang="th-TH" sz="1400" b="1" dirty="0" smtClean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</a:t>
            </a:r>
          </a:p>
          <a:p>
            <a:endParaRPr lang="th-TH" sz="1400" b="1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dirty="0" smtClean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การตลาดดิจิตอล</a:t>
            </a:r>
          </a:p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ฐานข้อมูล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100,000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รายชื่อ สำหรับใช้ในการส่งอีเมล์ จดหมายข่าว เว็บไซต์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เว็บไซต์อย่างเป็นทางการ</a:t>
            </a:r>
          </a:p>
          <a:p>
            <a:r>
              <a:rPr lang="en-US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https://www.BANGSAEN42.com</a:t>
            </a:r>
          </a:p>
          <a:p>
            <a:r>
              <a:rPr lang="en-US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https://www.bangsaen21.com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pic>
        <p:nvPicPr>
          <p:cNvPr id="4" name="Picture 3" descr="st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02" y="2094052"/>
            <a:ext cx="2321189" cy="4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244666"/>
            <a:ext cx="2255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งานเอ็กซ์โป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50" y="2991753"/>
            <a:ext cx="8086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งานเอ็กซ์โปของทั้งสองรายการจะจัดขึ้นที่ห้องบอลรูมบางแสนเฮอริเทจ โรงแรมบางแสนเฮอริเทจ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นอกจากจะมีกิจกรรมต่างๆ มากมายภายในงานแล้ว งานเอ็กซ์โปยังถือเป็นเวทีที่เปิดโอกาสให้ผู้สนับสนุนรายการได้ประชาสัมพันธ์สินค้าและบริการอย่างเต็มที่ ทั้งในลักษณะของการเปิดบูธเพื่อตั้งแสดงและจำหน่ายสินค้า ตลอดจนการแจกตัวอย่างสินค้า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4" r="1945" b="22036"/>
          <a:stretch/>
        </p:blipFill>
        <p:spPr>
          <a:xfrm>
            <a:off x="171450" y="4554785"/>
            <a:ext cx="8820150" cy="18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130706"/>
            <a:ext cx="202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การรับรอง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50" y="2877453"/>
            <a:ext cx="8398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เป็นโอกาสอันดีเยี่ยมในการมอบความบันเทิงแก่ลูกค้าและผู้บริหาร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รายการจะมีโอกาสในการมอบความบันเทิงให้แก่แขกรับเชิญผ่านทางแพ็คเกจที่ออกแบบมาโดยเฉพาะ จึงเป็นวิธีที่ดีเยี่ยมวิธีหนึ่งในการประชาสัมพันธ์ธุรกิจของท่าน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4" r="1945" b="22036"/>
          <a:stretch/>
        </p:blipFill>
        <p:spPr>
          <a:xfrm>
            <a:off x="177800" y="4574113"/>
            <a:ext cx="8813800" cy="17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033026"/>
            <a:ext cx="5316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การสื่อแบรนด์สินค้าบนสินค้าที่ระลึก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50" y="2826653"/>
            <a:ext cx="8116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ผู้สนับสนุนและพันธมิตรของรายการ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จะมีโอกาสในการร่วมกันจัดทำสินค้าที่ระลึกที่จะใช้เป็นสื่อประชาสัมพันธ์แบรนด์ของตน </a:t>
            </a:r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โดยสามารถนำผลิตภัณฑ์ดังกล่าวไปใช้เป็นวัสดุส่งเสริมการตลาดด้วยการแจกจ่ายผ่านทางสื่อและการทำตลาดด้วยการนำเสนอ </a:t>
            </a:r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ตัวอย่างเช่น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กระเป๋าใส่ของที่ระลึกรายการ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4" r="1945" b="22036"/>
          <a:stretch/>
        </p:blipFill>
        <p:spPr>
          <a:xfrm>
            <a:off x="177800" y="4574113"/>
            <a:ext cx="8813800" cy="17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1" y="2033026"/>
            <a:ext cx="1571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ผู้จัดงาน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50" y="2801253"/>
            <a:ext cx="82537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จัดโดย บริษัท ไมซ์ แอนด์ คอมมูนิเคชั่น จำกัด ซึ่งเป็นบริษัททางด้านการตลาดและการจัดงานอีเวนท์ที่มีรูปแบบเป็นเอกลักษณ์ และได้รับรางวัลผู้จัดการแข่งขันกีฬายอดเยี่ยมปี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2017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จาก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SPIA </a:t>
            </a:r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ด้วยประสบการณ์มากกว่า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15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ปี บริษัท ไมซ์ แอนด์ คอมมูนิเคชั่น จำกัด ได้ผ่านการจัดงานมาแล้วมากมายทั่วทุกภูมิภาคในประเทศไทยและเอเชียตะวันออกเฉียงใต้ รวมถึง ลาว พม่า และเวียดนาม </a:t>
            </a:r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ไมซ์ แอนด์ คอมมูนิเคชั่น เริ่มจัดงานวิ่งฮาล์ฟมาราธอน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เป็นครั้งแรกในปี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2015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นับตั้งแต่นั้นเป็นต้นมา บริษัทได้รับรางวัลการจัดงานวิ่งฮาล์ฟมาราธอนยอดเยี่ยมแห่งประเทศไทยสามปีติดต่อกัน รายการแข่งขันอื่นๆ ได้แก่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KhaoKheow10,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วิ่งสร้างเมือง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, Prachuap Khiri Run by Tipco,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ทะเลน้อย ร้อยรัน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, Bangkok Women’s Run, SrirachaGP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และงานวิ่งมาราธอน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http://www.mice.co.th</a:t>
            </a:r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177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747" y="1964670"/>
            <a:ext cx="3051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ข้อมูลการติดต่อ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447" y="2617188"/>
            <a:ext cx="30388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บริษัท พอล พูล </a:t>
            </a:r>
            <a:r>
              <a:rPr lang="en-US" sz="13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th-TH" sz="13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เซ้าท อีส เอเชีย</a:t>
            </a:r>
            <a:r>
              <a:rPr lang="en-US" sz="13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 </a:t>
            </a:r>
            <a:r>
              <a:rPr lang="th-TH" sz="13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จำกัด</a:t>
            </a:r>
          </a:p>
          <a:p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198 </a:t>
            </a:r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ถนนตะนาว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แขวงบวรนิเวศ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เขตพระนคร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กรุงเทพฯ </a:t>
            </a:r>
            <a:r>
              <a:rPr lang="fi-FI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10200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ประเทศไทย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โทรศัพท์</a:t>
            </a:r>
            <a:r>
              <a:rPr lang="is-I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/</a:t>
            </a:r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โทรสาร</a:t>
            </a:r>
            <a:r>
              <a:rPr lang="is-I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+66 2622 0605 - 7</a:t>
            </a:r>
          </a:p>
          <a:p>
            <a:r>
              <a:rPr lang="en-US" sz="13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www.paulpoole.co.th/bangsaen</a:t>
            </a:r>
          </a:p>
          <a:p>
            <a:endParaRPr lang="th-TH" sz="13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พอล พูล </a:t>
            </a:r>
            <a:r>
              <a:rPr lang="en-US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- </a:t>
            </a:r>
            <a:r>
              <a:rPr lang="th-TH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กรรมการผู้จัดการ </a:t>
            </a:r>
            <a:endParaRPr lang="en-US" sz="1300" b="1" dirty="0" smtClean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en-US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th-TH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สำหรับการติดต่อเป็นภาษาอังกฤษ</a:t>
            </a:r>
            <a:r>
              <a:rPr lang="en-US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อีเมล์</a:t>
            </a:r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paul@paulpoole.co.th</a:t>
            </a:r>
          </a:p>
          <a:p>
            <a:r>
              <a:rPr lang="th-TH" sz="13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โทรศัพท์</a:t>
            </a:r>
            <a:r>
              <a:rPr lang="en-GB" sz="13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: +66 8 6563 3196</a:t>
            </a:r>
          </a:p>
          <a:p>
            <a:endParaRPr lang="th-TH" sz="13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อุดมพร พันธุ์จินดาวรรณ </a:t>
            </a:r>
            <a:r>
              <a:rPr lang="en-US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- </a:t>
            </a:r>
            <a:r>
              <a:rPr lang="th-TH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ผู้ช่วยส่วนตัว </a:t>
            </a:r>
            <a:endParaRPr lang="en-US" sz="1300" b="1" dirty="0" smtClean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r>
              <a:rPr lang="en-US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th-TH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สำหรับการติดต่อเป็นภาษาไทย</a:t>
            </a:r>
            <a:r>
              <a:rPr lang="en-US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/</a:t>
            </a:r>
            <a:r>
              <a:rPr lang="th-TH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อังกฤษ</a:t>
            </a:r>
            <a:r>
              <a:rPr lang="en-US" sz="13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อีเมล์</a:t>
            </a:r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udomporn@paulpoole.co.th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โทรศัพท์</a:t>
            </a:r>
            <a:r>
              <a:rPr lang="pt-BR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+66 8 6382 9949</a:t>
            </a:r>
            <a:endParaRPr lang="th-TH" sz="1300" b="0" i="0" u="none" strike="noStrike" baseline="0" dirty="0" smtClean="0">
              <a:solidFill>
                <a:srgbClr val="00000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1505" y="2617188"/>
            <a:ext cx="3757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00" b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บริษัท ไมซ์ แอนด์ คอมมูนิเคชั่น จำกัด</a:t>
            </a:r>
          </a:p>
          <a:p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138 </a:t>
            </a:r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อาคารบุญมิตร ชั้น </a:t>
            </a:r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ห้อง </a:t>
            </a:r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B5-B11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ถนนสีลม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แขวงสุริยวงศ์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เขตบางรัก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กรุงเทพฯ </a:t>
            </a:r>
            <a:r>
              <a:rPr lang="hu-HU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10500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โทรศัพท์</a:t>
            </a:r>
            <a:r>
              <a:rPr lang="is-I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+66 2266 4465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โทรสาร</a:t>
            </a:r>
            <a:r>
              <a:rPr lang="is-I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+66 2266 4495</a:t>
            </a:r>
          </a:p>
          <a:p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https://www.BANGSAEN42.com</a:t>
            </a:r>
            <a:endParaRPr lang="th-TH" sz="13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https://www.bangsaen21.com</a:t>
            </a:r>
          </a:p>
          <a:p>
            <a:endParaRPr lang="th-TH" sz="13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300" b="1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3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ณภัทรารัตน์ ตั้งทวีทรัพย์ </a:t>
            </a:r>
            <a:r>
              <a:rPr lang="en-US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- </a:t>
            </a:r>
            <a:r>
              <a:rPr lang="th-TH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ผู้เชี่ยวชาญด้านการตลาดอาวุโส </a:t>
            </a:r>
            <a:r>
              <a:rPr lang="en-US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th-TH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สำหรับการติดต่อเป็นภาษาไทยและอังกฤษ</a:t>
            </a:r>
            <a:r>
              <a:rPr lang="en-US" sz="13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อีเมล์</a:t>
            </a:r>
            <a:r>
              <a:rPr lang="en-US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napattrarut@mice.co.th</a:t>
            </a:r>
          </a:p>
          <a:p>
            <a:r>
              <a:rPr lang="th-TH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โทรศัพท์</a:t>
            </a:r>
            <a:r>
              <a:rPr lang="de-DE" sz="1300" dirty="0">
                <a:latin typeface="TH Fah kwang" panose="02000506000000020004" pitchFamily="2" charset="-34"/>
                <a:cs typeface="TH Fah kwang" panose="02000506000000020004" pitchFamily="2" charset="-34"/>
              </a:rPr>
              <a:t>: +66 8 2492 9818</a:t>
            </a:r>
            <a:endParaRPr lang="th-TH" sz="13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26" t="2593" r="5673" b="2593"/>
          <a:stretch/>
        </p:blipFill>
        <p:spPr>
          <a:xfrm>
            <a:off x="7379065" y="2133600"/>
            <a:ext cx="160635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1982392"/>
            <a:ext cx="3781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BANGSAEN42-2018 </a:t>
            </a:r>
            <a:r>
              <a:rPr lang="th-TH" sz="2400" b="1" dirty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และ </a:t>
            </a:r>
            <a:r>
              <a:rPr lang="nb-NO" sz="2400" b="1" dirty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Bangsaen21-2018</a:t>
            </a:r>
            <a:endParaRPr lang="th-TH" sz="2400" b="1" dirty="0">
              <a:solidFill>
                <a:srgbClr val="000090"/>
              </a:solidFill>
              <a:latin typeface="TP Kubua" panose="02000000000000000000" pitchFamily="2" charset="0"/>
              <a:ea typeface="Tahoma"/>
              <a:cs typeface="TP Kubua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4" y="2723593"/>
            <a:ext cx="58769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อกาสทางการตลาดจากการเป็นผู้สนับสนุนและร่วมเป็นพันธมิตรทางธุรกิจสำหรับงานวิ่งมาราธอนและฮาล์ฟมาราธอนชั้นนำของประเทศไทยและเอเชีย</a:t>
            </a:r>
            <a:endParaRPr lang="th-TH" sz="1400" dirty="0">
              <a:solidFill>
                <a:srgbClr val="3E6DB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 </a:t>
            </a:r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6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BANGSAEN42-2018</a:t>
            </a:r>
            <a:endParaRPr lang="th-TH" sz="1600" dirty="0">
              <a:solidFill>
                <a:srgbClr val="00009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ศุกร์ที่ </a:t>
            </a:r>
            <a:r>
              <a:rPr lang="en-US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2 - </a:t>
            </a:r>
            <a:r>
              <a:rPr lang="th-TH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อาทิตย์ที่ </a:t>
            </a:r>
            <a:r>
              <a:rPr lang="en-US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4 </a:t>
            </a:r>
            <a:r>
              <a:rPr lang="th-TH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พฤศจิกายน </a:t>
            </a:r>
            <a:r>
              <a:rPr lang="en-US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2018</a:t>
            </a:r>
            <a:endParaRPr lang="th-TH" sz="1400" dirty="0">
              <a:solidFill>
                <a:srgbClr val="00009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งานวิ่งมาราธอน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ซึ่งจัดขึ้นเป็นปีที่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นี้ ดึงดูดนักวิ่งชาวไทยและชาวต่างชาติเป็นจำนวนมากโดยงานวิ่งในปี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2017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มีผู้เข้าร่วมวิ่งถึง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6,034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คน </a:t>
            </a:r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  </a:t>
            </a:r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6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  <a:endParaRPr lang="th-TH" sz="1600" dirty="0">
              <a:solidFill>
                <a:srgbClr val="00009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dirty="0" smtClean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พฤหัสบดีที่ </a:t>
            </a:r>
            <a:r>
              <a:rPr lang="en-US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13 - </a:t>
            </a:r>
            <a:r>
              <a:rPr lang="th-TH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อาทิตย์ที่ </a:t>
            </a:r>
            <a:r>
              <a:rPr lang="en-US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16 </a:t>
            </a:r>
            <a:r>
              <a:rPr lang="th-TH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ธันวาคม </a:t>
            </a:r>
            <a:r>
              <a:rPr lang="en-US" sz="1400" b="1" dirty="0">
                <a:solidFill>
                  <a:srgbClr val="00009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2018</a:t>
            </a:r>
            <a:endParaRPr lang="th-TH" sz="1400" dirty="0">
              <a:solidFill>
                <a:srgbClr val="00009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ซึ่งจัดขึ้นเป็นปีที่สี่ ได้รับการกล่าวขวัญถึงว่าเป็นรายการวิ่งฮาล์ฟมาราธอนที่ดีที่สุดสามปีติดต่อกัน </a:t>
            </a:r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sz="1400" b="1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b="1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b="1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b="1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มีงานแสดงสินค้าเพื่อให้ผู้สนับสนุนสามารถประชาสัมพันธ์ผลิตภัณฑ์และบริการของตนรวมทั้งการจัดงานปาร์ตี้และการเลี้ยงรับรองระดับวีไอพี</a:t>
            </a:r>
            <a:endParaRPr lang="th-TH" sz="1400" b="1" i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pic>
        <p:nvPicPr>
          <p:cNvPr id="3" name="Picture 2" descr="runn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49" y="1968500"/>
            <a:ext cx="2573165" cy="45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9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nner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1749"/>
          <a:stretch/>
        </p:blipFill>
        <p:spPr>
          <a:xfrm>
            <a:off x="6340641" y="2259152"/>
            <a:ext cx="2646948" cy="41617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255" y="2031232"/>
            <a:ext cx="3798171" cy="79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nb-NO" sz="2400" b="1" kern="1000" dirty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BANGSAEN42-2018</a:t>
            </a:r>
            <a:r>
              <a:rPr lang="en-US" sz="2400" b="1" kern="1000" dirty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	</a:t>
            </a:r>
            <a:endParaRPr lang="en-US" sz="2400" b="1" kern="1000" dirty="0" smtClean="0">
              <a:solidFill>
                <a:srgbClr val="000090"/>
              </a:solidFill>
              <a:latin typeface="TP Kubua" panose="02000000000000000000" pitchFamily="2" charset="0"/>
              <a:cs typeface="TP Kubua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th-TH" sz="3200" b="1" kern="1000" dirty="0" smtClean="0">
                <a:solidFill>
                  <a:srgbClr val="000090"/>
                </a:solidFill>
                <a:latin typeface="Cordia New"/>
                <a:cs typeface="Cordia New"/>
              </a:rPr>
              <a:t>วัน</a:t>
            </a:r>
            <a:r>
              <a:rPr lang="th-TH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ที่ </a:t>
            </a:r>
            <a:r>
              <a:rPr lang="nb-NO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2-4</a:t>
            </a:r>
            <a:r>
              <a:rPr lang="th-TH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 พฤศจิกายน </a:t>
            </a:r>
            <a:r>
              <a:rPr lang="nb-NO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2018</a:t>
            </a:r>
            <a:endParaRPr lang="th-TH" sz="3200" b="1" kern="1000" dirty="0">
              <a:solidFill>
                <a:srgbClr val="000090"/>
              </a:solidFill>
              <a:latin typeface="Cordia New"/>
              <a:ea typeface="Tahoma"/>
              <a:cs typeface="Cordia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3" y="2826813"/>
            <a:ext cx="55340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จัดโดย บริษัท ไมซ์ แอนด์ คอมมูนิเคชั่น จำกัด ร่วมกับเทศบาลเมืองแสนสุข จังหวัดชลบุรี งานวิ่งมาราธอน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ได้รับการกล่าวขานถึงว่าเป็นงานวิ่งมาราธอนที่ดีที่สุดในประเทศไทย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การแข่งขันรายการนี้เป็นสมาชิกของสมาคมมาราธอนและการแข่งขันระยะไกลนานาชาติ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(AIMS)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และได้รับการรับรองมาตรฐานระยะวิ่งจากสหพันธ์สมาคมกรีฑานานาชาติ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(IAAF)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และสมาคมมาราธอนและการแข่งขันระยะไกลนานาชาติ โดยตั้งเป้าให้เป็นงานวิ่งที่ได้มาตรฐานระดับโลก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IAAF Gold Label Road Race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ในปี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2019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เป็นงานวิ่งที่มีระยะมาราธอน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42.195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กิโลเมตรเพียงระยะเดียว</a:t>
            </a:r>
          </a:p>
          <a:p>
            <a:endParaRPr lang="th-TH" sz="1400" b="1" dirty="0" smtClean="0">
              <a:solidFill>
                <a:srgbClr val="3E6DB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dirty="0" smtClean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sz="1400" b="1" dirty="0" smtClean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b="1" dirty="0" smtClean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b="1" dirty="0" smtClean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b="1" dirty="0" smtClean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งานแสดงสินค้าเพื่อให้ผู้สนับสนุนสามารถประชาสัมพันธ์ผลิตภัณฑ์และบริการของตนรวมทั้งการจัดงานปาร์ตี้และการเลี้ยงรับรองระดับวีไอพี</a:t>
            </a:r>
            <a:endParaRPr lang="th-TH" sz="1400" dirty="0" smtClean="0">
              <a:solidFill>
                <a:srgbClr val="3E6DB0"/>
              </a:solidFill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566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256" y="2014952"/>
            <a:ext cx="3993546" cy="87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b-NO" sz="2400" b="1" kern="1000" dirty="0" smtClean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Bangsaen21-2018</a:t>
            </a:r>
            <a:r>
              <a:rPr lang="th-TH" sz="2400" b="1" kern="1000" dirty="0" smtClean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  </a:t>
            </a:r>
            <a:r>
              <a:rPr lang="nb-NO" sz="2400" b="1" kern="1000" dirty="0" smtClean="0">
                <a:solidFill>
                  <a:srgbClr val="000090"/>
                </a:solidFill>
                <a:latin typeface="TP Kubua" panose="02000000000000000000" pitchFamily="2" charset="0"/>
                <a:cs typeface="TP Kubua" panose="02000000000000000000" pitchFamily="2" charset="0"/>
              </a:rPr>
              <a:t> </a:t>
            </a:r>
            <a:endParaRPr lang="nb-NO" sz="2400" b="1" kern="1000" dirty="0" smtClean="0">
              <a:solidFill>
                <a:srgbClr val="000090"/>
              </a:solidFill>
              <a:latin typeface="TP Kubua" panose="02000000000000000000" pitchFamily="2" charset="0"/>
              <a:cs typeface="TP Kubua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th-TH" sz="3200" b="1" kern="1000" dirty="0" smtClean="0">
                <a:solidFill>
                  <a:srgbClr val="000090"/>
                </a:solidFill>
                <a:latin typeface="Cordia New"/>
                <a:cs typeface="Cordia New"/>
              </a:rPr>
              <a:t>วัน</a:t>
            </a:r>
            <a:r>
              <a:rPr lang="th-TH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ที่ </a:t>
            </a:r>
            <a:r>
              <a:rPr lang="nb-NO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13-16 </a:t>
            </a:r>
            <a:r>
              <a:rPr lang="th-TH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ธันวาคม </a:t>
            </a:r>
            <a:r>
              <a:rPr lang="nb-NO" sz="3200" b="1" kern="1000" dirty="0">
                <a:solidFill>
                  <a:srgbClr val="000090"/>
                </a:solidFill>
                <a:latin typeface="Cordia New"/>
                <a:cs typeface="Cordia New"/>
              </a:rPr>
              <a:t>2018</a:t>
            </a:r>
            <a:endParaRPr lang="th-TH" sz="3200" b="1" kern="1000" dirty="0">
              <a:solidFill>
                <a:srgbClr val="000090"/>
              </a:solidFill>
              <a:latin typeface="Cordia New"/>
              <a:cs typeface="Cordia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4" y="2890313"/>
            <a:ext cx="6600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ด้วยจำนวนนักวิ่งที่เข้าร่วมงานเพิ่มขึ้นอย่างต่อเนื่องทุกปี จวบจนปี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2017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ที่ผ่านมา มีนักวิ่งถึง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13,080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คน รวมทั้งนักวิ่งชั้นแนวหน้าของโลก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16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คนจาก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5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ประเทศ และมีนักวิ่งชั้นนำของไทยเข้าร่วมในฮาล์ฟมาราธอนอีกด้วย รายการนี้มีเส้นทางวิ่งที่มีความปลอดภัยสูง มีระบบการแพทย์ฉุกเฉินที่ได้มาตรฐาน พร้อมทีมแพทย์ระดับโลกและนวัตกรรมเทคโนโลยีทางด้านการแข่งขันล่าสุด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ความสำเร็จของการแข่งขันรายการนี้นำไปสู่การยื่นคำร้องขอมาตรฐานระดับโลก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IAAF Gold Label Road Race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ในเดือนมิถุนายน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ซึ่งถือเป็นหนึ่งใน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101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รายการทั่วโลกที่ได้รับการรับรอง นับเป็นรายการฮาล์ฟมาราธอนรายการแรกของไทยและของเอเชียตะวันออกเฉียงใต้ที่ได้รับการรับรองจากมาตรฐานโลกอันทรงเกียรตินี้</a:t>
            </a:r>
          </a:p>
          <a:p>
            <a:endParaRPr lang="th-TH" sz="14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งานวิ่ง </a:t>
            </a:r>
            <a:r>
              <a:rPr lang="en-US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 </a:t>
            </a:r>
            <a:r>
              <a:rPr lang="th-TH" sz="14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ได้สร้างชื่อเสียงที่ดีให้แก่บางแสนในการเป็นเมืองท่องเที่ยวเชิงกีฬาซึ่งมีความพร้อมในการจัดงานใหญ่และพร้อมที่จะรองรับผู้เข้าร่วมงานจำนวนมาก ไม่ว่าจะเป็นสถานที่จัดงาน โรงแรม ที่พักอาศัย ร้านอาหาร ร้านค้า และชาวบ้านที่มีความเป็นมิตร</a:t>
            </a:r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09" t="2264" r="6150" b="1321"/>
          <a:stretch/>
        </p:blipFill>
        <p:spPr>
          <a:xfrm>
            <a:off x="7340600" y="1993900"/>
            <a:ext cx="1651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6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5" y="1966112"/>
            <a:ext cx="16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แพ็คเกจ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674" y="3236973"/>
            <a:ext cx="41370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</a:t>
            </a:r>
          </a:p>
          <a:p>
            <a:endParaRPr lang="th-TH" sz="12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ระดับที่ </a:t>
            </a:r>
            <a:r>
              <a:rPr lang="de-DE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1 - 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ผู้สนับสนุนหลักและผู้สนับสนุนการนำเสนอ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ผู้สนับสนุนหลัก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รายจะได้สิทธิในการตั้งชื่อรายการ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</a:t>
            </a:r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ผู้สนับสนุนการนำเสนอ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รายสำหรับรายการ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</a:t>
            </a:r>
          </a:p>
          <a:p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ระดับที่ </a:t>
            </a:r>
            <a:r>
              <a:rPr lang="de-DE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2 - 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ผู้สนับสนุนร่วม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ผู้สนับสนุนร่วมไม่เกิน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6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รายจากธุรกิจซึ่งไม่ได้เป็นคู่แข่งซึ่งกันและกันสำหรับรายการ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</a:t>
            </a:r>
            <a:endParaRPr lang="th-TH" sz="1200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ระดับที่ </a:t>
            </a:r>
            <a:r>
              <a:rPr lang="de-DE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3 - 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ผู้จัดหาสินค้าและบริการอย่างเป็นทางการและสื่อพันธมิตร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ผู้จัดหาสินค้าและบริการอย่างเป็นทางการไม่เกิน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10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รายที่ได้รับสิทธิในการจัดหาสินค้าและบริการที่จำเป็นต่อการจัดรายการ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สื่อพันธมิตรอย่างเป็นทางการไม่เกิน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10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รายสำหรับรายการ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</a:t>
            </a:r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550" y="2543816"/>
            <a:ext cx="851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 </a:t>
            </a:r>
            <a:r>
              <a:rPr lang="en-US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แพ็คเกจสำหรับผู้สนับสนุนและพันธมิตรทางธุรกิจที่ครอบคลุมซึ่งจัดทำขึ้นมาเพื่อตอบสนองความต้องการที่แตกต่างกัน ได้แก่</a:t>
            </a:r>
            <a:r>
              <a:rPr lang="en-US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3207707"/>
            <a:ext cx="42037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</a:p>
          <a:p>
            <a:endParaRPr lang="th-TH" sz="12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ระดับที่ </a:t>
            </a:r>
            <a:r>
              <a:rPr lang="de-DE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1 - 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ผู้สนับสนุนหลักและผู้สนับสนุนการนำเสนอ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ผู้สนับสนุนหลัก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รายจะได้สิทธิในการตั้งชื่อรายการ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ผู้สนับสนุนการนำเสนอ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รายสำหรับรายการ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</a:p>
          <a:p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ระดับที่ </a:t>
            </a:r>
            <a:r>
              <a:rPr lang="de-DE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2 - 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ผู้สนับสนุนร่วม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ผู้สนับสนุนร่วมไม่เกิน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6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รายจากธุรกิจซึ่งไม่ได้เป็นคู่แข่งซึ่งกันและกันสำหรับรายการ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</a:p>
          <a:p>
            <a:endParaRPr lang="th-TH" sz="1200" b="1" dirty="0" smtClean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2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ระดับที่ </a:t>
            </a:r>
            <a:r>
              <a:rPr lang="de-DE" sz="12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3 - </a:t>
            </a:r>
            <a:r>
              <a:rPr lang="th-TH" sz="12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ผู้จัดหาสินค้าและบริการอย่างเป็นทางการและสื่อพันธมิตร</a:t>
            </a:r>
            <a:endParaRPr lang="th-TH" sz="12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ผู้จัดหาสินค้าและบริการอย่างเป็นทางการไม่เกิน </a:t>
            </a:r>
            <a:r>
              <a:rPr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10 </a:t>
            </a:r>
            <a:r>
              <a:rPr lang="th-TH"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รายที่ได้รับสิทธิในการจัดหาสินค้าและบริการที่จำเป็นต่อการจัดรายการ </a:t>
            </a:r>
            <a:r>
              <a:rPr sz="12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สื่อพันธมิตรอย่างเป็นทางการไม่เกิน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10 </a:t>
            </a:r>
            <a:r>
              <a:rPr lang="th-TH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รายสำหรับรายการ </a:t>
            </a:r>
            <a:r>
              <a:rPr lang="de-DE" sz="1200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</a:t>
            </a:r>
            <a:endParaRPr lang="th-TH" sz="12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62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1949832"/>
            <a:ext cx="5002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kern="1000" dirty="0">
                <a:solidFill>
                  <a:srgbClr val="000090"/>
                </a:solidFill>
                <a:latin typeface="Cordia New"/>
                <a:cs typeface="Cordia New"/>
              </a:rPr>
              <a:t>เหตุผลที่ควรร่วมสนับสนุน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674" y="2712513"/>
            <a:ext cx="60521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การเข้าร่วมสนับสนุนรายการ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dirty="0">
                <a:latin typeface="TH Fah kwang" panose="02000506000000020004" pitchFamily="2" charset="-34"/>
                <a:cs typeface="TH Fah kwang" panose="02000506000000020004" pitchFamily="2" charset="-34"/>
              </a:rPr>
              <a:t>ให้สิทธิประโยชน์กับผู้สนับสนุนในหลายๆ ด้านคือ</a:t>
            </a:r>
          </a:p>
          <a:p>
            <a:endParaRPr lang="th-TH" sz="1400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การเสริมสร้างภาพลักษณ์</a:t>
            </a:r>
            <a:r>
              <a:rPr lang="en-US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ด้วยความร่วมมือกับการแข่งขันท่ามกลางทิวทัศน์อันน่าตื่นตาตื่นใจ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ประชาสัมพันธ์แบรนด์สินค้า</a:t>
            </a:r>
            <a:r>
              <a:rPr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- </a:t>
            </a:r>
            <a:r>
              <a:rPr lang="th-TH" sz="1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ช่วยเพิ่มการรับรู้ในแบรนด์สินค้าและบริการ และช่วยเชื่อมโยงแบรนด์สินค้าเข้ากับไลฟ์สไตล์เพื่อสุขภาพ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โอกาสในการรับรอง </a:t>
            </a:r>
            <a:r>
              <a:rPr lang="en-US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- </a:t>
            </a: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ให้ความบันเทิงแก่ผู้ชมงานกลุ่มเป้าหมายทั้งภายในและภายนอก</a:t>
            </a:r>
            <a:endParaRPr lang="th-TH" sz="14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การตลาดแบบผสมผสาน </a:t>
            </a:r>
            <a:r>
              <a:rPr lang="en-US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- </a:t>
            </a: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เป็นส่วนหนึ่งของสื่อที่ออกสู่สายตาคนทั่วโลก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การสร้างเครือข่าย </a:t>
            </a:r>
            <a:r>
              <a:rPr lang="en-US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- </a:t>
            </a:r>
            <a:r>
              <a:rPr lang="th-TH" sz="1400" b="1" dirty="0" smtClean="0">
                <a:latin typeface="TH Fah kwang" panose="02000506000000020004" pitchFamily="2" charset="-34"/>
                <a:cs typeface="TH Fah kwang" panose="02000506000000020004" pitchFamily="2" charset="-34"/>
              </a:rPr>
              <a:t>กับผู้นำทางธุรกิจต่างๆ</a:t>
            </a:r>
          </a:p>
          <a:p>
            <a:endParaRPr lang="th-TH" sz="1400" b="1" dirty="0">
              <a:latin typeface="TH Fah kwang" panose="02000506000000020004" pitchFamily="2" charset="-34"/>
              <a:ea typeface="Tahoma"/>
              <a:cs typeface="TH Fah kwang" panose="02000506000000020004" pitchFamily="2" charset="-34"/>
            </a:endParaRPr>
          </a:p>
          <a:p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ธุรกิจที่ให้การสนับสนุนรายการ 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BANGSAEN42-2018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และ 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Bangsaen21-2018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จะได้สร้างความสัมพันธ์และเข้าเป็นส่วนหนึ่งในการสร้างคุณค่าด้านต่างๆ อันได้แก่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ความท้าทาย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,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ความหลากหลาย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,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ความสนุกสนาน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,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ความตื่นเต้น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,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ความสนุกสำหรับครอบครัว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,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บูรณภาพ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,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รายการสำคัญ</a:t>
            </a:r>
            <a:r>
              <a:rPr lang="en-US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, </a:t>
            </a:r>
            <a:r>
              <a:rPr lang="th-TH" sz="1400" b="1" i="1" dirty="0">
                <a:solidFill>
                  <a:srgbClr val="3E6DB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ความเป็นมืออาชีพ</a:t>
            </a:r>
          </a:p>
        </p:txBody>
      </p:sp>
      <p:pic>
        <p:nvPicPr>
          <p:cNvPr id="2" name="Picture 1" descr="runn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2132151"/>
            <a:ext cx="2311400" cy="43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2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6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1825</Words>
  <Application>Microsoft Macintosh PowerPoint</Application>
  <PresentationFormat>On-screen Show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Dawn Festival 2017</dc:title>
  <dc:subject/>
  <dc:creator>Nigel Jones</dc:creator>
  <cp:keywords/>
  <dc:description/>
  <cp:lastModifiedBy>Paul Poole</cp:lastModifiedBy>
  <cp:revision>221</cp:revision>
  <dcterms:created xsi:type="dcterms:W3CDTF">2018-03-21T16:36:24Z</dcterms:created>
  <dcterms:modified xsi:type="dcterms:W3CDTF">2018-04-10T02:49:40Z</dcterms:modified>
  <cp:category/>
</cp:coreProperties>
</file>