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78" r:id="rId3"/>
    <p:sldId id="295" r:id="rId4"/>
    <p:sldId id="296" r:id="rId5"/>
    <p:sldId id="297" r:id="rId6"/>
    <p:sldId id="298" r:id="rId7"/>
    <p:sldId id="300" r:id="rId8"/>
    <p:sldId id="299" r:id="rId9"/>
    <p:sldId id="302" r:id="rId10"/>
    <p:sldId id="301" r:id="rId11"/>
    <p:sldId id="303" r:id="rId12"/>
    <p:sldId id="305" r:id="rId13"/>
    <p:sldId id="306" r:id="rId14"/>
    <p:sldId id="304" r:id="rId15"/>
    <p:sldId id="307" r:id="rId16"/>
    <p:sldId id="308" r:id="rId17"/>
    <p:sldId id="309" r:id="rId18"/>
    <p:sldId id="310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0070"/>
    <a:srgbClr val="BED017"/>
    <a:srgbClr val="3E6DB0"/>
    <a:srgbClr val="149890"/>
    <a:srgbClr val="15A79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2592" y="-648"/>
      </p:cViewPr>
      <p:guideLst>
        <p:guide orient="horz" pos="1829"/>
        <p:guide pos="3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991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21100"/>
            <a:ext cx="6426200" cy="248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34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556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1100"/>
            <a:ext cx="6426200" cy="248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423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224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12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950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64262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15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628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47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95B-9A2A-1A4D-8FA1-AF96155FDFDA}" type="datetimeFigureOut">
              <a:rPr lang="en-US" smtClean="0"/>
              <a:pPr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81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saen 2018 B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60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alaxy BT" charset="2"/>
          <a:ea typeface="+mj-ea"/>
          <a:cs typeface="Galaxy BT" charset="2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inion Pro"/>
          <a:ea typeface="+mn-ea"/>
          <a:cs typeface="Mini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inion Pro"/>
          <a:ea typeface="+mn-ea"/>
          <a:cs typeface="Mini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inion Pro"/>
          <a:ea typeface="+mn-ea"/>
          <a:cs typeface="Mini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inion Pro"/>
          <a:ea typeface="+mn-ea"/>
          <a:cs typeface="Mini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inion Pro"/>
          <a:ea typeface="+mn-ea"/>
          <a:cs typeface="Mini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100" y="3914638"/>
            <a:ext cx="421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Gotham Medium"/>
                <a:cs typeface="Gotham Medium"/>
              </a:rPr>
              <a:t>2-4 </a:t>
            </a:r>
            <a:r>
              <a:rPr lang="en-US" sz="2000" dirty="0" smtClean="0">
                <a:solidFill>
                  <a:schemeClr val="bg1"/>
                </a:solidFill>
                <a:latin typeface="Gotham Medium"/>
                <a:cs typeface="Gotham Medium"/>
              </a:rPr>
              <a:t>NOVEMBER 2018</a:t>
            </a:r>
            <a:endParaRPr lang="en-US" sz="20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7600" y="3906662"/>
            <a:ext cx="421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Gotham Medium"/>
                <a:cs typeface="Gotham Medium"/>
              </a:rPr>
              <a:t>13-16 DECEMBER </a:t>
            </a:r>
            <a:r>
              <a:rPr lang="en-US" sz="2000" dirty="0" smtClean="0">
                <a:solidFill>
                  <a:schemeClr val="bg1"/>
                </a:solidFill>
                <a:latin typeface="Gotham Medium"/>
                <a:cs typeface="Gotham Medium"/>
              </a:rPr>
              <a:t>2018</a:t>
            </a:r>
            <a:endParaRPr lang="en-US" sz="20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6200" y="1035735"/>
            <a:ext cx="6184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otham Medium"/>
                <a:cs typeface="Gotham Medium"/>
              </a:rPr>
              <a:t>Integrate your marketing </a:t>
            </a:r>
            <a:r>
              <a:rPr lang="en-US" sz="2800" dirty="0" smtClean="0">
                <a:solidFill>
                  <a:schemeClr val="bg1"/>
                </a:solidFill>
                <a:latin typeface="Gotham Medium"/>
                <a:cs typeface="Gotham Medium"/>
              </a:rPr>
              <a:t>with</a:t>
            </a:r>
            <a:r>
              <a:rPr lang="mr-IN" sz="2800" dirty="0" smtClean="0">
                <a:solidFill>
                  <a:schemeClr val="bg1"/>
                </a:solidFill>
                <a:latin typeface="Gotham Medium"/>
                <a:cs typeface="Gotham Medium"/>
              </a:rPr>
              <a:t>…</a:t>
            </a:r>
            <a:endParaRPr lang="en-US" sz="28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13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2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974" y="2259152"/>
            <a:ext cx="7553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Branding</a:t>
            </a:r>
            <a:endParaRPr lang="nb-NO" sz="2000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674" y="2852221"/>
            <a:ext cx="610552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otham Medium"/>
                <a:cs typeface="Gotham Medium"/>
              </a:rPr>
              <a:t>BANGSAEN42-2018 &amp; Bangsaen21-2018 have many high-profile branding opportunities ensuring Sponsors have </a:t>
            </a:r>
            <a:r>
              <a:rPr lang="en-US" sz="1200" dirty="0" smtClean="0">
                <a:latin typeface="Gotham Medium"/>
                <a:cs typeface="Gotham Medium"/>
              </a:rPr>
              <a:t>high visibility</a:t>
            </a:r>
            <a:r>
              <a:rPr lang="en-US" sz="1200" dirty="0">
                <a:latin typeface="Gotham Medium"/>
                <a:cs typeface="Gotham Medium"/>
              </a:rPr>
              <a:t>, before, during and after the event. These include</a:t>
            </a:r>
            <a:r>
              <a:rPr lang="en-US" sz="1200" dirty="0" smtClean="0">
                <a:latin typeface="Gotham Medium"/>
                <a:cs typeface="Gotham Medium"/>
              </a:rPr>
              <a:t>:</a:t>
            </a: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b="1" dirty="0" smtClean="0">
                <a:latin typeface="Gotham Medium"/>
                <a:cs typeface="Gotham Medium"/>
              </a:rPr>
              <a:t>Event </a:t>
            </a:r>
            <a:r>
              <a:rPr lang="en-US" sz="1200" b="1" dirty="0">
                <a:latin typeface="Gotham Medium"/>
                <a:cs typeface="Gotham Medium"/>
              </a:rPr>
              <a:t>Day Branding On Runners and at the </a:t>
            </a:r>
            <a:r>
              <a:rPr lang="en-US" sz="1200" b="1" dirty="0" smtClean="0">
                <a:latin typeface="Gotham Medium"/>
                <a:cs typeface="Gotham Medium"/>
              </a:rPr>
              <a:t>Event</a:t>
            </a:r>
          </a:p>
          <a:p>
            <a:endParaRPr lang="en-US" sz="1200" b="1" dirty="0">
              <a:latin typeface="Gotham Medium"/>
              <a:cs typeface="Gotham Medium"/>
            </a:endParaRPr>
          </a:p>
          <a:p>
            <a:r>
              <a:rPr lang="en-US" sz="1200" b="1" dirty="0" smtClean="0">
                <a:latin typeface="Gotham Medium"/>
                <a:cs typeface="Gotham Medium"/>
              </a:rPr>
              <a:t>Expo Branding</a:t>
            </a:r>
          </a:p>
          <a:p>
            <a:endParaRPr lang="en-US" sz="1200" b="1" dirty="0">
              <a:latin typeface="Gotham Medium"/>
              <a:cs typeface="Gotham Medium"/>
            </a:endParaRPr>
          </a:p>
          <a:p>
            <a:r>
              <a:rPr lang="en-US" sz="1200" b="1" dirty="0" smtClean="0">
                <a:latin typeface="Gotham Medium"/>
                <a:cs typeface="Gotham Medium"/>
              </a:rPr>
              <a:t>Presence </a:t>
            </a:r>
            <a:r>
              <a:rPr lang="en-US" sz="1200" b="1" dirty="0">
                <a:latin typeface="Gotham Medium"/>
                <a:cs typeface="Gotham Medium"/>
              </a:rPr>
              <a:t>in PR Campaign and Promotional Materials both On and Off Line</a:t>
            </a:r>
            <a:endParaRPr lang="en-US" sz="1200" dirty="0">
              <a:latin typeface="Gotham Medium"/>
              <a:cs typeface="Gotham Medium"/>
            </a:endParaRPr>
          </a:p>
        </p:txBody>
      </p:sp>
      <p:pic>
        <p:nvPicPr>
          <p:cNvPr id="2" name="Picture 1" descr="star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00302" y="2094052"/>
            <a:ext cx="2321189" cy="44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1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50" y="2244666"/>
            <a:ext cx="584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Promotional Campaign</a:t>
            </a:r>
            <a:endParaRPr lang="nb-NO" sz="2000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550" y="2699653"/>
            <a:ext cx="623675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Gotham Medium"/>
                <a:cs typeface="Gotham Medium"/>
              </a:rPr>
              <a:t>MEDIA PARTNERSHIPS</a:t>
            </a:r>
          </a:p>
          <a:p>
            <a:r>
              <a:rPr lang="en-US" sz="1100" dirty="0">
                <a:latin typeface="Gotham Medium"/>
                <a:cs typeface="Gotham Medium"/>
              </a:rPr>
              <a:t>BANGSAEN42-2018 &amp; Bangsaen21-2018 is seeking a maximum of 10 media partnerships</a:t>
            </a:r>
            <a:r>
              <a:rPr lang="en-US" sz="1100" dirty="0" smtClean="0">
                <a:latin typeface="Gotham Medium"/>
                <a:cs typeface="Gotham Medium"/>
              </a:rPr>
              <a:t>.</a:t>
            </a:r>
          </a:p>
          <a:p>
            <a:endParaRPr lang="en-US" sz="1100" dirty="0">
              <a:latin typeface="Gotham Medium"/>
              <a:cs typeface="Gotham Medium"/>
            </a:endParaRPr>
          </a:p>
          <a:p>
            <a:r>
              <a:rPr lang="en-US" sz="1100" b="1" dirty="0">
                <a:latin typeface="Gotham Medium"/>
                <a:cs typeface="Gotham Medium"/>
              </a:rPr>
              <a:t>PR SUPPORT</a:t>
            </a:r>
          </a:p>
          <a:p>
            <a:r>
              <a:rPr lang="en-US" sz="1100" dirty="0">
                <a:latin typeface="Gotham Medium"/>
                <a:cs typeface="Gotham Medium"/>
              </a:rPr>
              <a:t>Sponsors and Partners can create media coverage through news PR activity. There will be coverage in local and </a:t>
            </a:r>
            <a:r>
              <a:rPr lang="en-US" sz="1100" dirty="0" smtClean="0">
                <a:latin typeface="Gotham Medium"/>
                <a:cs typeface="Gotham Medium"/>
              </a:rPr>
              <a:t>national newspapers</a:t>
            </a:r>
            <a:r>
              <a:rPr lang="en-US" sz="1100" dirty="0">
                <a:latin typeface="Gotham Medium"/>
                <a:cs typeface="Gotham Medium"/>
              </a:rPr>
              <a:t>, Asian regional and international newspapers, TV, Radio and Magazines. Press releases will also be issued </a:t>
            </a:r>
            <a:r>
              <a:rPr lang="en-US" sz="1100" dirty="0" smtClean="0">
                <a:latin typeface="Gotham Medium"/>
                <a:cs typeface="Gotham Medium"/>
              </a:rPr>
              <a:t>through a </a:t>
            </a:r>
            <a:r>
              <a:rPr lang="en-US" sz="1100" dirty="0">
                <a:latin typeface="Gotham Medium"/>
                <a:cs typeface="Gotham Medium"/>
              </a:rPr>
              <a:t>variety of regional and international running web sites</a:t>
            </a:r>
            <a:r>
              <a:rPr lang="en-US" sz="1100" dirty="0" smtClean="0">
                <a:latin typeface="Gotham Medium"/>
                <a:cs typeface="Gotham Medium"/>
              </a:rPr>
              <a:t>.</a:t>
            </a:r>
          </a:p>
          <a:p>
            <a:endParaRPr lang="en-US" sz="1100" dirty="0">
              <a:latin typeface="Gotham Medium"/>
              <a:cs typeface="Gotham Medium"/>
            </a:endParaRPr>
          </a:p>
          <a:p>
            <a:r>
              <a:rPr lang="en-US" sz="1100" dirty="0">
                <a:latin typeface="Gotham Medium"/>
                <a:cs typeface="Gotham Medium"/>
              </a:rPr>
              <a:t>All Sponsors and Partners will have rights to associate with BANGSAEN42-2018 &amp; Bangsaen21-2018 for PR and advertising activity.</a:t>
            </a:r>
          </a:p>
          <a:p>
            <a:endParaRPr lang="en-US" sz="1100" dirty="0" smtClean="0">
              <a:latin typeface="Gotham Medium"/>
              <a:cs typeface="Gotham Medium"/>
            </a:endParaRPr>
          </a:p>
          <a:p>
            <a:r>
              <a:rPr lang="en-US" sz="1100" dirty="0" smtClean="0">
                <a:latin typeface="Gotham Medium"/>
                <a:cs typeface="Gotham Medium"/>
              </a:rPr>
              <a:t>BANGSAEN42</a:t>
            </a:r>
            <a:r>
              <a:rPr lang="en-US" sz="1100" dirty="0">
                <a:latin typeface="Gotham Medium"/>
                <a:cs typeface="Gotham Medium"/>
              </a:rPr>
              <a:t>-2018 &amp; Bangsaen21-2018 are supported by a comprehensive marketing campaign covering the following hooks:</a:t>
            </a:r>
          </a:p>
          <a:p>
            <a:r>
              <a:rPr lang="en-US" sz="1100" b="1" dirty="0">
                <a:latin typeface="Gotham Medium"/>
                <a:cs typeface="Gotham Medium"/>
              </a:rPr>
              <a:t>Launch</a:t>
            </a:r>
          </a:p>
          <a:p>
            <a:r>
              <a:rPr lang="en-US" sz="1100" b="1" dirty="0">
                <a:latin typeface="Gotham Medium"/>
                <a:cs typeface="Gotham Medium"/>
              </a:rPr>
              <a:t>Event Teasers</a:t>
            </a:r>
          </a:p>
          <a:p>
            <a:r>
              <a:rPr lang="en-US" sz="1100" b="1" dirty="0">
                <a:latin typeface="Gotham Medium"/>
                <a:cs typeface="Gotham Medium"/>
              </a:rPr>
              <a:t>Online Registration Launch</a:t>
            </a:r>
          </a:p>
          <a:p>
            <a:r>
              <a:rPr lang="en-US" sz="1100" b="1" dirty="0">
                <a:latin typeface="Gotham Medium"/>
                <a:cs typeface="Gotham Medium"/>
              </a:rPr>
              <a:t>Press Conference / Sponsor Announcement</a:t>
            </a:r>
          </a:p>
          <a:p>
            <a:r>
              <a:rPr lang="en-US" sz="1100" b="1" dirty="0">
                <a:latin typeface="Gotham Medium"/>
                <a:cs typeface="Gotham Medium"/>
              </a:rPr>
              <a:t>Expo</a:t>
            </a:r>
          </a:p>
          <a:p>
            <a:r>
              <a:rPr lang="en-US" sz="1100" b="1" dirty="0">
                <a:latin typeface="Gotham Medium"/>
                <a:cs typeface="Gotham Medium"/>
              </a:rPr>
              <a:t>Event Day</a:t>
            </a:r>
            <a:endParaRPr lang="en-US" sz="1100" dirty="0">
              <a:latin typeface="Gotham Medium"/>
              <a:cs typeface="Gotham Medium"/>
            </a:endParaRPr>
          </a:p>
        </p:txBody>
      </p:sp>
      <p:pic>
        <p:nvPicPr>
          <p:cNvPr id="4" name="Picture 3" descr="star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00302" y="2094052"/>
            <a:ext cx="2321189" cy="44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81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50" y="2244666"/>
            <a:ext cx="5302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Digital &amp; Social Programme</a:t>
            </a:r>
            <a:endParaRPr lang="nb-NO" sz="2000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550" y="2839353"/>
            <a:ext cx="6102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otham Medium"/>
                <a:cs typeface="Gotham Medium"/>
              </a:rPr>
              <a:t>BANGSAEN42-2018 &amp; Bangsaen21-2018 run a number of social media promotions </a:t>
            </a:r>
            <a:r>
              <a:rPr lang="en-US" sz="1200" dirty="0" smtClean="0">
                <a:latin typeface="Gotham Medium"/>
                <a:cs typeface="Gotham Medium"/>
              </a:rPr>
              <a:t>throughout the </a:t>
            </a:r>
            <a:r>
              <a:rPr lang="en-US" sz="1200" dirty="0">
                <a:latin typeface="Gotham Medium"/>
                <a:cs typeface="Gotham Medium"/>
              </a:rPr>
              <a:t>year and is a great opportunity for Sponsors and Partners to integrate their brand message</a:t>
            </a:r>
            <a:r>
              <a:rPr lang="en-US" sz="1200" dirty="0" smtClean="0">
                <a:latin typeface="Gotham Medium"/>
                <a:cs typeface="Gotham Medium"/>
              </a:rPr>
              <a:t>.</a:t>
            </a: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b="1" dirty="0">
                <a:solidFill>
                  <a:srgbClr val="3E6DB0"/>
                </a:solidFill>
                <a:latin typeface="Gotham Medium"/>
                <a:cs typeface="Gotham Medium"/>
              </a:rPr>
              <a:t>Facebook Page </a:t>
            </a:r>
            <a:r>
              <a:rPr lang="en-US" sz="1200" b="1" dirty="0" smtClean="0">
                <a:solidFill>
                  <a:srgbClr val="3E6DB0"/>
                </a:solidFill>
                <a:latin typeface="Gotham Medium"/>
                <a:cs typeface="Gotham Medium"/>
              </a:rPr>
              <a:t>Followers</a:t>
            </a:r>
            <a:endParaRPr lang="en-US" sz="1200" b="1" dirty="0">
              <a:latin typeface="Gotham Medium"/>
              <a:cs typeface="Gotham Medium"/>
            </a:endParaRPr>
          </a:p>
          <a:p>
            <a:r>
              <a:rPr lang="en-US" sz="1200" b="1" dirty="0" smtClean="0">
                <a:solidFill>
                  <a:srgbClr val="3E6DB0"/>
                </a:solidFill>
                <a:latin typeface="Gotham Medium"/>
                <a:cs typeface="Gotham Medium"/>
              </a:rPr>
              <a:t>BANGSAEN42		Bangsaen21</a:t>
            </a:r>
          </a:p>
          <a:p>
            <a:r>
              <a:rPr lang="en-US" sz="12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13,500+			55,900+</a:t>
            </a:r>
          </a:p>
          <a:p>
            <a:endParaRPr lang="en-US" sz="1200" b="1" dirty="0" smtClean="0">
              <a:latin typeface="Gotham Medium"/>
              <a:cs typeface="Gotham Medium"/>
            </a:endParaRPr>
          </a:p>
          <a:p>
            <a:r>
              <a:rPr lang="en-US" sz="1200" b="1" dirty="0" smtClean="0">
                <a:solidFill>
                  <a:srgbClr val="3E6DB0"/>
                </a:solidFill>
                <a:latin typeface="Gotham Medium"/>
                <a:cs typeface="Gotham Medium"/>
              </a:rPr>
              <a:t>Digital </a:t>
            </a:r>
            <a:r>
              <a:rPr lang="en-US" sz="1200" b="1" dirty="0">
                <a:solidFill>
                  <a:srgbClr val="3E6DB0"/>
                </a:solidFill>
                <a:latin typeface="Gotham Medium"/>
                <a:cs typeface="Gotham Medium"/>
              </a:rPr>
              <a:t>Marketing</a:t>
            </a:r>
          </a:p>
          <a:p>
            <a:r>
              <a:rPr lang="en-US" sz="1200" dirty="0">
                <a:latin typeface="Gotham Medium"/>
                <a:cs typeface="Gotham Medium"/>
              </a:rPr>
              <a:t>100,000 databases for Electronic Direct </a:t>
            </a:r>
            <a:r>
              <a:rPr lang="en-US" sz="1200" dirty="0" smtClean="0">
                <a:latin typeface="Gotham Medium"/>
                <a:cs typeface="Gotham Medium"/>
              </a:rPr>
              <a:t>Mailers, e</a:t>
            </a:r>
            <a:r>
              <a:rPr lang="en-US" sz="1200" dirty="0">
                <a:latin typeface="Gotham Medium"/>
                <a:cs typeface="Gotham Medium"/>
              </a:rPr>
              <a:t>-</a:t>
            </a:r>
            <a:r>
              <a:rPr lang="en-US" sz="1200" dirty="0" smtClean="0">
                <a:latin typeface="Gotham Medium"/>
                <a:cs typeface="Gotham Medium"/>
              </a:rPr>
              <a:t>Newsletter, Websites</a:t>
            </a: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b="1" dirty="0">
                <a:solidFill>
                  <a:srgbClr val="3E6DB0"/>
                </a:solidFill>
                <a:latin typeface="Gotham Medium"/>
                <a:cs typeface="Gotham Medium"/>
              </a:rPr>
              <a:t>Official Sites</a:t>
            </a:r>
          </a:p>
          <a:p>
            <a:r>
              <a:rPr lang="en-US" sz="1200" b="1" dirty="0">
                <a:latin typeface="Gotham Medium"/>
                <a:cs typeface="Gotham Medium"/>
              </a:rPr>
              <a:t>https://www.BANGSAEN42.</a:t>
            </a:r>
            <a:r>
              <a:rPr lang="en-US" sz="1200" b="1" dirty="0" smtClean="0">
                <a:latin typeface="Gotham Medium"/>
                <a:cs typeface="Gotham Medium"/>
              </a:rPr>
              <a:t>com</a:t>
            </a:r>
          </a:p>
          <a:p>
            <a:r>
              <a:rPr lang="en-US" sz="1200" b="1" dirty="0">
                <a:latin typeface="Gotham Medium"/>
                <a:cs typeface="Gotham Medium"/>
              </a:rPr>
              <a:t>https://www.bangsaen21.</a:t>
            </a:r>
            <a:r>
              <a:rPr lang="en-US" sz="1200" b="1" dirty="0" smtClean="0">
                <a:latin typeface="Gotham Medium"/>
                <a:cs typeface="Gotham Medium"/>
              </a:rPr>
              <a:t>com</a:t>
            </a:r>
          </a:p>
          <a:p>
            <a:endParaRPr lang="en-US" sz="1200" dirty="0">
              <a:latin typeface="Gotham Medium"/>
              <a:cs typeface="Gotham Medium"/>
            </a:endParaRPr>
          </a:p>
        </p:txBody>
      </p:sp>
      <p:pic>
        <p:nvPicPr>
          <p:cNvPr id="4" name="Picture 3" descr="star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00302" y="2094052"/>
            <a:ext cx="2321189" cy="44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69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50" y="2244666"/>
            <a:ext cx="1825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EXPO</a:t>
            </a:r>
            <a:endParaRPr lang="nb-NO" sz="2000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550" y="2991753"/>
            <a:ext cx="8299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otham Medium"/>
                <a:cs typeface="Gotham Medium"/>
              </a:rPr>
              <a:t>An Expo for both events will be held at the Bangsaen Heritage Ballroom, Bangsaen Heritage Hotel</a:t>
            </a:r>
            <a:r>
              <a:rPr lang="en-US" sz="1200" dirty="0" smtClean="0">
                <a:latin typeface="Gotham Medium"/>
                <a:cs typeface="Gotham Medium"/>
              </a:rPr>
              <a:t>.</a:t>
            </a: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dirty="0" smtClean="0">
                <a:latin typeface="Gotham Medium"/>
                <a:cs typeface="Gotham Medium"/>
              </a:rPr>
              <a:t>The </a:t>
            </a:r>
            <a:r>
              <a:rPr lang="en-US" sz="1200" dirty="0">
                <a:latin typeface="Gotham Medium"/>
                <a:cs typeface="Gotham Medium"/>
              </a:rPr>
              <a:t>Expo </a:t>
            </a:r>
            <a:r>
              <a:rPr lang="en-US" sz="1200" dirty="0" smtClean="0">
                <a:latin typeface="Gotham Medium"/>
                <a:cs typeface="Gotham Medium"/>
              </a:rPr>
              <a:t>includes a </a:t>
            </a:r>
            <a:r>
              <a:rPr lang="en-US" sz="1200" dirty="0">
                <a:latin typeface="Gotham Medium"/>
                <a:cs typeface="Gotham Medium"/>
              </a:rPr>
              <a:t>number of activities and is an ideal platform for Sponsors to promote their products and services through trade </a:t>
            </a:r>
            <a:r>
              <a:rPr lang="en-US" sz="1200" dirty="0" smtClean="0">
                <a:latin typeface="Gotham Medium"/>
                <a:cs typeface="Gotham Medium"/>
              </a:rPr>
              <a:t>booths and </a:t>
            </a:r>
            <a:r>
              <a:rPr lang="en-US" sz="1200" dirty="0">
                <a:latin typeface="Gotham Medium"/>
                <a:cs typeface="Gotham Medium"/>
              </a:rPr>
              <a:t>sampling activity.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4" r="1945" b="22036"/>
          <a:stretch/>
        </p:blipFill>
        <p:spPr>
          <a:xfrm>
            <a:off x="171450" y="4554785"/>
            <a:ext cx="8820150" cy="18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09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50" y="2244666"/>
            <a:ext cx="5302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Hospitality</a:t>
            </a:r>
            <a:endParaRPr lang="nb-NO" sz="2000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550" y="2877453"/>
            <a:ext cx="8172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otham Medium"/>
                <a:cs typeface="Gotham Medium"/>
              </a:rPr>
              <a:t>BANGSAEN42-2018 &amp; Bangsaen21-2018 offer a plethora of </a:t>
            </a:r>
            <a:r>
              <a:rPr lang="en-US" sz="1200" dirty="0" smtClean="0">
                <a:latin typeface="Gotham Medium"/>
                <a:cs typeface="Gotham Medium"/>
              </a:rPr>
              <a:t>fantastic opportunities </a:t>
            </a:r>
            <a:r>
              <a:rPr lang="en-US" sz="1200" dirty="0">
                <a:latin typeface="Gotham Medium"/>
                <a:cs typeface="Gotham Medium"/>
              </a:rPr>
              <a:t>to entertain customers, clients and executives</a:t>
            </a:r>
            <a:r>
              <a:rPr lang="en-US" sz="1200" dirty="0" smtClean="0">
                <a:latin typeface="Gotham Medium"/>
                <a:cs typeface="Gotham Medium"/>
              </a:rPr>
              <a:t>.</a:t>
            </a: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dirty="0">
                <a:latin typeface="Gotham Medium"/>
                <a:cs typeface="Gotham Medium"/>
              </a:rPr>
              <a:t>Sponsors will have a number of opportunities to entertain </a:t>
            </a:r>
            <a:r>
              <a:rPr lang="en-US" sz="1200" dirty="0" smtClean="0">
                <a:latin typeface="Gotham Medium"/>
                <a:cs typeface="Gotham Medium"/>
              </a:rPr>
              <a:t>their guest </a:t>
            </a:r>
            <a:r>
              <a:rPr lang="en-US" sz="1200" dirty="0">
                <a:latin typeface="Gotham Medium"/>
                <a:cs typeface="Gotham Medium"/>
              </a:rPr>
              <a:t>through bespoke packages an excellent way to do </a:t>
            </a:r>
            <a:r>
              <a:rPr lang="en-US" sz="1200" dirty="0" smtClean="0">
                <a:latin typeface="Gotham Medium"/>
                <a:cs typeface="Gotham Medium"/>
              </a:rPr>
              <a:t>and promote </a:t>
            </a:r>
            <a:r>
              <a:rPr lang="en-US" sz="1200" dirty="0">
                <a:latin typeface="Gotham Medium"/>
                <a:cs typeface="Gotham Medium"/>
              </a:rPr>
              <a:t>your</a:t>
            </a:r>
            <a:r>
              <a:rPr lang="en-US" sz="1200" dirty="0" smtClean="0">
                <a:latin typeface="Gotham Medium"/>
                <a:cs typeface="Gotham Medium"/>
              </a:rPr>
              <a:t> business.</a:t>
            </a:r>
            <a:endParaRPr lang="en-US" sz="1200" dirty="0" smtClean="0">
              <a:latin typeface="Gotham Medium"/>
              <a:cs typeface="Gotham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4" r="1945" b="22036"/>
          <a:stretch/>
        </p:blipFill>
        <p:spPr>
          <a:xfrm>
            <a:off x="177800" y="4574113"/>
            <a:ext cx="8813800" cy="17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40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50" y="2244666"/>
            <a:ext cx="5302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Merchandising</a:t>
            </a:r>
            <a:endParaRPr lang="nb-NO" sz="2000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550" y="2826653"/>
            <a:ext cx="817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otham Medium"/>
                <a:cs typeface="Gotham Medium"/>
              </a:rPr>
              <a:t>BANGSAEN42-2018 &amp; Bangsaen21-2018 offer Sponsors and </a:t>
            </a:r>
            <a:r>
              <a:rPr lang="en-US" sz="1200" dirty="0" smtClean="0">
                <a:latin typeface="Gotham Medium"/>
                <a:cs typeface="Gotham Medium"/>
              </a:rPr>
              <a:t>Partners the </a:t>
            </a:r>
            <a:r>
              <a:rPr lang="en-US" sz="1200" dirty="0">
                <a:latin typeface="Gotham Medium"/>
                <a:cs typeface="Gotham Medium"/>
              </a:rPr>
              <a:t>opportunity to produce joint branded merchandise. </a:t>
            </a:r>
            <a:endParaRPr lang="en-US" sz="1200" dirty="0" smtClean="0">
              <a:latin typeface="Gotham Medium"/>
              <a:cs typeface="Gotham Medium"/>
            </a:endParaRP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dirty="0" smtClean="0">
                <a:latin typeface="Gotham Medium"/>
                <a:cs typeface="Gotham Medium"/>
              </a:rPr>
              <a:t>This could be </a:t>
            </a:r>
            <a:r>
              <a:rPr lang="en-US" sz="1200" dirty="0">
                <a:latin typeface="Gotham Medium"/>
                <a:cs typeface="Gotham Medium"/>
              </a:rPr>
              <a:t>used as give-away through media and presence </a:t>
            </a:r>
            <a:r>
              <a:rPr lang="en-US" sz="1200" dirty="0" smtClean="0">
                <a:latin typeface="Gotham Medium"/>
                <a:cs typeface="Gotham Medium"/>
              </a:rPr>
              <a:t>marketing promotions</a:t>
            </a:r>
            <a:r>
              <a:rPr lang="en-US" sz="1200" dirty="0">
                <a:latin typeface="Gotham Medium"/>
                <a:cs typeface="Gotham Medium"/>
              </a:rPr>
              <a:t>. </a:t>
            </a:r>
            <a:endParaRPr lang="en-US" sz="1200" dirty="0" smtClean="0">
              <a:latin typeface="Gotham Medium"/>
              <a:cs typeface="Gotham Medium"/>
            </a:endParaRP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dirty="0" smtClean="0">
                <a:latin typeface="Gotham Medium"/>
                <a:cs typeface="Gotham Medium"/>
              </a:rPr>
              <a:t>For </a:t>
            </a:r>
            <a:r>
              <a:rPr lang="en-US" sz="1200" dirty="0">
                <a:latin typeface="Gotham Medium"/>
                <a:cs typeface="Gotham Medium"/>
              </a:rPr>
              <a:t>example: BANGSAEN42-2018 &amp; Bangsaen21-</a:t>
            </a:r>
            <a:r>
              <a:rPr lang="en-US" sz="1200" dirty="0" smtClean="0">
                <a:latin typeface="Gotham Medium"/>
                <a:cs typeface="Gotham Medium"/>
              </a:rPr>
              <a:t>2018 Goodie </a:t>
            </a:r>
            <a:r>
              <a:rPr lang="en-US" sz="1200" dirty="0">
                <a:latin typeface="Gotham Medium"/>
                <a:cs typeface="Gotham Medium"/>
              </a:rPr>
              <a:t>Bags.</a:t>
            </a:r>
            <a:endParaRPr lang="en-US" sz="1200" dirty="0" smtClean="0">
              <a:latin typeface="Gotham Medium"/>
              <a:cs typeface="Gotham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4" r="1945" b="22036"/>
          <a:stretch/>
        </p:blipFill>
        <p:spPr>
          <a:xfrm>
            <a:off x="177800" y="4574113"/>
            <a:ext cx="8813800" cy="17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09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86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50" y="2244666"/>
            <a:ext cx="5302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Organisers</a:t>
            </a:r>
            <a:endParaRPr lang="nb-NO" sz="2000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550" y="2801253"/>
            <a:ext cx="81724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otham Medium"/>
                <a:cs typeface="Gotham Medium"/>
              </a:rPr>
              <a:t>BANGSAEN42-2018 &amp; Bangsaen21-2018 are organised by MICE &amp; Communications Co., Ltd. - a unique marketing and event company, based in Bangkok - winners of the SPIA ASIA</a:t>
            </a:r>
            <a:r>
              <a:rPr lang="en-US" sz="1200" dirty="0" smtClean="0">
                <a:latin typeface="Gotham Medium"/>
                <a:cs typeface="Gotham Medium"/>
              </a:rPr>
              <a:t>: Thailand </a:t>
            </a:r>
            <a:r>
              <a:rPr lang="en-US" sz="1200" dirty="0">
                <a:latin typeface="Gotham Medium"/>
                <a:cs typeface="Gotham Medium"/>
              </a:rPr>
              <a:t>Best Sport Event organiser 2017. </a:t>
            </a:r>
            <a:endParaRPr lang="en-US" sz="1200" dirty="0" smtClean="0">
              <a:latin typeface="Gotham Medium"/>
              <a:cs typeface="Gotham Medium"/>
            </a:endParaRP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dirty="0" smtClean="0">
                <a:latin typeface="Gotham Medium"/>
                <a:cs typeface="Gotham Medium"/>
              </a:rPr>
              <a:t>With </a:t>
            </a:r>
            <a:r>
              <a:rPr lang="en-US" sz="1200" dirty="0">
                <a:latin typeface="Gotham Medium"/>
                <a:cs typeface="Gotham Medium"/>
              </a:rPr>
              <a:t>over 15 years’ experience MICE &amp; Communications Co., Ltd. has organised events in all regions of Thailand and South-East Asia </a:t>
            </a:r>
            <a:r>
              <a:rPr lang="en-US" sz="1200" dirty="0" smtClean="0">
                <a:latin typeface="Gotham Medium"/>
                <a:cs typeface="Gotham Medium"/>
              </a:rPr>
              <a:t>including Laos</a:t>
            </a:r>
            <a:r>
              <a:rPr lang="en-US" sz="1200" dirty="0">
                <a:latin typeface="Gotham Medium"/>
                <a:cs typeface="Gotham Medium"/>
              </a:rPr>
              <a:t>, Myanmar and Vietnam. </a:t>
            </a:r>
            <a:endParaRPr lang="en-US" sz="1200" dirty="0" smtClean="0">
              <a:latin typeface="Gotham Medium"/>
              <a:cs typeface="Gotham Medium"/>
            </a:endParaRP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dirty="0" smtClean="0">
                <a:latin typeface="Gotham Medium"/>
                <a:cs typeface="Gotham Medium"/>
              </a:rPr>
              <a:t>The </a:t>
            </a:r>
            <a:r>
              <a:rPr lang="en-US" sz="1200" dirty="0">
                <a:latin typeface="Gotham Medium"/>
                <a:cs typeface="Gotham Medium"/>
              </a:rPr>
              <a:t>company launched its first running event in 2015 with the Bangsaen21 Half Marathon. Since then it has won the award for “Best Half Marathon” </a:t>
            </a:r>
            <a:r>
              <a:rPr lang="en-US" sz="1200" dirty="0" smtClean="0">
                <a:latin typeface="Gotham Medium"/>
                <a:cs typeface="Gotham Medium"/>
              </a:rPr>
              <a:t>running event </a:t>
            </a:r>
            <a:r>
              <a:rPr lang="en-US" sz="1200" dirty="0">
                <a:latin typeface="Gotham Medium"/>
                <a:cs typeface="Gotham Medium"/>
              </a:rPr>
              <a:t>in Thailand for three consecutive years. Other events include: KhaoKheow10; Run For Better City; Prachuap Khiri Run by Tipco; Thale-Noi Roi Run; Bangkok Women’s Run; RunARAN</a:t>
            </a:r>
            <a:r>
              <a:rPr lang="en-US" sz="1200" dirty="0" smtClean="0">
                <a:latin typeface="Gotham Medium"/>
                <a:cs typeface="Gotham Medium"/>
              </a:rPr>
              <a:t>; SrirachaGP</a:t>
            </a:r>
            <a:r>
              <a:rPr lang="en-US" sz="1200" dirty="0">
                <a:latin typeface="Gotham Medium"/>
                <a:cs typeface="Gotham Medium"/>
              </a:rPr>
              <a:t>; and BANGSAEN42</a:t>
            </a:r>
            <a:r>
              <a:rPr lang="en-US" sz="1200" dirty="0" smtClean="0">
                <a:latin typeface="Gotham Medium"/>
                <a:cs typeface="Gotham Medium"/>
              </a:rPr>
              <a:t>.</a:t>
            </a: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b="1" dirty="0">
                <a:latin typeface="Gotham Medium"/>
                <a:cs typeface="Gotham Medium"/>
              </a:rPr>
              <a:t>http://www.mice.co.th</a:t>
            </a:r>
            <a:endParaRPr lang="en-US" sz="1200" dirty="0" smtClean="0"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17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747" y="2241430"/>
            <a:ext cx="496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 smtClean="0">
                <a:solidFill>
                  <a:srgbClr val="000090"/>
                </a:solidFill>
                <a:latin typeface="Gotham Medium"/>
                <a:cs typeface="Gotham Medium"/>
              </a:rPr>
              <a:t>Contact</a:t>
            </a:r>
            <a:endParaRPr lang="en-US" sz="2000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447" y="2806876"/>
            <a:ext cx="4953000" cy="341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E6DB0"/>
                </a:solidFill>
                <a:latin typeface="Gotham Medium"/>
                <a:cs typeface="Gotham Medium"/>
              </a:rPr>
              <a:t>Paul Poole (South East Asia) Co., Ltd.</a:t>
            </a:r>
          </a:p>
          <a:p>
            <a:r>
              <a:rPr lang="en-US" sz="1200" dirty="0">
                <a:latin typeface="Gotham Medium"/>
                <a:cs typeface="Gotham Medium"/>
              </a:rPr>
              <a:t>198 Tanou Road</a:t>
            </a:r>
          </a:p>
          <a:p>
            <a:r>
              <a:rPr lang="en-US" sz="1200" dirty="0">
                <a:latin typeface="Gotham Medium"/>
                <a:cs typeface="Gotham Medium"/>
              </a:rPr>
              <a:t>Bovernives</a:t>
            </a:r>
          </a:p>
          <a:p>
            <a:r>
              <a:rPr lang="en-US" sz="1200" dirty="0">
                <a:latin typeface="Gotham Medium"/>
                <a:cs typeface="Gotham Medium"/>
              </a:rPr>
              <a:t>Pranakorn</a:t>
            </a:r>
          </a:p>
          <a:p>
            <a:r>
              <a:rPr lang="fi-FI" sz="1200" dirty="0">
                <a:latin typeface="Gotham Medium"/>
                <a:cs typeface="Gotham Medium"/>
              </a:rPr>
              <a:t>Bangkok 10200</a:t>
            </a:r>
          </a:p>
          <a:p>
            <a:r>
              <a:rPr lang="fi-FI" sz="1200" dirty="0">
                <a:latin typeface="Gotham Medium"/>
                <a:cs typeface="Gotham Medium"/>
              </a:rPr>
              <a:t>Thailand</a:t>
            </a:r>
          </a:p>
          <a:p>
            <a:r>
              <a:rPr lang="is-IS" sz="1200" dirty="0">
                <a:latin typeface="Gotham Medium"/>
                <a:cs typeface="Gotham Medium"/>
              </a:rPr>
              <a:t>Tel./Fax: +66 2622 0605 - 7</a:t>
            </a:r>
          </a:p>
          <a:p>
            <a:r>
              <a:rPr lang="en-US" sz="1200" dirty="0" smtClean="0">
                <a:latin typeface="Gotham Medium"/>
                <a:cs typeface="Gotham Medium"/>
              </a:rPr>
              <a:t>www.paulpoole.co.th/bangsaen</a:t>
            </a: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b="1" dirty="0">
                <a:latin typeface="Gotham Medium"/>
                <a:cs typeface="Gotham Medium"/>
              </a:rPr>
              <a:t>Paul Poole - Managing Director </a:t>
            </a:r>
            <a:endParaRPr lang="en-US" sz="1200" b="1" dirty="0" smtClean="0">
              <a:latin typeface="Gotham Medium"/>
              <a:cs typeface="Gotham Medium"/>
            </a:endParaRPr>
          </a:p>
          <a:p>
            <a:r>
              <a:rPr lang="en-US" sz="1200" b="1" dirty="0" smtClean="0">
                <a:latin typeface="Gotham Medium"/>
                <a:cs typeface="Gotham Medium"/>
              </a:rPr>
              <a:t>(</a:t>
            </a:r>
            <a:r>
              <a:rPr lang="en-US" sz="1200" b="1" dirty="0">
                <a:latin typeface="Gotham Medium"/>
                <a:cs typeface="Gotham Medium"/>
              </a:rPr>
              <a:t>English Speaking)</a:t>
            </a:r>
          </a:p>
          <a:p>
            <a:r>
              <a:rPr lang="en-US" sz="1200" dirty="0">
                <a:latin typeface="Gotham Medium"/>
                <a:cs typeface="Gotham Medium"/>
              </a:rPr>
              <a:t>email: paul@paulpoole.co.th</a:t>
            </a:r>
          </a:p>
          <a:p>
            <a:r>
              <a:rPr lang="en-GB" sz="1200" dirty="0" smtClean="0">
                <a:latin typeface="Gotham Medium"/>
                <a:cs typeface="Gotham Medium"/>
              </a:rPr>
              <a:t>Tel. +66 8 6563 3196</a:t>
            </a:r>
          </a:p>
          <a:p>
            <a:endParaRPr lang="mr-IN" sz="1200" dirty="0">
              <a:latin typeface="Gotham Medium"/>
              <a:cs typeface="Gotham Medium"/>
            </a:endParaRPr>
          </a:p>
          <a:p>
            <a:r>
              <a:rPr lang="en-US" sz="1200" b="1" dirty="0">
                <a:latin typeface="Gotham Medium"/>
                <a:cs typeface="Gotham Medium"/>
              </a:rPr>
              <a:t>Udomporn Phanjindawan - Personal </a:t>
            </a:r>
            <a:endParaRPr lang="en-US" sz="1200" b="1" dirty="0" smtClean="0">
              <a:latin typeface="Gotham Medium"/>
              <a:cs typeface="Gotham Medium"/>
            </a:endParaRPr>
          </a:p>
          <a:p>
            <a:r>
              <a:rPr lang="en-US" sz="1200" b="1" dirty="0" smtClean="0">
                <a:latin typeface="Gotham Medium"/>
                <a:cs typeface="Gotham Medium"/>
              </a:rPr>
              <a:t>Assistant (</a:t>
            </a:r>
            <a:r>
              <a:rPr lang="en-US" sz="1200" b="1" dirty="0">
                <a:latin typeface="Gotham Medium"/>
                <a:cs typeface="Gotham Medium"/>
              </a:rPr>
              <a:t>Thai/English Speaking)</a:t>
            </a:r>
          </a:p>
          <a:p>
            <a:r>
              <a:rPr lang="en-US" sz="1200" dirty="0">
                <a:latin typeface="Gotham Medium"/>
                <a:cs typeface="Gotham Medium"/>
              </a:rPr>
              <a:t>email: udomporn@paulpoole.co.th</a:t>
            </a:r>
          </a:p>
          <a:p>
            <a:r>
              <a:rPr lang="pt-BR" sz="1200" dirty="0">
                <a:latin typeface="Gotham Medium"/>
                <a:cs typeface="Gotham Medium"/>
              </a:rPr>
              <a:t>Tel. +66 8 6382 9949</a:t>
            </a:r>
            <a:endParaRPr lang="pt-BR" sz="1200" b="0" i="0" u="none" strike="noStrike" baseline="0" dirty="0" smtClean="0">
              <a:solidFill>
                <a:srgbClr val="000000"/>
              </a:solidFill>
              <a:latin typeface="Gotham Medium"/>
              <a:cs typeface="Gotham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1100" y="2806876"/>
            <a:ext cx="4572000" cy="3416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3E6DB0"/>
                </a:solidFill>
                <a:latin typeface="Gotham Medium"/>
                <a:cs typeface="Gotham Medium"/>
              </a:rPr>
              <a:t>MICE &amp; Communication Co., Ltd.</a:t>
            </a:r>
          </a:p>
          <a:p>
            <a:r>
              <a:rPr lang="en-US" sz="1200" dirty="0">
                <a:latin typeface="Gotham Medium"/>
                <a:cs typeface="Gotham Medium"/>
              </a:rPr>
              <a:t>138 Boonmitr Building, 3 Fl.</a:t>
            </a:r>
          </a:p>
          <a:p>
            <a:r>
              <a:rPr lang="en-US" sz="1200" dirty="0">
                <a:latin typeface="Gotham Medium"/>
                <a:cs typeface="Gotham Medium"/>
              </a:rPr>
              <a:t>Room B5-B11</a:t>
            </a:r>
          </a:p>
          <a:p>
            <a:r>
              <a:rPr lang="en-US" sz="1200" dirty="0">
                <a:latin typeface="Gotham Medium"/>
                <a:cs typeface="Gotham Medium"/>
              </a:rPr>
              <a:t>Silom Road</a:t>
            </a:r>
          </a:p>
          <a:p>
            <a:r>
              <a:rPr lang="en-US" sz="1200" dirty="0">
                <a:latin typeface="Gotham Medium"/>
                <a:cs typeface="Gotham Medium"/>
              </a:rPr>
              <a:t>Suriyawong</a:t>
            </a:r>
          </a:p>
          <a:p>
            <a:r>
              <a:rPr lang="en-US" sz="1200" dirty="0">
                <a:latin typeface="Gotham Medium"/>
                <a:cs typeface="Gotham Medium"/>
              </a:rPr>
              <a:t>Bangrak</a:t>
            </a:r>
          </a:p>
          <a:p>
            <a:r>
              <a:rPr lang="hu-HU" sz="1200" dirty="0">
                <a:latin typeface="Gotham Medium"/>
                <a:cs typeface="Gotham Medium"/>
              </a:rPr>
              <a:t>Bangkok 10500</a:t>
            </a:r>
          </a:p>
          <a:p>
            <a:r>
              <a:rPr lang="is-IS" sz="1200" dirty="0">
                <a:latin typeface="Gotham Medium"/>
                <a:cs typeface="Gotham Medium"/>
              </a:rPr>
              <a:t>Tel: +66 2266 4465</a:t>
            </a:r>
          </a:p>
          <a:p>
            <a:r>
              <a:rPr lang="is-IS" sz="1200" dirty="0">
                <a:latin typeface="Gotham Medium"/>
                <a:cs typeface="Gotham Medium"/>
              </a:rPr>
              <a:t>Fax: +66 2266 4495</a:t>
            </a:r>
          </a:p>
          <a:p>
            <a:r>
              <a:rPr lang="en-US" sz="1200" dirty="0">
                <a:latin typeface="Gotham Medium"/>
                <a:cs typeface="Gotham Medium"/>
              </a:rPr>
              <a:t>https://www.BANGSAEN42.</a:t>
            </a:r>
            <a:r>
              <a:rPr lang="en-US" sz="1200" dirty="0" smtClean="0">
                <a:latin typeface="Gotham Medium"/>
                <a:cs typeface="Gotham Medium"/>
              </a:rPr>
              <a:t>com</a:t>
            </a:r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dirty="0">
                <a:latin typeface="Gotham Medium"/>
                <a:cs typeface="Gotham Medium"/>
              </a:rPr>
              <a:t>https://www.bangsaen21.</a:t>
            </a:r>
            <a:r>
              <a:rPr lang="en-US" sz="1200" dirty="0" smtClean="0">
                <a:latin typeface="Gotham Medium"/>
                <a:cs typeface="Gotham Medium"/>
              </a:rPr>
              <a:t>com</a:t>
            </a:r>
          </a:p>
          <a:p>
            <a:endParaRPr lang="en-US" sz="1200" dirty="0">
              <a:latin typeface="Gotham Medium"/>
              <a:cs typeface="Gotham Medium"/>
            </a:endParaRPr>
          </a:p>
          <a:p>
            <a:endParaRPr lang="en-US" sz="1200" b="1" dirty="0" smtClean="0">
              <a:latin typeface="Gotham Medium"/>
              <a:cs typeface="Gotham Medium"/>
            </a:endParaRPr>
          </a:p>
          <a:p>
            <a:endParaRPr lang="en-US" sz="1200" b="1" dirty="0">
              <a:latin typeface="Gotham Medium"/>
              <a:cs typeface="Gotham Medium"/>
            </a:endParaRPr>
          </a:p>
          <a:p>
            <a:r>
              <a:rPr lang="en-US" sz="1200" b="1" dirty="0" smtClean="0">
                <a:latin typeface="Gotham Medium"/>
                <a:cs typeface="Gotham Medium"/>
              </a:rPr>
              <a:t>Napattrarut </a:t>
            </a:r>
            <a:r>
              <a:rPr lang="en-US" sz="1200" b="1" dirty="0">
                <a:latin typeface="Gotham Medium"/>
                <a:cs typeface="Gotham Medium"/>
              </a:rPr>
              <a:t>Tangtaveesub - Senior </a:t>
            </a:r>
            <a:endParaRPr lang="en-US" sz="1200" b="1" dirty="0" smtClean="0">
              <a:latin typeface="Gotham Medium"/>
              <a:cs typeface="Gotham Medium"/>
            </a:endParaRPr>
          </a:p>
          <a:p>
            <a:r>
              <a:rPr lang="en-US" sz="1200" b="1" dirty="0" smtClean="0">
                <a:latin typeface="Gotham Medium"/>
                <a:cs typeface="Gotham Medium"/>
              </a:rPr>
              <a:t>Marketing Specialist (</a:t>
            </a:r>
            <a:r>
              <a:rPr lang="en-US" sz="1200" b="1" dirty="0">
                <a:latin typeface="Gotham Medium"/>
                <a:cs typeface="Gotham Medium"/>
              </a:rPr>
              <a:t>Thai/English Speaking)</a:t>
            </a:r>
          </a:p>
          <a:p>
            <a:r>
              <a:rPr lang="en-US" sz="1200" dirty="0">
                <a:latin typeface="Gotham Medium"/>
                <a:cs typeface="Gotham Medium"/>
              </a:rPr>
              <a:t>email: napattrarut@mice.co.th</a:t>
            </a:r>
          </a:p>
          <a:p>
            <a:r>
              <a:rPr lang="de-DE" sz="1200" dirty="0">
                <a:latin typeface="Gotham Medium"/>
                <a:cs typeface="Gotham Medium"/>
              </a:rPr>
              <a:t>Tel: +66 8 2492 9818</a:t>
            </a:r>
            <a:endParaRPr lang="en-US" sz="1200" dirty="0">
              <a:latin typeface="Gotham Medium"/>
              <a:cs typeface="Gotham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26" t="2593" r="5673" b="2593"/>
          <a:stretch/>
        </p:blipFill>
        <p:spPr>
          <a:xfrm>
            <a:off x="7379065" y="2133600"/>
            <a:ext cx="160635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23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974" y="2259152"/>
            <a:ext cx="6143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rgbClr val="000090"/>
                </a:solidFill>
                <a:latin typeface="Gotham Medium"/>
                <a:cs typeface="Gotham Medium"/>
              </a:rPr>
              <a:t>BANGSAEN42-2018 &amp; Bangsaen21-</a:t>
            </a:r>
            <a:r>
              <a:rPr lang="nb-NO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2018</a:t>
            </a:r>
            <a:endParaRPr lang="nb-NO" sz="2000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674" y="2788713"/>
            <a:ext cx="5876926" cy="341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3E6DB0"/>
                </a:solidFill>
                <a:latin typeface="Gotham Medium"/>
                <a:cs typeface="Gotham Medium"/>
              </a:rPr>
              <a:t>Commercial sponsorship and partnership </a:t>
            </a:r>
            <a:r>
              <a:rPr lang="en-US" sz="1200" b="1" i="1" dirty="0" smtClean="0">
                <a:solidFill>
                  <a:srgbClr val="3E6DB0"/>
                </a:solidFill>
                <a:latin typeface="Gotham Medium"/>
                <a:cs typeface="Gotham Medium"/>
              </a:rPr>
              <a:t>marketing opportunities for two </a:t>
            </a:r>
            <a:r>
              <a:rPr lang="en-US" sz="1200" b="1" i="1" dirty="0">
                <a:solidFill>
                  <a:srgbClr val="3E6DB0"/>
                </a:solidFill>
                <a:latin typeface="Gotham Medium"/>
                <a:cs typeface="Gotham Medium"/>
              </a:rPr>
              <a:t>of Thailand and Asia’s leading full and half marathon events…</a:t>
            </a:r>
            <a:endParaRPr lang="en-GB" sz="1200" dirty="0">
              <a:solidFill>
                <a:srgbClr val="3E6DB0"/>
              </a:solidFill>
              <a:latin typeface="Gotham Medium"/>
              <a:cs typeface="Gotham Medium"/>
            </a:endParaRPr>
          </a:p>
          <a:p>
            <a:r>
              <a:rPr lang="en-US" sz="1200" dirty="0">
                <a:latin typeface="Gotham Medium"/>
                <a:cs typeface="Gotham Medium"/>
              </a:rPr>
              <a:t> </a:t>
            </a:r>
            <a:endParaRPr lang="en-GB" sz="1200" dirty="0">
              <a:latin typeface="Gotham Medium"/>
              <a:cs typeface="Gotham Medium"/>
            </a:endParaRPr>
          </a:p>
          <a:p>
            <a:r>
              <a:rPr lang="en-US" sz="1200" b="1" dirty="0">
                <a:solidFill>
                  <a:srgbClr val="000090"/>
                </a:solidFill>
                <a:latin typeface="Gotham Medium"/>
                <a:cs typeface="Gotham Medium"/>
              </a:rPr>
              <a:t>BANGSAEN42-2018</a:t>
            </a:r>
            <a:endParaRPr lang="en-GB" sz="1200" dirty="0">
              <a:solidFill>
                <a:srgbClr val="000090"/>
              </a:solidFill>
              <a:latin typeface="Gotham Medium"/>
              <a:cs typeface="Gotham Medium"/>
            </a:endParaRPr>
          </a:p>
          <a:p>
            <a:r>
              <a:rPr lang="en-US" sz="1200" b="1" dirty="0">
                <a:solidFill>
                  <a:srgbClr val="000090"/>
                </a:solidFill>
                <a:latin typeface="Gotham Medium"/>
                <a:cs typeface="Gotham Medium"/>
              </a:rPr>
              <a:t>Friday 2</a:t>
            </a:r>
            <a:r>
              <a:rPr lang="en-US" sz="1200" b="1" baseline="30000" dirty="0">
                <a:solidFill>
                  <a:srgbClr val="000090"/>
                </a:solidFill>
                <a:latin typeface="Gotham Medium"/>
                <a:cs typeface="Gotham Medium"/>
              </a:rPr>
              <a:t>nd</a:t>
            </a:r>
            <a:r>
              <a:rPr lang="en-US" sz="1200" b="1" dirty="0">
                <a:solidFill>
                  <a:srgbClr val="000090"/>
                </a:solidFill>
                <a:latin typeface="Gotham Medium"/>
                <a:cs typeface="Gotham Medium"/>
              </a:rPr>
              <a:t> - Sunday 4</a:t>
            </a:r>
            <a:r>
              <a:rPr lang="en-US" sz="1200" b="1" baseline="30000" dirty="0">
                <a:solidFill>
                  <a:srgbClr val="000090"/>
                </a:solidFill>
                <a:latin typeface="Gotham Medium"/>
                <a:cs typeface="Gotham Medium"/>
              </a:rPr>
              <a:t>th</a:t>
            </a:r>
            <a:r>
              <a:rPr lang="en-US" sz="1200" b="1" dirty="0">
                <a:solidFill>
                  <a:srgbClr val="000090"/>
                </a:solidFill>
                <a:latin typeface="Gotham Medium"/>
                <a:cs typeface="Gotham Medium"/>
              </a:rPr>
              <a:t> November 2018</a:t>
            </a:r>
            <a:endParaRPr lang="en-GB" sz="1200" dirty="0">
              <a:solidFill>
                <a:srgbClr val="000090"/>
              </a:solidFill>
              <a:latin typeface="Gotham Medium"/>
              <a:cs typeface="Gotham Medium"/>
            </a:endParaRPr>
          </a:p>
          <a:p>
            <a:r>
              <a:rPr lang="en-US" sz="1200" dirty="0">
                <a:latin typeface="Gotham Medium"/>
                <a:cs typeface="Gotham Medium"/>
              </a:rPr>
              <a:t>Now in its second year, the BANGSAEN42-2018 MARATHON attracts both Thai and international runners, with over 6,034 runners attending the inaugural event in 2017. </a:t>
            </a:r>
            <a:endParaRPr lang="en-GB" sz="1200" dirty="0">
              <a:latin typeface="Gotham Medium"/>
              <a:cs typeface="Gotham Medium"/>
            </a:endParaRPr>
          </a:p>
          <a:p>
            <a:r>
              <a:rPr lang="en-US" sz="1200" dirty="0">
                <a:latin typeface="Gotham Medium"/>
                <a:cs typeface="Gotham Medium"/>
              </a:rPr>
              <a:t>  </a:t>
            </a:r>
            <a:endParaRPr lang="en-GB" sz="1200" dirty="0">
              <a:latin typeface="Gotham Medium"/>
              <a:cs typeface="Gotham Medium"/>
            </a:endParaRPr>
          </a:p>
          <a:p>
            <a:r>
              <a:rPr lang="en-US" sz="1200" b="1" dirty="0">
                <a:solidFill>
                  <a:srgbClr val="000090"/>
                </a:solidFill>
                <a:latin typeface="Gotham Medium"/>
                <a:cs typeface="Gotham Medium"/>
              </a:rPr>
              <a:t>Bangsaen21-2018</a:t>
            </a:r>
            <a:endParaRPr lang="en-GB" sz="1200" dirty="0">
              <a:solidFill>
                <a:srgbClr val="000090"/>
              </a:solidFill>
              <a:latin typeface="Gotham Medium"/>
              <a:cs typeface="Gotham Medium"/>
            </a:endParaRPr>
          </a:p>
          <a:p>
            <a:r>
              <a:rPr lang="en-US" sz="1200" b="1" dirty="0">
                <a:solidFill>
                  <a:srgbClr val="000090"/>
                </a:solidFill>
                <a:latin typeface="Gotham Medium"/>
                <a:cs typeface="Gotham Medium"/>
              </a:rPr>
              <a:t>Thursday 13</a:t>
            </a:r>
            <a:r>
              <a:rPr lang="en-US" sz="1200" b="1" baseline="30000" dirty="0">
                <a:solidFill>
                  <a:srgbClr val="000090"/>
                </a:solidFill>
                <a:latin typeface="Gotham Medium"/>
                <a:cs typeface="Gotham Medium"/>
              </a:rPr>
              <a:t>th</a:t>
            </a:r>
            <a:r>
              <a:rPr lang="en-US" sz="1200" b="1" dirty="0">
                <a:solidFill>
                  <a:srgbClr val="000090"/>
                </a:solidFill>
                <a:latin typeface="Gotham Medium"/>
                <a:cs typeface="Gotham Medium"/>
              </a:rPr>
              <a:t> - Sunday 16</a:t>
            </a:r>
            <a:r>
              <a:rPr lang="en-US" sz="1200" b="1" baseline="30000" dirty="0">
                <a:solidFill>
                  <a:srgbClr val="000090"/>
                </a:solidFill>
                <a:latin typeface="Gotham Medium"/>
                <a:cs typeface="Gotham Medium"/>
              </a:rPr>
              <a:t>th</a:t>
            </a:r>
            <a:r>
              <a:rPr lang="en-US" sz="1200" b="1" dirty="0">
                <a:solidFill>
                  <a:srgbClr val="000090"/>
                </a:solidFill>
                <a:latin typeface="Gotham Medium"/>
                <a:cs typeface="Gotham Medium"/>
              </a:rPr>
              <a:t> December 2018</a:t>
            </a:r>
            <a:endParaRPr lang="en-GB" sz="1200" dirty="0">
              <a:solidFill>
                <a:srgbClr val="000090"/>
              </a:solidFill>
              <a:latin typeface="Gotham Medium"/>
              <a:cs typeface="Gotham Medium"/>
            </a:endParaRPr>
          </a:p>
          <a:p>
            <a:r>
              <a:rPr lang="en-US" sz="1200" dirty="0">
                <a:latin typeface="Gotham Medium"/>
                <a:cs typeface="Gotham Medium"/>
              </a:rPr>
              <a:t>Now in its fourth year, Bangsaen21-2018 has been awarded “Best Half Marathon” running event in Thailand for three consecutive years. </a:t>
            </a:r>
            <a:endParaRPr lang="en-US" sz="1200" dirty="0" smtClean="0">
              <a:latin typeface="Gotham Medium"/>
              <a:cs typeface="Gotham Medium"/>
            </a:endParaRP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b="1" i="1" dirty="0">
                <a:latin typeface="Gotham Medium"/>
                <a:cs typeface="Gotham Medium"/>
              </a:rPr>
              <a:t>Both BANGSAEN42-2018 &amp; Bangsaen21-2018 includes an Expo for Sponsors to promote their </a:t>
            </a:r>
            <a:r>
              <a:rPr lang="en-US" sz="1200" b="1" i="1" dirty="0" smtClean="0">
                <a:latin typeface="Gotham Medium"/>
                <a:cs typeface="Gotham Medium"/>
              </a:rPr>
              <a:t>products and </a:t>
            </a:r>
            <a:r>
              <a:rPr lang="en-US" sz="1200" b="1" i="1" dirty="0">
                <a:latin typeface="Gotham Medium"/>
                <a:cs typeface="Gotham Medium"/>
              </a:rPr>
              <a:t>services as well as Parties &amp; VIP </a:t>
            </a:r>
            <a:r>
              <a:rPr lang="en-US" sz="1200" b="1" i="1" dirty="0" smtClean="0">
                <a:latin typeface="Gotham Medium"/>
                <a:cs typeface="Gotham Medium"/>
              </a:rPr>
              <a:t>Hospitality.</a:t>
            </a:r>
            <a:endParaRPr lang="en-US" sz="1200" b="1" i="1" dirty="0">
              <a:latin typeface="Gotham Medium"/>
              <a:cs typeface="Gotham Medium"/>
            </a:endParaRPr>
          </a:p>
          <a:p>
            <a:endParaRPr lang="en-US" sz="1200" dirty="0" smtClean="0">
              <a:latin typeface="Gotham Medium"/>
              <a:cs typeface="Gotham Medium"/>
            </a:endParaRPr>
          </a:p>
        </p:txBody>
      </p:sp>
      <p:pic>
        <p:nvPicPr>
          <p:cNvPr id="3" name="Picture 2" descr="runne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24449" y="1968500"/>
            <a:ext cx="2573165" cy="45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43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974" y="2259152"/>
            <a:ext cx="632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00090"/>
                </a:solidFill>
                <a:latin typeface="Gotham Medium"/>
                <a:cs typeface="Gotham Medium"/>
              </a:rPr>
              <a:t>BANGSAEN42-2018 </a:t>
            </a:r>
            <a:r>
              <a:rPr lang="nb-NO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 2nd </a:t>
            </a:r>
            <a:r>
              <a:rPr lang="mr-IN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–</a:t>
            </a:r>
            <a:r>
              <a:rPr lang="nb-NO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 4th  November 2018</a:t>
            </a:r>
            <a:endParaRPr lang="nb-NO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673" y="2826813"/>
            <a:ext cx="55340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Gotham Medium"/>
                <a:cs typeface="Gotham Medium"/>
              </a:rPr>
              <a:t>Organised </a:t>
            </a:r>
            <a:r>
              <a:rPr lang="en-US" sz="1200" dirty="0">
                <a:latin typeface="Gotham Medium"/>
                <a:cs typeface="Gotham Medium"/>
              </a:rPr>
              <a:t>by MICE &amp; Communication Co., Ltd. and Chonburi’s Saensuk Municipality, </a:t>
            </a:r>
            <a:r>
              <a:rPr lang="en-US" sz="1200" dirty="0" smtClean="0">
                <a:latin typeface="Gotham Medium"/>
                <a:cs typeface="Gotham Medium"/>
              </a:rPr>
              <a:t>BANGSAEN42 MARATHON </a:t>
            </a:r>
            <a:r>
              <a:rPr lang="en-US" sz="1200" dirty="0">
                <a:latin typeface="Gotham Medium"/>
                <a:cs typeface="Gotham Medium"/>
              </a:rPr>
              <a:t>has been awarded the popular title “Best Marathon” running event in Thailand</a:t>
            </a:r>
            <a:r>
              <a:rPr lang="en-US" sz="1200" dirty="0" smtClean="0">
                <a:latin typeface="Gotham Medium"/>
                <a:cs typeface="Gotham Medium"/>
              </a:rPr>
              <a:t>.</a:t>
            </a: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dirty="0">
                <a:latin typeface="Gotham Medium"/>
                <a:cs typeface="Gotham Medium"/>
              </a:rPr>
              <a:t>The race is a member of The Association of International Marathons and Distance Races (AIMs) and </a:t>
            </a:r>
            <a:r>
              <a:rPr lang="en-US" sz="1200" dirty="0" smtClean="0">
                <a:latin typeface="Gotham Medium"/>
                <a:cs typeface="Gotham Medium"/>
              </a:rPr>
              <a:t>certified with </a:t>
            </a:r>
            <a:r>
              <a:rPr lang="en-US" sz="1200" dirty="0">
                <a:latin typeface="Gotham Medium"/>
                <a:cs typeface="Gotham Medium"/>
              </a:rPr>
              <a:t>IAAF-AIMS Course Measurement and is aiming to qualify for IAAF Road Race Bronze Label in 2019</a:t>
            </a:r>
            <a:r>
              <a:rPr lang="en-US" sz="1200" dirty="0" smtClean="0">
                <a:latin typeface="Gotham Medium"/>
                <a:cs typeface="Gotham Medium"/>
              </a:rPr>
              <a:t>.</a:t>
            </a: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dirty="0">
                <a:latin typeface="Gotham Medium"/>
                <a:cs typeface="Gotham Medium"/>
              </a:rPr>
              <a:t>BANGSAEN42-2018 features one race distance - a full marathon of 42.195KM.</a:t>
            </a:r>
          </a:p>
          <a:p>
            <a:endParaRPr lang="en-US" sz="1200" b="1" dirty="0" smtClean="0">
              <a:solidFill>
                <a:srgbClr val="3E6DB0"/>
              </a:solidFill>
              <a:latin typeface="Gotham Medium"/>
              <a:cs typeface="Gotham Medium"/>
            </a:endParaRPr>
          </a:p>
          <a:p>
            <a:r>
              <a:rPr lang="en-US" sz="1200" b="1" dirty="0" smtClean="0">
                <a:solidFill>
                  <a:srgbClr val="3E6DB0"/>
                </a:solidFill>
                <a:latin typeface="Gotham Medium"/>
                <a:cs typeface="Gotham Medium"/>
              </a:rPr>
              <a:t>Both </a:t>
            </a:r>
            <a:r>
              <a:rPr lang="en-US" sz="1200" b="1" dirty="0">
                <a:solidFill>
                  <a:srgbClr val="3E6DB0"/>
                </a:solidFill>
                <a:latin typeface="Gotham Medium"/>
                <a:cs typeface="Gotham Medium"/>
              </a:rPr>
              <a:t>BANGSAEN42-2018 &amp; Bangsaen21-2018 include an Expo for Sponsors to promote their products </a:t>
            </a:r>
            <a:r>
              <a:rPr lang="en-US" sz="1200" b="1" dirty="0" smtClean="0">
                <a:solidFill>
                  <a:srgbClr val="3E6DB0"/>
                </a:solidFill>
                <a:latin typeface="Gotham Medium"/>
                <a:cs typeface="Gotham Medium"/>
              </a:rPr>
              <a:t>and services </a:t>
            </a:r>
            <a:r>
              <a:rPr lang="en-US" sz="1200" b="1" dirty="0">
                <a:solidFill>
                  <a:srgbClr val="3E6DB0"/>
                </a:solidFill>
                <a:latin typeface="Gotham Medium"/>
                <a:cs typeface="Gotham Medium"/>
              </a:rPr>
              <a:t>as well as Parties &amp; VIP Hospitality.</a:t>
            </a:r>
            <a:endParaRPr lang="en-US" sz="1200" dirty="0" smtClean="0">
              <a:solidFill>
                <a:srgbClr val="3E6DB0"/>
              </a:solidFill>
              <a:latin typeface="Gotham Medium"/>
              <a:cs typeface="Gotham Medium"/>
            </a:endParaRPr>
          </a:p>
        </p:txBody>
      </p:sp>
      <p:pic>
        <p:nvPicPr>
          <p:cNvPr id="3" name="Picture 2" descr="ru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1594" y="2259152"/>
            <a:ext cx="2878099" cy="416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56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974" y="2259152"/>
            <a:ext cx="7553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Bangsaen21</a:t>
            </a:r>
            <a:r>
              <a:rPr lang="nb-NO" sz="2000" b="1" dirty="0">
                <a:solidFill>
                  <a:srgbClr val="000090"/>
                </a:solidFill>
                <a:latin typeface="Gotham Medium"/>
                <a:cs typeface="Gotham Medium"/>
              </a:rPr>
              <a:t>-</a:t>
            </a:r>
            <a:r>
              <a:rPr lang="nb-NO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2018	13th </a:t>
            </a:r>
            <a:r>
              <a:rPr lang="mr-IN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–</a:t>
            </a:r>
            <a:r>
              <a:rPr lang="nb-NO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 16th December 2018</a:t>
            </a:r>
            <a:endParaRPr lang="nb-NO" sz="2000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674" y="2890313"/>
            <a:ext cx="6600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Gotham Medium"/>
                <a:cs typeface="Gotham Medium"/>
              </a:rPr>
              <a:t>With </a:t>
            </a:r>
            <a:r>
              <a:rPr lang="en-US" sz="1200" dirty="0">
                <a:latin typeface="Gotham Medium"/>
                <a:cs typeface="Gotham Medium"/>
              </a:rPr>
              <a:t>increasing number of participants totaling over 13,080 runners in 2017, including 16 world elite </a:t>
            </a:r>
            <a:r>
              <a:rPr lang="en-US" sz="1200" dirty="0" smtClean="0">
                <a:latin typeface="Gotham Medium"/>
                <a:cs typeface="Gotham Medium"/>
              </a:rPr>
              <a:t>runners from </a:t>
            </a:r>
            <a:r>
              <a:rPr lang="en-US" sz="1200" dirty="0">
                <a:latin typeface="Gotham Medium"/>
                <a:cs typeface="Gotham Medium"/>
              </a:rPr>
              <a:t>5 countries and Thai elite runners joining the half marathon, the event follows a scenic route, </a:t>
            </a:r>
            <a:r>
              <a:rPr lang="en-US" sz="1200" dirty="0" smtClean="0">
                <a:latin typeface="Gotham Medium"/>
                <a:cs typeface="Gotham Medium"/>
              </a:rPr>
              <a:t>with high </a:t>
            </a:r>
            <a:r>
              <a:rPr lang="en-US" sz="1200" dirty="0">
                <a:latin typeface="Gotham Medium"/>
                <a:cs typeface="Gotham Medium"/>
              </a:rPr>
              <a:t>safety standards, a world-class medical team and the latest innovation of racing technology</a:t>
            </a:r>
            <a:r>
              <a:rPr lang="en-US" sz="1200" dirty="0" smtClean="0">
                <a:latin typeface="Gotham Medium"/>
                <a:cs typeface="Gotham Medium"/>
              </a:rPr>
              <a:t>.</a:t>
            </a: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dirty="0">
                <a:latin typeface="Gotham Medium"/>
                <a:cs typeface="Gotham Medium"/>
              </a:rPr>
              <a:t>The event’s success has led to a petition for it to be awarded the IAAF Road Race Bronze Label, </a:t>
            </a:r>
            <a:r>
              <a:rPr lang="en-US" sz="1200" dirty="0" smtClean="0">
                <a:latin typeface="Gotham Medium"/>
                <a:cs typeface="Gotham Medium"/>
              </a:rPr>
              <a:t>expected in </a:t>
            </a:r>
            <a:r>
              <a:rPr lang="en-US" sz="1200" dirty="0">
                <a:latin typeface="Gotham Medium"/>
                <a:cs typeface="Gotham Medium"/>
              </a:rPr>
              <a:t>June 2018, one of only 101 certified events worldwide. The prestigious world standard is a first for </a:t>
            </a:r>
            <a:r>
              <a:rPr lang="en-US" sz="1200" dirty="0" smtClean="0">
                <a:latin typeface="Gotham Medium"/>
                <a:cs typeface="Gotham Medium"/>
              </a:rPr>
              <a:t>a half </a:t>
            </a:r>
            <a:r>
              <a:rPr lang="en-US" sz="1200" dirty="0">
                <a:latin typeface="Gotham Medium"/>
                <a:cs typeface="Gotham Medium"/>
              </a:rPr>
              <a:t>marathon in Thailand and South East Asia.</a:t>
            </a:r>
          </a:p>
          <a:p>
            <a:endParaRPr lang="en-US" sz="1200" dirty="0" smtClean="0">
              <a:latin typeface="Gotham Medium"/>
              <a:cs typeface="Gotham Medium"/>
            </a:endParaRPr>
          </a:p>
          <a:p>
            <a:r>
              <a:rPr lang="en-US" sz="1200" dirty="0" smtClean="0">
                <a:latin typeface="Gotham Medium"/>
                <a:cs typeface="Gotham Medium"/>
              </a:rPr>
              <a:t>Bangsaen21 </a:t>
            </a:r>
            <a:r>
              <a:rPr lang="en-US" sz="1200" dirty="0">
                <a:latin typeface="Gotham Medium"/>
                <a:cs typeface="Gotham Medium"/>
              </a:rPr>
              <a:t>has created a positive impact for the area promoting Bangsaen as a Sport Tourism City</a:t>
            </a:r>
            <a:r>
              <a:rPr lang="en-US" sz="1200" dirty="0" smtClean="0">
                <a:latin typeface="Gotham Medium"/>
                <a:cs typeface="Gotham Medium"/>
              </a:rPr>
              <a:t>, with </a:t>
            </a:r>
            <a:r>
              <a:rPr lang="en-US" sz="1200" dirty="0">
                <a:latin typeface="Gotham Medium"/>
                <a:cs typeface="Gotham Medium"/>
              </a:rPr>
              <a:t>the readiness to host big events and welcome large numbers of participants, to its locations</a:t>
            </a:r>
            <a:r>
              <a:rPr lang="en-US" sz="1200" dirty="0" smtClean="0">
                <a:latin typeface="Gotham Medium"/>
                <a:cs typeface="Gotham Medium"/>
              </a:rPr>
              <a:t>, hotels</a:t>
            </a:r>
            <a:r>
              <a:rPr lang="en-US" sz="1200" dirty="0">
                <a:latin typeface="Gotham Medium"/>
                <a:cs typeface="Gotham Medium"/>
              </a:rPr>
              <a:t>, accommodation, restaurants, shops and friendly locals</a:t>
            </a:r>
            <a:r>
              <a:rPr lang="en-US" sz="1200" dirty="0" smtClean="0">
                <a:latin typeface="Gotham Medium"/>
                <a:cs typeface="Gotham Medium"/>
              </a:rPr>
              <a:t>.</a:t>
            </a:r>
            <a:endParaRPr lang="en-US" sz="1200" dirty="0">
              <a:latin typeface="Gotham Medium"/>
              <a:cs typeface="Gotham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009" t="2264" r="6150" b="1321"/>
          <a:stretch/>
        </p:blipFill>
        <p:spPr>
          <a:xfrm>
            <a:off x="7340600" y="1993900"/>
            <a:ext cx="1651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56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974" y="2259152"/>
            <a:ext cx="7553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Packages</a:t>
            </a:r>
            <a:endParaRPr lang="nb-NO" sz="2000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674" y="3334653"/>
            <a:ext cx="41370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latin typeface="Gotham Medium"/>
                <a:cs typeface="Gotham Medium"/>
              </a:rPr>
              <a:t>BANGSAEN42-</a:t>
            </a:r>
            <a:r>
              <a:rPr lang="de-DE" sz="1000" b="1" dirty="0" smtClean="0">
                <a:latin typeface="Gotham Medium"/>
                <a:cs typeface="Gotham Medium"/>
              </a:rPr>
              <a:t>2018</a:t>
            </a:r>
          </a:p>
          <a:p>
            <a:endParaRPr lang="de-DE" sz="1000" b="1" dirty="0">
              <a:latin typeface="Gotham Medium"/>
              <a:cs typeface="Gotham Medium"/>
            </a:endParaRPr>
          </a:p>
          <a:p>
            <a:r>
              <a:rPr lang="de-DE" sz="1000" b="1" dirty="0">
                <a:latin typeface="Gotham Medium"/>
                <a:cs typeface="Gotham Medium"/>
              </a:rPr>
              <a:t>TIER 1 - Title &amp; Presenting Sponsors</a:t>
            </a:r>
          </a:p>
          <a:p>
            <a:r>
              <a:rPr lang="de-DE" sz="1000" dirty="0">
                <a:latin typeface="Gotham Medium"/>
                <a:cs typeface="Gotham Medium"/>
              </a:rPr>
              <a:t>• One event Title Sponsor with naming rights to </a:t>
            </a:r>
            <a:endParaRPr lang="de-DE" sz="1000" dirty="0" smtClean="0">
              <a:latin typeface="Gotham Medium"/>
              <a:cs typeface="Gotham Medium"/>
            </a:endParaRPr>
          </a:p>
          <a:p>
            <a:r>
              <a:rPr lang="de-DE" sz="1000" dirty="0">
                <a:latin typeface="Gotham Medium"/>
                <a:cs typeface="Gotham Medium"/>
              </a:rPr>
              <a:t> </a:t>
            </a:r>
            <a:r>
              <a:rPr lang="de-DE" sz="1000" dirty="0" smtClean="0">
                <a:latin typeface="Gotham Medium"/>
                <a:cs typeface="Gotham Medium"/>
              </a:rPr>
              <a:t>  BANGSAEN42</a:t>
            </a:r>
            <a:r>
              <a:rPr lang="de-DE" sz="1000" dirty="0">
                <a:latin typeface="Gotham Medium"/>
                <a:cs typeface="Gotham Medium"/>
              </a:rPr>
              <a:t>-2018</a:t>
            </a:r>
          </a:p>
          <a:p>
            <a:r>
              <a:rPr lang="de-DE" sz="1000" dirty="0">
                <a:latin typeface="Gotham Medium"/>
                <a:cs typeface="Gotham Medium"/>
              </a:rPr>
              <a:t>• One event Presenting Sponsor to BANGSAEN42-</a:t>
            </a:r>
            <a:r>
              <a:rPr lang="de-DE" sz="1000" dirty="0" smtClean="0">
                <a:latin typeface="Gotham Medium"/>
                <a:cs typeface="Gotham Medium"/>
              </a:rPr>
              <a:t>2018</a:t>
            </a:r>
          </a:p>
          <a:p>
            <a:endParaRPr lang="de-DE" sz="1000" dirty="0">
              <a:latin typeface="Gotham Medium"/>
              <a:cs typeface="Gotham Medium"/>
            </a:endParaRPr>
          </a:p>
          <a:p>
            <a:r>
              <a:rPr lang="de-DE" sz="1000" b="1" dirty="0">
                <a:latin typeface="Gotham Medium"/>
                <a:cs typeface="Gotham Medium"/>
              </a:rPr>
              <a:t>TIER 2 - Co-sponsors</a:t>
            </a:r>
          </a:p>
          <a:p>
            <a:r>
              <a:rPr lang="de-DE" sz="1000" dirty="0">
                <a:latin typeface="Gotham Medium"/>
                <a:cs typeface="Gotham Medium"/>
              </a:rPr>
              <a:t>• Up to six Official Co-sponsors from non-competing </a:t>
            </a:r>
            <a:r>
              <a:rPr lang="de-DE" sz="1000" dirty="0" smtClean="0">
                <a:latin typeface="Gotham Medium"/>
                <a:cs typeface="Gotham Medium"/>
              </a:rPr>
              <a:t> </a:t>
            </a:r>
          </a:p>
          <a:p>
            <a:r>
              <a:rPr lang="de-DE" sz="1000" dirty="0">
                <a:latin typeface="Gotham Medium"/>
                <a:cs typeface="Gotham Medium"/>
              </a:rPr>
              <a:t> </a:t>
            </a:r>
            <a:r>
              <a:rPr lang="de-DE" sz="1000" dirty="0" smtClean="0">
                <a:latin typeface="Gotham Medium"/>
                <a:cs typeface="Gotham Medium"/>
              </a:rPr>
              <a:t>  categories </a:t>
            </a:r>
          </a:p>
          <a:p>
            <a:r>
              <a:rPr lang="de-DE" sz="1000" dirty="0" smtClean="0">
                <a:latin typeface="Gotham Medium"/>
                <a:cs typeface="Gotham Medium"/>
              </a:rPr>
              <a:t>   BANGSAEN42</a:t>
            </a:r>
            <a:r>
              <a:rPr lang="de-DE" sz="1000" dirty="0">
                <a:latin typeface="Gotham Medium"/>
                <a:cs typeface="Gotham Medium"/>
              </a:rPr>
              <a:t>-</a:t>
            </a:r>
            <a:r>
              <a:rPr lang="de-DE" sz="1000" dirty="0" smtClean="0">
                <a:latin typeface="Gotham Medium"/>
                <a:cs typeface="Gotham Medium"/>
              </a:rPr>
              <a:t>2018</a:t>
            </a:r>
          </a:p>
          <a:p>
            <a:endParaRPr lang="de-DE" sz="1000" dirty="0">
              <a:latin typeface="Gotham Medium"/>
              <a:cs typeface="Gotham Medium"/>
            </a:endParaRPr>
          </a:p>
          <a:p>
            <a:r>
              <a:rPr lang="de-DE" sz="1000" b="1" dirty="0">
                <a:latin typeface="Gotham Medium"/>
                <a:cs typeface="Gotham Medium"/>
              </a:rPr>
              <a:t>TIER 3 - Official Suppliers &amp; Media Partners</a:t>
            </a:r>
          </a:p>
          <a:p>
            <a:r>
              <a:rPr lang="de-DE" sz="1000" dirty="0">
                <a:latin typeface="Gotham Medium"/>
                <a:cs typeface="Gotham Medium"/>
              </a:rPr>
              <a:t>• Up to 10 Official Suppliers providing goods &amp; services </a:t>
            </a:r>
            <a:endParaRPr lang="de-DE" sz="1000" dirty="0" smtClean="0">
              <a:latin typeface="Gotham Medium"/>
              <a:cs typeface="Gotham Medium"/>
            </a:endParaRPr>
          </a:p>
          <a:p>
            <a:r>
              <a:rPr lang="de-DE" sz="1000" dirty="0">
                <a:latin typeface="Gotham Medium"/>
                <a:cs typeface="Gotham Medium"/>
              </a:rPr>
              <a:t> </a:t>
            </a:r>
            <a:r>
              <a:rPr lang="de-DE" sz="1000" dirty="0" smtClean="0">
                <a:latin typeface="Gotham Medium"/>
                <a:cs typeface="Gotham Medium"/>
              </a:rPr>
              <a:t>  essential </a:t>
            </a:r>
            <a:r>
              <a:rPr lang="de-DE" sz="1000" dirty="0">
                <a:latin typeface="Gotham Medium"/>
                <a:cs typeface="Gotham Medium"/>
              </a:rPr>
              <a:t>for </a:t>
            </a:r>
            <a:r>
              <a:rPr lang="de-DE" sz="1000" dirty="0" smtClean="0">
                <a:latin typeface="Gotham Medium"/>
                <a:cs typeface="Gotham Medium"/>
              </a:rPr>
              <a:t>BANGSAEN42</a:t>
            </a:r>
            <a:r>
              <a:rPr lang="de-DE" sz="1000" dirty="0">
                <a:latin typeface="Gotham Medium"/>
                <a:cs typeface="Gotham Medium"/>
              </a:rPr>
              <a:t>-2018</a:t>
            </a:r>
          </a:p>
          <a:p>
            <a:r>
              <a:rPr lang="de-DE" sz="1000" dirty="0">
                <a:latin typeface="Gotham Medium"/>
                <a:cs typeface="Gotham Medium"/>
              </a:rPr>
              <a:t>• Up to 10 Official Media Partners for BANGSAEN42-2018</a:t>
            </a:r>
            <a:endParaRPr lang="en-US" sz="1000" dirty="0">
              <a:latin typeface="Gotham Medium"/>
              <a:cs typeface="Gotham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550" y="2690336"/>
            <a:ext cx="8515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E6DB0"/>
                </a:solidFill>
                <a:latin typeface="Gotham Medium"/>
                <a:cs typeface="Gotham Medium"/>
              </a:rPr>
              <a:t>BANGSAEN42-2018 &amp; Bangsaen21-2018 have a comprehensive commercial sponsorship and partnership marketing programme with packages developed to suit differing levels of needs: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8400" y="3337947"/>
            <a:ext cx="40259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>
                <a:latin typeface="Gotham Medium"/>
                <a:cs typeface="Gotham Medium"/>
              </a:rPr>
              <a:t>Bangsaen21-</a:t>
            </a:r>
            <a:r>
              <a:rPr lang="de-DE" sz="1000" b="1" dirty="0" smtClean="0">
                <a:latin typeface="Gotham Medium"/>
                <a:cs typeface="Gotham Medium"/>
              </a:rPr>
              <a:t>2018</a:t>
            </a:r>
          </a:p>
          <a:p>
            <a:endParaRPr lang="de-DE" sz="1000" b="1" dirty="0">
              <a:latin typeface="Gotham Medium"/>
              <a:cs typeface="Gotham Medium"/>
            </a:endParaRPr>
          </a:p>
          <a:p>
            <a:r>
              <a:rPr lang="de-DE" sz="1000" b="1" dirty="0">
                <a:latin typeface="Gotham Medium"/>
                <a:cs typeface="Gotham Medium"/>
              </a:rPr>
              <a:t>TIER 1 - Title &amp; Presenting Sponsors</a:t>
            </a:r>
          </a:p>
          <a:p>
            <a:r>
              <a:rPr lang="de-DE" sz="1000" dirty="0">
                <a:latin typeface="Gotham Medium"/>
                <a:cs typeface="Gotham Medium"/>
              </a:rPr>
              <a:t>• One event Title Sponsor with naming rights to </a:t>
            </a:r>
            <a:endParaRPr lang="de-DE" sz="1000" dirty="0" smtClean="0">
              <a:latin typeface="Gotham Medium"/>
              <a:cs typeface="Gotham Medium"/>
            </a:endParaRPr>
          </a:p>
          <a:p>
            <a:r>
              <a:rPr lang="de-DE" sz="1000" dirty="0">
                <a:latin typeface="Gotham Medium"/>
                <a:cs typeface="Gotham Medium"/>
              </a:rPr>
              <a:t> </a:t>
            </a:r>
            <a:r>
              <a:rPr lang="de-DE" sz="1000" dirty="0" smtClean="0">
                <a:latin typeface="Gotham Medium"/>
                <a:cs typeface="Gotham Medium"/>
              </a:rPr>
              <a:t>  Bangsaen21</a:t>
            </a:r>
            <a:r>
              <a:rPr lang="de-DE" sz="1000" dirty="0">
                <a:latin typeface="Gotham Medium"/>
                <a:cs typeface="Gotham Medium"/>
              </a:rPr>
              <a:t>-2018</a:t>
            </a:r>
          </a:p>
          <a:p>
            <a:r>
              <a:rPr lang="de-DE" sz="1000" dirty="0">
                <a:latin typeface="Gotham Medium"/>
                <a:cs typeface="Gotham Medium"/>
              </a:rPr>
              <a:t>• One event Presenting Sponsor to Bangsaen21-</a:t>
            </a:r>
            <a:r>
              <a:rPr lang="de-DE" sz="1000" dirty="0" smtClean="0">
                <a:latin typeface="Gotham Medium"/>
                <a:cs typeface="Gotham Medium"/>
              </a:rPr>
              <a:t>2018</a:t>
            </a:r>
          </a:p>
          <a:p>
            <a:endParaRPr lang="de-DE" sz="1000" dirty="0">
              <a:latin typeface="Gotham Medium"/>
              <a:cs typeface="Gotham Medium"/>
            </a:endParaRPr>
          </a:p>
          <a:p>
            <a:r>
              <a:rPr lang="de-DE" sz="1000" b="1" dirty="0">
                <a:latin typeface="Gotham Medium"/>
                <a:cs typeface="Gotham Medium"/>
              </a:rPr>
              <a:t>TIER 2 - Co-sponsors</a:t>
            </a:r>
          </a:p>
          <a:p>
            <a:r>
              <a:rPr lang="de-DE" sz="1000" dirty="0">
                <a:latin typeface="Gotham Medium"/>
                <a:cs typeface="Gotham Medium"/>
              </a:rPr>
              <a:t>• Up to six Official Co-sponsors from non-competing </a:t>
            </a:r>
            <a:r>
              <a:rPr lang="de-DE" sz="1000" dirty="0" smtClean="0">
                <a:latin typeface="Gotham Medium"/>
                <a:cs typeface="Gotham Medium"/>
              </a:rPr>
              <a:t>  </a:t>
            </a:r>
          </a:p>
          <a:p>
            <a:r>
              <a:rPr lang="de-DE" sz="1000" dirty="0">
                <a:latin typeface="Gotham Medium"/>
                <a:cs typeface="Gotham Medium"/>
              </a:rPr>
              <a:t> </a:t>
            </a:r>
            <a:r>
              <a:rPr lang="de-DE" sz="1000" dirty="0" smtClean="0">
                <a:latin typeface="Gotham Medium"/>
                <a:cs typeface="Gotham Medium"/>
              </a:rPr>
              <a:t>  categories Bangsaen21</a:t>
            </a:r>
            <a:r>
              <a:rPr lang="de-DE" sz="1000" dirty="0">
                <a:latin typeface="Gotham Medium"/>
                <a:cs typeface="Gotham Medium"/>
              </a:rPr>
              <a:t>-2018</a:t>
            </a:r>
          </a:p>
          <a:p>
            <a:endParaRPr lang="de-DE" sz="1000" b="1" dirty="0" smtClean="0">
              <a:latin typeface="Gotham Medium"/>
              <a:cs typeface="Gotham Medium"/>
            </a:endParaRPr>
          </a:p>
          <a:p>
            <a:r>
              <a:rPr lang="de-DE" sz="1000" b="1" dirty="0" smtClean="0">
                <a:latin typeface="Gotham Medium"/>
                <a:cs typeface="Gotham Medium"/>
              </a:rPr>
              <a:t>TIER </a:t>
            </a:r>
            <a:r>
              <a:rPr lang="de-DE" sz="1000" b="1" dirty="0">
                <a:latin typeface="Gotham Medium"/>
                <a:cs typeface="Gotham Medium"/>
              </a:rPr>
              <a:t>3 - Official Suppliers &amp; Media </a:t>
            </a:r>
            <a:r>
              <a:rPr lang="de-DE" sz="1000" b="1" dirty="0" smtClean="0">
                <a:latin typeface="Gotham Medium"/>
                <a:cs typeface="Gotham Medium"/>
              </a:rPr>
              <a:t>Partners</a:t>
            </a:r>
            <a:endParaRPr lang="de-DE" sz="1000" b="1" dirty="0">
              <a:latin typeface="Gotham Medium"/>
              <a:cs typeface="Gotham Medium"/>
            </a:endParaRPr>
          </a:p>
          <a:p>
            <a:r>
              <a:rPr lang="de-DE" sz="1000" dirty="0">
                <a:latin typeface="Gotham Medium"/>
                <a:cs typeface="Gotham Medium"/>
              </a:rPr>
              <a:t>• Up to 10 Official Suppliers providing goods &amp; services </a:t>
            </a:r>
            <a:endParaRPr lang="de-DE" sz="1000" dirty="0" smtClean="0">
              <a:latin typeface="Gotham Medium"/>
              <a:cs typeface="Gotham Medium"/>
            </a:endParaRPr>
          </a:p>
          <a:p>
            <a:r>
              <a:rPr lang="de-DE" sz="1000" dirty="0">
                <a:latin typeface="Gotham Medium"/>
                <a:cs typeface="Gotham Medium"/>
              </a:rPr>
              <a:t> </a:t>
            </a:r>
            <a:r>
              <a:rPr lang="de-DE" sz="1000" dirty="0" smtClean="0">
                <a:latin typeface="Gotham Medium"/>
                <a:cs typeface="Gotham Medium"/>
              </a:rPr>
              <a:t>  essential for</a:t>
            </a:r>
            <a:r>
              <a:rPr lang="de-DE" sz="1000" dirty="0">
                <a:latin typeface="Gotham Medium"/>
                <a:cs typeface="Gotham Medium"/>
              </a:rPr>
              <a:t> </a:t>
            </a:r>
            <a:r>
              <a:rPr lang="de-DE" sz="1000" dirty="0" smtClean="0">
                <a:latin typeface="Gotham Medium"/>
                <a:cs typeface="Gotham Medium"/>
              </a:rPr>
              <a:t>Bangsaen21</a:t>
            </a:r>
            <a:r>
              <a:rPr lang="de-DE" sz="1000" dirty="0">
                <a:latin typeface="Gotham Medium"/>
                <a:cs typeface="Gotham Medium"/>
              </a:rPr>
              <a:t>-2018</a:t>
            </a:r>
          </a:p>
          <a:p>
            <a:r>
              <a:rPr lang="de-DE" sz="1000" dirty="0">
                <a:latin typeface="Gotham Medium"/>
                <a:cs typeface="Gotham Medium"/>
              </a:rPr>
              <a:t>• Up to 10 Official Media Partners for Bangsaen21-2018</a:t>
            </a:r>
            <a:endParaRPr lang="en-US" sz="1000" dirty="0"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974" y="2259152"/>
            <a:ext cx="7553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90"/>
                </a:solidFill>
                <a:latin typeface="Gotham Medium"/>
                <a:cs typeface="Gotham Medium"/>
              </a:rPr>
              <a:t>Why Get Involved?</a:t>
            </a:r>
            <a:endParaRPr lang="nb-NO" sz="2000" b="1" dirty="0">
              <a:solidFill>
                <a:srgbClr val="000090"/>
              </a:solidFill>
              <a:latin typeface="Gotham Medium"/>
              <a:cs typeface="Gotham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674" y="2712513"/>
            <a:ext cx="6219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otham Medium"/>
                <a:cs typeface="Gotham Medium"/>
              </a:rPr>
              <a:t>Association with BANGSAEN42-2018 &amp; Bangsaen21-2018 offers Sponsors numerous benefits including</a:t>
            </a:r>
            <a:r>
              <a:rPr lang="en-US" sz="1200" dirty="0" smtClean="0">
                <a:latin typeface="Gotham Medium"/>
                <a:cs typeface="Gotham Medium"/>
              </a:rPr>
              <a:t>:</a:t>
            </a:r>
          </a:p>
          <a:p>
            <a:endParaRPr lang="en-US" sz="1200" dirty="0">
              <a:latin typeface="Gotham Medium"/>
              <a:cs typeface="Gotham Medium"/>
            </a:endParaRPr>
          </a:p>
          <a:p>
            <a:r>
              <a:rPr lang="en-US" sz="1200" b="1" dirty="0">
                <a:latin typeface="Gotham Medium"/>
                <a:cs typeface="Gotham Medium"/>
              </a:rPr>
              <a:t>• Image Enhancement - with races set against spectacular scenery</a:t>
            </a:r>
          </a:p>
          <a:p>
            <a:r>
              <a:rPr lang="en-US" sz="1200" b="1" dirty="0">
                <a:latin typeface="Gotham Medium"/>
                <a:cs typeface="Gotham Medium"/>
              </a:rPr>
              <a:t>• Brand Exposure - raising brand awareness of products and services and </a:t>
            </a:r>
            <a:endParaRPr lang="en-US" sz="1200" b="1" dirty="0" smtClean="0">
              <a:latin typeface="Gotham Medium"/>
              <a:cs typeface="Gotham Medium"/>
            </a:endParaRPr>
          </a:p>
          <a:p>
            <a:r>
              <a:rPr lang="en-US" sz="1200" b="1" dirty="0">
                <a:latin typeface="Gotham Medium"/>
                <a:cs typeface="Gotham Medium"/>
              </a:rPr>
              <a:t> </a:t>
            </a:r>
            <a:r>
              <a:rPr lang="en-US" sz="1200" b="1" dirty="0" smtClean="0">
                <a:latin typeface="Gotham Medium"/>
                <a:cs typeface="Gotham Medium"/>
              </a:rPr>
              <a:t>  association with</a:t>
            </a:r>
            <a:r>
              <a:rPr lang="en-US" sz="1200" b="1" dirty="0">
                <a:latin typeface="Gotham Medium"/>
                <a:cs typeface="Gotham Medium"/>
              </a:rPr>
              <a:t> </a:t>
            </a:r>
            <a:r>
              <a:rPr lang="en-US" sz="1200" b="1" dirty="0" smtClean="0">
                <a:latin typeface="Gotham Medium"/>
                <a:cs typeface="Gotham Medium"/>
              </a:rPr>
              <a:t>healthy </a:t>
            </a:r>
            <a:r>
              <a:rPr lang="en-US" sz="1200" b="1" dirty="0">
                <a:latin typeface="Gotham Medium"/>
                <a:cs typeface="Gotham Medium"/>
              </a:rPr>
              <a:t>lifestyle</a:t>
            </a:r>
          </a:p>
          <a:p>
            <a:r>
              <a:rPr lang="en-US" sz="1200" b="1" dirty="0">
                <a:latin typeface="Gotham Medium"/>
                <a:cs typeface="Gotham Medium"/>
              </a:rPr>
              <a:t>• Hospitality Opportunities - entertaining target audiences; internal and </a:t>
            </a:r>
            <a:endParaRPr lang="en-US" sz="1200" b="1" dirty="0" smtClean="0">
              <a:latin typeface="Gotham Medium"/>
              <a:cs typeface="Gotham Medium"/>
            </a:endParaRPr>
          </a:p>
          <a:p>
            <a:r>
              <a:rPr lang="en-US" sz="1200" b="1" dirty="0">
                <a:latin typeface="Gotham Medium"/>
                <a:cs typeface="Gotham Medium"/>
              </a:rPr>
              <a:t> </a:t>
            </a:r>
            <a:r>
              <a:rPr lang="en-US" sz="1200" b="1" dirty="0" smtClean="0">
                <a:latin typeface="Gotham Medium"/>
                <a:cs typeface="Gotham Medium"/>
              </a:rPr>
              <a:t>  external</a:t>
            </a:r>
            <a:endParaRPr lang="en-US" sz="1200" b="1" dirty="0">
              <a:latin typeface="Gotham Medium"/>
              <a:cs typeface="Gotham Medium"/>
            </a:endParaRPr>
          </a:p>
          <a:p>
            <a:r>
              <a:rPr lang="en-US" sz="1200" b="1" dirty="0">
                <a:latin typeface="Gotham Medium"/>
                <a:cs typeface="Gotham Medium"/>
              </a:rPr>
              <a:t>• Integrated Marketing - worldwide media exposure</a:t>
            </a:r>
          </a:p>
          <a:p>
            <a:r>
              <a:rPr lang="en-US" sz="1200" b="1" dirty="0">
                <a:latin typeface="Gotham Medium"/>
                <a:cs typeface="Gotham Medium"/>
              </a:rPr>
              <a:t>• Networking - with business </a:t>
            </a:r>
            <a:r>
              <a:rPr lang="en-US" sz="1200" b="1" dirty="0" smtClean="0">
                <a:latin typeface="Gotham Medium"/>
                <a:cs typeface="Gotham Medium"/>
              </a:rPr>
              <a:t>leaders</a:t>
            </a:r>
          </a:p>
          <a:p>
            <a:endParaRPr lang="en-US" sz="1200" b="1" dirty="0">
              <a:latin typeface="Gotham Medium"/>
              <a:cs typeface="Gotham Medium"/>
            </a:endParaRPr>
          </a:p>
          <a:p>
            <a:r>
              <a:rPr lang="en-US" sz="1200" b="1" i="1" dirty="0">
                <a:solidFill>
                  <a:srgbClr val="3E6DB0"/>
                </a:solidFill>
                <a:latin typeface="Gotham Medium"/>
                <a:cs typeface="Gotham Medium"/>
              </a:rPr>
              <a:t>Companies associating with BANGSAEN42-2018 &amp; Bangsaen21-2018 tie in with the following values: Challenging; Diversity; Enjoyable; Exciting; Family Fun; Inclusivity; Major Event; and Professionalism.</a:t>
            </a:r>
          </a:p>
        </p:txBody>
      </p:sp>
      <p:pic>
        <p:nvPicPr>
          <p:cNvPr id="2" name="Picture 1" descr="runn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80200" y="2132151"/>
            <a:ext cx="2311400" cy="43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78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42 cop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98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99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81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1454</Words>
  <Application>Microsoft Macintosh PowerPoint</Application>
  <PresentationFormat>On-screen Show (4:3)</PresentationFormat>
  <Paragraphs>170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Dawn Festival 2017</dc:title>
  <dc:subject/>
  <dc:creator>Nigel Jones</dc:creator>
  <cp:keywords/>
  <dc:description/>
  <cp:lastModifiedBy>Nigel Jones</cp:lastModifiedBy>
  <cp:revision>199</cp:revision>
  <dcterms:created xsi:type="dcterms:W3CDTF">2018-03-21T16:36:24Z</dcterms:created>
  <dcterms:modified xsi:type="dcterms:W3CDTF">2018-03-21T16:38:54Z</dcterms:modified>
  <cp:category/>
</cp:coreProperties>
</file>