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8"/>
    <p:restoredTop sz="94554"/>
  </p:normalViewPr>
  <p:slideViewPr>
    <p:cSldViewPr snapToGrid="0" snapToObjects="1">
      <p:cViewPr varScale="1">
        <p:scale>
          <a:sx n="143" d="100"/>
          <a:sy n="143" d="100"/>
        </p:scale>
        <p:origin x="22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2"/>
          <p:cNvSpPr txBox="1"/>
          <p:nvPr/>
        </p:nvSpPr>
        <p:spPr>
          <a:xfrm>
            <a:off x="3124200" y="136525"/>
            <a:ext cx="4075176" cy="19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808080"/>
                </a:solidFill>
                <a:latin typeface="Gotham-Medium"/>
                <a:ea typeface="Gotham-Medium"/>
                <a:cs typeface="Gotham-Medium"/>
                <a:sym typeface="Gotham-Medium"/>
              </a:defRPr>
            </a:lvl1pPr>
          </a:lstStyle>
          <a:p>
            <a:r>
              <a:t>COMMERCIAL SPONSORSHIP &amp; PARTNERSHIP MARKETING OPPORTUNITIES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38715" y="6605072"/>
            <a:ext cx="3434920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00">
                <a:solidFill>
                  <a:srgbClr val="FFFFFF"/>
                </a:solidFill>
                <a:latin typeface="Gotham-Medium"/>
                <a:ea typeface="Gotham-Medium"/>
                <a:cs typeface="Gotham-Medium"/>
                <a:sym typeface="Gotham-Medium"/>
              </a:defRPr>
            </a:lvl1pPr>
          </a:lstStyle>
          <a:p>
            <a:r>
              <a:t>Marketing Support by Paul Poole (South East Asia) Co., Ltd. – The Sponsorship Experts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4067695" y="6593564"/>
            <a:ext cx="911099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00">
                <a:solidFill>
                  <a:srgbClr val="FFFFFF"/>
                </a:solidFill>
                <a:latin typeface="Gotham-Medium"/>
                <a:ea typeface="Gotham-Medium"/>
                <a:cs typeface="Gotham-Medium"/>
                <a:sym typeface="Gotham-Medium"/>
              </a:defRPr>
            </a:lvl1pPr>
          </a:lstStyle>
          <a:p>
            <a:r>
              <a:t>www.aimag2021.com</a:t>
            </a:r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6478890"/>
            <a:ext cx="1035050" cy="25236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15"/>
          <p:cNvSpPr txBox="1"/>
          <p:nvPr/>
        </p:nvSpPr>
        <p:spPr>
          <a:xfrm>
            <a:off x="3354076" y="136525"/>
            <a:ext cx="27812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โอกาสในการสนับสนุนและร่วมเป็นพันธมิตรทางธุรกิจ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64115" y="6605072"/>
            <a:ext cx="3889293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สนับสนุนการตลาดโดย บริษัท พอล พูล (เซ้าท อีส เอเชีย) จำกัด – ผู้เชี่ยวชาญด้านการสนับสนุนการตลาด</a:t>
            </a:r>
          </a:p>
        </p:txBody>
      </p:sp>
      <p:sp>
        <p:nvSpPr>
          <p:cNvPr id="26" name="TextBox 18"/>
          <p:cNvSpPr txBox="1"/>
          <p:nvPr/>
        </p:nvSpPr>
        <p:spPr>
          <a:xfrm>
            <a:off x="4270463" y="6606264"/>
            <a:ext cx="948474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www.aimag2021.com</a:t>
            </a:r>
          </a:p>
        </p:txBody>
      </p:sp>
      <p:pic>
        <p:nvPicPr>
          <p:cNvPr id="2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6478890"/>
            <a:ext cx="1035050" cy="25236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6478890"/>
            <a:ext cx="1035050" cy="25236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icture 2" descr="Picture 2"/>
          <p:cNvPicPr>
            <a:picLocks/>
          </p:cNvPicPr>
          <p:nvPr/>
        </p:nvPicPr>
        <p:blipFill>
          <a:blip r:embed="rId3"/>
          <a:srcRect b="10541"/>
          <a:stretch>
            <a:fillRect/>
          </a:stretch>
        </p:blipFill>
        <p:spPr>
          <a:xfrm>
            <a:off x="-1" y="8466"/>
            <a:ext cx="9146824" cy="598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50" y="6478890"/>
            <a:ext cx="1035050" cy="25236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Box 15"/>
          <p:cNvSpPr txBox="1"/>
          <p:nvPr/>
        </p:nvSpPr>
        <p:spPr>
          <a:xfrm>
            <a:off x="3354076" y="136525"/>
            <a:ext cx="27812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โอกาสในการสนับสนุนและร่วมเป็นพันธมิตรทางธุรกิจ</a:t>
            </a:r>
          </a:p>
        </p:txBody>
      </p:sp>
      <p:sp>
        <p:nvSpPr>
          <p:cNvPr id="84" name="TextBox 17"/>
          <p:cNvSpPr txBox="1"/>
          <p:nvPr/>
        </p:nvSpPr>
        <p:spPr>
          <a:xfrm>
            <a:off x="64115" y="6605072"/>
            <a:ext cx="3889293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สนับสนุนการตลาดโดย บริษัท พอล พูล (เซ้าท อีส เอเชีย) จำกัด – ผู้เชี่ยวชาญด้านการสนับสนุนการตลาด</a:t>
            </a:r>
          </a:p>
        </p:txBody>
      </p:sp>
      <p:sp>
        <p:nvSpPr>
          <p:cNvPr id="85" name="TextBox 18"/>
          <p:cNvSpPr txBox="1"/>
          <p:nvPr/>
        </p:nvSpPr>
        <p:spPr>
          <a:xfrm>
            <a:off x="4270463" y="6606264"/>
            <a:ext cx="948474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www.aimag2021.com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6550" y="6478890"/>
            <a:ext cx="1035050" cy="2523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3354076" y="136525"/>
            <a:ext cx="27812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โอกาสในการสนับสนุนและร่วมเป็นพันธมิตรทางธุรกิจ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64115" y="6605072"/>
            <a:ext cx="3889293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สนับสนุนการตลาดโดย บริษัท พอล พูล (เซ้าท อีส เอเชีย) จำกัด – ผู้เชี่ยวชาญด้านการสนับสนุนการตลาด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4270463" y="6606264"/>
            <a:ext cx="948474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www.aimag2021.com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ocasianumber1" TargetMode="External"/><Relationship Id="rId3" Type="http://schemas.openxmlformats.org/officeDocument/2006/relationships/image" Target="../media/image24.tif"/><Relationship Id="rId7" Type="http://schemas.openxmlformats.org/officeDocument/2006/relationships/hyperlink" Target="https://www.instagram.com/AsianGamesOCA/" TargetMode="External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AsianGamesOCA/" TargetMode="External"/><Relationship Id="rId5" Type="http://schemas.openxmlformats.org/officeDocument/2006/relationships/hyperlink" Target="https://twitter..com/AsianGamesOCA/" TargetMode="External"/><Relationship Id="rId4" Type="http://schemas.openxmlformats.org/officeDocument/2006/relationships/image" Target="../media/image25.tif"/><Relationship Id="rId9" Type="http://schemas.openxmlformats.org/officeDocument/2006/relationships/hyperlink" Target="http://www.aimag2021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"/><Relationship Id="rId5" Type="http://schemas.openxmlformats.org/officeDocument/2006/relationships/image" Target="../media/image29.tif"/><Relationship Id="rId4" Type="http://schemas.openxmlformats.org/officeDocument/2006/relationships/image" Target="../media/image28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paulpoole.co.th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www.paulpoole.co.th/6aim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me@sat.or.th" TargetMode="External"/><Relationship Id="rId5" Type="http://schemas.openxmlformats.org/officeDocument/2006/relationships/hyperlink" Target="http://www.aimag2021.com" TargetMode="External"/><Relationship Id="rId4" Type="http://schemas.openxmlformats.org/officeDocument/2006/relationships/hyperlink" Target="mailto:udomporn@paulpoole.co.t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 txBox="1"/>
          <p:nvPr/>
        </p:nvSpPr>
        <p:spPr>
          <a:xfrm>
            <a:off x="2089149" y="2509043"/>
            <a:ext cx="49657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งานนำเสนอ</a:t>
            </a:r>
          </a:p>
        </p:txBody>
      </p:sp>
      <p:sp>
        <p:nvSpPr>
          <p:cNvPr id="136" name="Rectangle 1"/>
          <p:cNvSpPr txBox="1"/>
          <p:nvPr/>
        </p:nvSpPr>
        <p:spPr>
          <a:xfrm>
            <a:off x="1724722" y="5064092"/>
            <a:ext cx="569455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ร่วมเป็นส่วนหนึ่งในการสนับสนุนการแข่งขันเอเชียนอินดอร์และมาเชี่ยลอาร์ทเกมส์ </a:t>
            </a:r>
            <a:r>
              <a:rPr dirty="0" err="1"/>
              <a:t>ครั้งที่</a:t>
            </a:r>
            <a:r>
              <a:rPr dirty="0"/>
              <a:t> 6</a:t>
            </a:r>
          </a:p>
          <a:p>
            <a:pPr algn="ctr">
              <a:defRPr sz="12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โดยร่วมเป็นผู้สนับสนุน</a:t>
            </a:r>
            <a:r>
              <a:rPr lang="th-TH" dirty="0"/>
              <a:t>อย่างเป็นทางการ</a:t>
            </a:r>
            <a:r>
              <a:rPr dirty="0" err="1"/>
              <a:t>และผู้จัดหาสินค้า</a:t>
            </a:r>
            <a:r>
              <a:rPr lang="th-TH" dirty="0"/>
              <a:t>และ</a:t>
            </a:r>
            <a:r>
              <a:rPr dirty="0" err="1"/>
              <a:t>บริการอย่างเป็นทางการ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9"/>
          <p:cNvSpPr txBox="1"/>
          <p:nvPr/>
        </p:nvSpPr>
        <p:spPr>
          <a:xfrm>
            <a:off x="228821" y="2517670"/>
            <a:ext cx="600930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สัญลักษณ์การแข่งขันและสโลแกน</a:t>
            </a:r>
            <a:endParaRPr>
              <a:solidFill>
                <a:srgbClr val="FFFFFF"/>
              </a:solidFill>
            </a:endParaRP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สัญลักษณ์อย่างเป็นทางการของการแข่งขันเอเชียนอินดอร์และมาเชี่ยลอาร์ทเกมส์ ครั้งที่ 6 กรุงเทพฯ – ชลบุรี 2564 ได้รับแรงบันดาลใจจากมาลัยดอกไม้ ซึ่งเป็นสัญลักษณ์แทนใจในความคล้ายคลึงกันของชาวเอเชียทั่วทั้งภูมิภาค ในประเทศไทย พวงมาลัย สื่อความหมายถึงความเคารพ ชัยชนะ ศักดิ์ศรี และพลังแห่งความหวัง</a:t>
            </a: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สโลแกนอย่างเป็นทางการของมหกรรมกีฬา คือ “Garland of Hope” (มาลัยแห่งความหวัง)</a:t>
            </a: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ตัวนำโชคการแข่งขัน</a:t>
            </a: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ตัวนำโชคอย่างเป็นทางการ นำเสนอภาพของนกแก้วนักสู้กำลังสวมมงคล (เครื่องสวมใส่ศีรษะอันเป็นสิริมงคลของของนักมวยไทย) โดยนกแก้วนักสู้แสดงถึงความมีสติปัญญา คล่องแคล่วว่องไว และจิตวิญญาณในการต่อสู้  แสดงท่าทางเชิญชวนนักกีฬาและผู้เข้าแข่งขันให้ร่วมกันก้าวเดินต่อไปสู่ไปสู่ชัยชนะแห่งมิตรภาพ</a:t>
            </a: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</a:p>
        </p:txBody>
      </p:sp>
      <p:sp>
        <p:nvSpPr>
          <p:cNvPr id="206" name="Rectangle 13"/>
          <p:cNvSpPr txBox="1"/>
          <p:nvPr/>
        </p:nvSpPr>
        <p:spPr>
          <a:xfrm>
            <a:off x="228821" y="4122103"/>
            <a:ext cx="424975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สัญลักษณ์ประเภทกีฬา</a:t>
            </a:r>
            <a:endParaRPr dirty="0"/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กีฬาทั้ง</a:t>
            </a:r>
            <a:r>
              <a:rPr dirty="0"/>
              <a:t> 3</a:t>
            </a:r>
            <a:r>
              <a:rPr lang="en-US" dirty="0"/>
              <a:t>1</a:t>
            </a:r>
            <a:r>
              <a:rPr dirty="0"/>
              <a:t> </a:t>
            </a:r>
            <a:r>
              <a:rPr dirty="0" err="1"/>
              <a:t>ประเภท</a:t>
            </a:r>
            <a:r>
              <a:rPr dirty="0"/>
              <a:t> </a:t>
            </a:r>
            <a:r>
              <a:rPr dirty="0" err="1"/>
              <a:t>จะมีรูปสัญลักษณ์ที่ออกแบบมาโดยเฉพาะเพื่อแสดงถึงกีฬานั้น</a:t>
            </a:r>
            <a:r>
              <a:rPr dirty="0"/>
              <a:t> ...</a:t>
            </a:r>
          </a:p>
        </p:txBody>
      </p:sp>
      <p:pic>
        <p:nvPicPr>
          <p:cNvPr id="2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948" y="2411332"/>
            <a:ext cx="1400709" cy="3025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4601148"/>
            <a:ext cx="4524121" cy="98150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3"/>
          <p:cNvSpPr txBox="1"/>
          <p:nvPr/>
        </p:nvSpPr>
        <p:spPr>
          <a:xfrm>
            <a:off x="226730" y="2032586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เกี่ยวกับการแข่งขัน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 txBox="1"/>
          <p:nvPr/>
        </p:nvSpPr>
        <p:spPr>
          <a:xfrm>
            <a:off x="246018" y="2403131"/>
            <a:ext cx="4337055" cy="22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พิธีเปิดและพิธีปิดการแข่งขัน</a:t>
            </a:r>
            <a:endParaRPr dirty="0"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พิธีเปิดการแข่งขัน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พิธีเปิดอย่างยิ่งใหญ่ที่ทุกคนรอคอย</a:t>
            </a:r>
            <a:r>
              <a:rPr dirty="0"/>
              <a:t> </a:t>
            </a:r>
            <a:r>
              <a:rPr dirty="0" err="1"/>
              <a:t>จะจัดขึ้นในวัน</a:t>
            </a:r>
            <a:r>
              <a:rPr lang="th-TH" dirty="0"/>
              <a:t>ศุกร์</a:t>
            </a:r>
            <a:r>
              <a:rPr dirty="0" err="1"/>
              <a:t>ที่</a:t>
            </a:r>
            <a:r>
              <a:rPr dirty="0"/>
              <a:t> </a:t>
            </a:r>
            <a:r>
              <a:rPr lang="en-US" dirty="0"/>
              <a:t>17</a:t>
            </a:r>
            <a:r>
              <a:rPr dirty="0"/>
              <a:t> </a:t>
            </a:r>
            <a:r>
              <a:rPr lang="th-TH" dirty="0"/>
              <a:t>พฤศจิกายน </a:t>
            </a:r>
            <a:r>
              <a:rPr dirty="0"/>
              <a:t>256</a:t>
            </a:r>
            <a:r>
              <a:rPr lang="en-US" dirty="0"/>
              <a:t>6</a:t>
            </a:r>
            <a:r>
              <a:rPr dirty="0"/>
              <a:t> </a:t>
            </a:r>
            <a:r>
              <a:rPr dirty="0" err="1"/>
              <a:t>ที่กรุงเทพมหานคร</a:t>
            </a:r>
            <a:r>
              <a:rPr dirty="0"/>
              <a:t> </a:t>
            </a:r>
            <a:r>
              <a:rPr dirty="0" err="1"/>
              <a:t>และพิธีเปิดจะประกอบด้วยกิจกรรมก่อนพิธีเปิดและกิจกรรมหลัก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พิธีปิดการแข่งขัน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พิธีปิดจะจัดขึ้นในวัน</a:t>
            </a:r>
            <a:r>
              <a:rPr lang="th-TH" dirty="0"/>
              <a:t>อาทิตย์</a:t>
            </a:r>
            <a:r>
              <a:rPr dirty="0" err="1"/>
              <a:t>ที่</a:t>
            </a:r>
            <a:r>
              <a:rPr dirty="0"/>
              <a:t> </a:t>
            </a:r>
            <a:r>
              <a:rPr lang="en-US" dirty="0"/>
              <a:t>26</a:t>
            </a:r>
            <a:r>
              <a:rPr dirty="0"/>
              <a:t> </a:t>
            </a:r>
            <a:r>
              <a:rPr lang="th-TH" dirty="0"/>
              <a:t>พฤศจิกายน </a:t>
            </a:r>
            <a:r>
              <a:rPr dirty="0"/>
              <a:t>256</a:t>
            </a:r>
            <a:r>
              <a:rPr lang="en-US" dirty="0"/>
              <a:t>6</a:t>
            </a:r>
            <a:r>
              <a:rPr dirty="0"/>
              <a:t> </a:t>
            </a:r>
            <a:r>
              <a:rPr dirty="0" err="1"/>
              <a:t>ที่กรุงเทพมหานคร</a:t>
            </a:r>
            <a:endParaRPr dirty="0"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 </a:t>
            </a:r>
            <a:endParaRPr dirty="0">
              <a:solidFill>
                <a:srgbClr val="FFFFFF"/>
              </a:solidFill>
            </a:endParaRPr>
          </a:p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พิธีมอบเหรียญรางวัล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ตามกำหนดการ</a:t>
            </a:r>
            <a:r>
              <a:rPr dirty="0"/>
              <a:t> นักกีฬาที่ชนะการแข่งขันทุกคนจะได้รับมอบเหรียญรางวัลทันทีหลังเสร็จสิ้นการแข่งขัน </a:t>
            </a:r>
            <a:r>
              <a:rPr dirty="0" err="1"/>
              <a:t>โดยประธาน</a:t>
            </a:r>
            <a:r>
              <a:rPr dirty="0"/>
              <a:t> OCA </a:t>
            </a:r>
            <a:r>
              <a:rPr dirty="0" err="1"/>
              <a:t>หรือสมาชิกท่านอื่นๆ</a:t>
            </a:r>
            <a:r>
              <a:rPr dirty="0"/>
              <a:t> </a:t>
            </a:r>
            <a:r>
              <a:rPr dirty="0" err="1"/>
              <a:t>ตามที่ประธานของ</a:t>
            </a:r>
            <a:r>
              <a:rPr dirty="0"/>
              <a:t> OCA (</a:t>
            </a:r>
            <a:r>
              <a:rPr dirty="0" err="1"/>
              <a:t>หรือผู้แทน</a:t>
            </a:r>
            <a:r>
              <a:rPr dirty="0"/>
              <a:t>) </a:t>
            </a:r>
            <a:r>
              <a:rPr dirty="0" err="1"/>
              <a:t>มอบหมาย</a:t>
            </a:r>
            <a:r>
              <a:rPr dirty="0"/>
              <a:t> </a:t>
            </a:r>
            <a:r>
              <a:rPr dirty="0" err="1"/>
              <a:t>พร้อมด้วยประธานสหพันธ์กีฬาแห่งเอเชีย</a:t>
            </a:r>
            <a:r>
              <a:rPr dirty="0"/>
              <a:t> </a:t>
            </a:r>
            <a:r>
              <a:rPr dirty="0" err="1"/>
              <a:t>ตลอดจนสมาพันธ์อื่นๆ</a:t>
            </a:r>
            <a:r>
              <a:rPr dirty="0"/>
              <a:t> </a:t>
            </a:r>
            <a:r>
              <a:rPr dirty="0" err="1"/>
              <a:t>ที่เกี่ยวข้อง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พิธีเปิดและปิดจะถูกถ่ายทอดสดไปยังผู้ชมกว่า</a:t>
            </a:r>
            <a:r>
              <a:rPr dirty="0"/>
              <a:t> 45 </a:t>
            </a:r>
            <a:r>
              <a:rPr dirty="0" err="1"/>
              <a:t>ประเทศ</a:t>
            </a:r>
            <a:r>
              <a:rPr dirty="0"/>
              <a:t> </a:t>
            </a:r>
            <a:r>
              <a:rPr dirty="0" err="1"/>
              <a:t>และผู้ชมขอบสนามกว่า</a:t>
            </a:r>
            <a:r>
              <a:rPr dirty="0"/>
              <a:t> 3,000 </a:t>
            </a:r>
            <a:r>
              <a:rPr dirty="0" err="1"/>
              <a:t>คน</a:t>
            </a:r>
            <a:r>
              <a:rPr dirty="0"/>
              <a:t> </a:t>
            </a:r>
            <a:r>
              <a:rPr dirty="0" err="1"/>
              <a:t>ที่กรุงเทพมหานคร</a:t>
            </a:r>
            <a:endParaRPr dirty="0"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 </a:t>
            </a:r>
          </a:p>
        </p:txBody>
      </p:sp>
      <p:sp>
        <p:nvSpPr>
          <p:cNvPr id="212" name="Rectangle 2"/>
          <p:cNvSpPr txBox="1"/>
          <p:nvPr/>
        </p:nvSpPr>
        <p:spPr>
          <a:xfrm>
            <a:off x="4935582" y="2403131"/>
            <a:ext cx="3828455" cy="320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กิจกรรมด้านวัฒนธรรม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ภายใต้การแข่งขันเอเชียนอินดอร์และมาเชี่ยลอาร์ทเกมส์ ครั้งที่ 6 กรุงเทพฯ – ชลบุรี 2564 จะมีการจัดกิจกรรมด้านวัฒนธรรมควบคู่ อันประกอบไปด้วย นิทรรศการด้านสถาปัตยกรรม ภาพวาด ประติมากรรม ดนตรี และอื่นๆ ผู้สนับสนุนและผู้จัดหาสินค้าและบริการจะได้รับโอกาสในการเข้าร่วมกิจกรรมดังกล่าวในฐานะพันธมิตรโครงการ โครงการด้านวัฒนธรรมอยู่ระหว่างการหารือข้อสรุป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พื้นที่สำหรับผู้สนับสนุน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ภายในบริเวณพื้นที่ของการแข่งขัน จะมีการจัดพื้นที่สำหรับผู้สนับสนุนพร้อมจัดสรรพื้นที่จัดแสดงให้แก่ผู้สนับสนุนและผู้จัดหาสินค้าและบริการทุกราย สำหรับการประชาสัมพันธ์และจำหน่ายสินค้าและบริการของตน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พื้นที่สำหรับการรับรอง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ภายในบริเวณพื้นที่ของการแข่งขัน จะมีการจัดพื้นที่สำหรับการรับรอง สำหรับให้ผู้สนับสนุน ผู้จัดหาสินค้าและบริการ สื่อพันธมิตรสำหรับการแพร่ภาพ และสื่อสำนักต่างๆ มาพบปะกัน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ที่พักนักกีฬา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จะมีการจัดที่พักให้นักกีฬาและเจ้าหน้าที่ ที่เข้าร่วมแข่งขันกว่า 5,000 คน จาก 45 ประเทศ อยู่ในระยะ 10 กิโลเมตรจากสนามแข่งขัน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ของที่ระลึกจากการแข่งขัน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สนับสนุนและผู้จัดหาสินค้าและบริการจะได้สิทธิในการใช้งานของที่ระลึกอย่างเป็นทางการของการแข่งขันเอเชียนอินดอร์และมาเชี่ยลอาร์ทเกมส์นี้ อาทิ เหรียญจำลอง ธง สินค้าลิขสิทธิ์ อุปกรณ์ตกแต่ง โปสเตอร์ เข็มกลัด ป้าย มาสคอต และสินค้าระลึกประเภทอื่นๆ</a:t>
            </a:r>
          </a:p>
        </p:txBody>
      </p:sp>
      <p:pic>
        <p:nvPicPr>
          <p:cNvPr id="213" name="Picture 5" descr="Picture 5"/>
          <p:cNvPicPr>
            <a:picLocks noChangeAspect="1"/>
          </p:cNvPicPr>
          <p:nvPr/>
        </p:nvPicPr>
        <p:blipFill>
          <a:blip r:embed="rId2"/>
          <a:srcRect l="8869" t="19166" r="8020" b="20600"/>
          <a:stretch>
            <a:fillRect/>
          </a:stretch>
        </p:blipFill>
        <p:spPr>
          <a:xfrm>
            <a:off x="1064513" y="4524650"/>
            <a:ext cx="2836928" cy="1453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 3"/>
          <p:cNvSpPr txBox="1"/>
          <p:nvPr/>
        </p:nvSpPr>
        <p:spPr>
          <a:xfrm>
            <a:off x="226730" y="2032586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เกี่ยวกับการแข่งขัน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3"/>
          <p:cNvSpPr txBox="1"/>
          <p:nvPr/>
        </p:nvSpPr>
        <p:spPr>
          <a:xfrm>
            <a:off x="224246" y="2020113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เหตุใดจึงควรร่วมสนับสนุน</a:t>
            </a:r>
          </a:p>
        </p:txBody>
      </p:sp>
      <p:sp>
        <p:nvSpPr>
          <p:cNvPr id="217" name="Rectangle 2"/>
          <p:cNvSpPr txBox="1"/>
          <p:nvPr/>
        </p:nvSpPr>
        <p:spPr>
          <a:xfrm>
            <a:off x="224246" y="2413336"/>
            <a:ext cx="4323083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การแข่งขันเอเชียนอินดอร์และมาเชี่ยลอาร์ทเกมส์ ครั้งที่ 6 กรุงเทพฯ – ชลบุรี 2564จะถูกแพร่ภาพผ่านการถ่ายทอดสด รายการย้อนหลัง ผ่านสื่อดิจิทัล และสื่อบนอินเทอร์เน็ต (OTT) และจะถูกประชาสัมพันธ์ผ่านกลยุทธ์ทางการตลาดที่หลากหลายและผสมผสาน ไม่ว่าจะเป็นสื่อสิ่งพิมพ์และช่องทางการประชาสัมพันธ์ต่าง ๆ ผ่านสื่อออนไลน์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การร่วมสนับสนุนการแข่งขันเอเชียนอินดอร์และมาเชี่ยลอาร์ทเกมส์ ครั้งที่ 6 กรุงเทพฯ – ชลบุรี 2564 นอกจากจะช่วยให้ผู้สนับสนุน และ/หรือ ผู้จัดหาสินค้าและบริการได้ประชาสัมพันธ์สินค้าและบริการไปยังกลุ่มเป้าหมายและบุคคลผู้มีส่วนสำคัญในการขับเคลื่อนอุตสาหกรรมแล้ว ยังเป็นเครื่องยืนยันว่าผู้สนับสนุนคือผู้นำตัวจริงในตลาดของตนอีกด้วย</a:t>
            </a:r>
          </a:p>
        </p:txBody>
      </p:sp>
      <p:sp>
        <p:nvSpPr>
          <p:cNvPr id="218" name="Rectangle 4"/>
          <p:cNvSpPr txBox="1"/>
          <p:nvPr/>
        </p:nvSpPr>
        <p:spPr>
          <a:xfrm>
            <a:off x="224246" y="4336978"/>
            <a:ext cx="4323082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แบรนด์ของผู้สนับสนุน</a:t>
            </a:r>
            <a:r>
              <a:t> - ผนวกแบรนด์เข้ากับการแข่งขันกีฬาหลากหลายชนิดงานใหญ่ที่สุดงานหนึ่งในเอเชียที่จะมีนักกีฬาหลายพันคนจาก 45 ประเทศในเอเชีย และสร้างการมีส่วนร่วมกับแฟนกีฬาหลายพันคน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ค่านิยมของผู้สนับสนุน</a:t>
            </a:r>
            <a:r>
              <a:t> - การแข่งขันในครั้งนี้มีแรงบันดาลใจมาจากมาลัยดอกไม้ ซึ่งเป็นสัญลักษณ์แทนใจในความคล้ายคลึงกันของชาวเอเชียทั่วทั้งภูมิภาค ในประเทศไทย พวงมาลัย สื่อความหมายถึงความเคารพ ชัยชนะ ศักดิ์ศรี และพลังแห่งความหวัง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แบรนด์แอมบาสเดอร์สำหรับผู้สนับสนุน</a:t>
            </a:r>
            <a:r>
              <a:t> - ติดตามเส้นทางประสบการณ์ของนักกีฬา สร้างแรงบันดาลใจให้แก่พนักงานและลูกค้าของผู้สนับสนุนด้วยเรื่องราวของนักกีฬาและการแข่งขันรายการนี้</a:t>
            </a:r>
          </a:p>
        </p:txBody>
      </p:sp>
      <p:sp>
        <p:nvSpPr>
          <p:cNvPr id="219" name="Rectangle 1"/>
          <p:cNvSpPr txBox="1"/>
          <p:nvPr/>
        </p:nvSpPr>
        <p:spPr>
          <a:xfrm>
            <a:off x="4643303" y="2413336"/>
            <a:ext cx="4231457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ลูกค้าของผู้สนับสนุน</a:t>
            </a:r>
            <a:r>
              <a:rPr dirty="0"/>
              <a:t> - จัดกิจกรรมพิเศษเพื่อเลี้ยงรับรองและสร้างความบันเทิงในงานพิธีเปิดและปิด </a:t>
            </a:r>
            <a:r>
              <a:rPr dirty="0" err="1"/>
              <a:t>เชิญนักกีฬาดังมากล่าวปาฐกถาเพื่อสร้างแรงบันดาลใจ</a:t>
            </a:r>
            <a:r>
              <a:rPr dirty="0"/>
              <a:t> </a:t>
            </a:r>
            <a:r>
              <a:rPr dirty="0" err="1"/>
              <a:t>มีส่วนร่วมกับกิจกรรมการแข่งขัน</a:t>
            </a:r>
            <a:r>
              <a:rPr dirty="0"/>
              <a:t> </a:t>
            </a:r>
            <a:r>
              <a:rPr dirty="0" err="1"/>
              <a:t>และรับบัตรเข้างานด้วยสิทธิระดับวีไอพีและวีวีไอพี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ยอดขายของผู้สนับสนุน</a:t>
            </a:r>
            <a:r>
              <a:rPr dirty="0"/>
              <a:t> - </a:t>
            </a:r>
            <a:r>
              <a:rPr dirty="0" err="1"/>
              <a:t>เจาะตลาดกีฬา</a:t>
            </a:r>
            <a:r>
              <a:rPr dirty="0"/>
              <a:t> 3</a:t>
            </a:r>
            <a:r>
              <a:rPr lang="en-US" dirty="0"/>
              <a:t>1</a:t>
            </a:r>
            <a:r>
              <a:rPr dirty="0"/>
              <a:t> </a:t>
            </a:r>
            <a:r>
              <a:rPr dirty="0" err="1"/>
              <a:t>ชนิด</a:t>
            </a:r>
            <a:r>
              <a:rPr dirty="0"/>
              <a:t> ใช้ประโยชน์จากเครือข่ายธุรกิจของการแข่งขันรายการนี้ที่พร้อมจะช่วยดูแลคุณเพื่อกระตุ้นยอดขาย </a:t>
            </a:r>
            <a:r>
              <a:rPr dirty="0" err="1"/>
              <a:t>และพัฒนาช่องทางการจำหน่ายผ่าน</a:t>
            </a:r>
            <a:r>
              <a:rPr dirty="0"/>
              <a:t> B2B </a:t>
            </a:r>
            <a:r>
              <a:rPr dirty="0" err="1"/>
              <a:t>ผ่านโครงการส่งเสริมการขายและพื้นที่สำหรับผู้สนับสนุน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พนักงานของผู้สนับสนุน</a:t>
            </a:r>
            <a:r>
              <a:rPr dirty="0"/>
              <a:t> -  เชิญนักกีฬาและโค้ชที่ประสบความสำเร็จมากล่าวปาฐกถาเพื่อสร้างแรงบันดาลใจ </a:t>
            </a:r>
            <a:r>
              <a:rPr dirty="0" err="1"/>
              <a:t>ให้คำแนะนำและฝึกสอนเพื่อพัฒนาความเป็นผู้นำ</a:t>
            </a:r>
            <a:r>
              <a:rPr dirty="0"/>
              <a:t> </a:t>
            </a:r>
            <a:r>
              <a:rPr dirty="0" err="1"/>
              <a:t>ให้บัตรเข้างานเป็นรางวัล</a:t>
            </a:r>
            <a:r>
              <a:rPr dirty="0"/>
              <a:t> </a:t>
            </a:r>
            <a:r>
              <a:rPr dirty="0" err="1"/>
              <a:t>สร้างการมีส่วนร่วมผ่านการเป็นอาสาสมัคร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ชื่อเสียงของผู้สนับสนุน</a:t>
            </a:r>
            <a:r>
              <a:rPr dirty="0"/>
              <a:t> – การแข่งขันรายการนี้เหมาะที่จะเป็นแพลตฟอร์มสำหรับกิจกรรมทางการตลาดต่าง </a:t>
            </a:r>
            <a:r>
              <a:rPr dirty="0" err="1"/>
              <a:t>ๆ</a:t>
            </a:r>
            <a:r>
              <a:rPr dirty="0"/>
              <a:t> </a:t>
            </a:r>
            <a:r>
              <a:rPr dirty="0" err="1"/>
              <a:t>มาสคอตอย่างเป็นทางการ</a:t>
            </a:r>
            <a:r>
              <a:rPr dirty="0"/>
              <a:t> </a:t>
            </a:r>
            <a:r>
              <a:rPr dirty="0" err="1"/>
              <a:t>นำเสนอภาพของนกแก้วนักสู้กำลังสวมมงคล</a:t>
            </a:r>
            <a:r>
              <a:rPr dirty="0"/>
              <a:t> (</a:t>
            </a:r>
            <a:r>
              <a:rPr dirty="0" err="1"/>
              <a:t>เครื่องสวมใส่ศีรษะอันเป็นสิริมงคลของของนักมวยไทย</a:t>
            </a:r>
            <a:r>
              <a:rPr dirty="0"/>
              <a:t>) </a:t>
            </a:r>
            <a:r>
              <a:rPr dirty="0" err="1"/>
              <a:t>โดยนกแก้วนักสู้แสดงถึงความมีสติปัญญา</a:t>
            </a:r>
            <a:r>
              <a:rPr dirty="0"/>
              <a:t> </a:t>
            </a:r>
            <a:r>
              <a:rPr dirty="0" err="1"/>
              <a:t>คล่องแคล่วว่องไว</a:t>
            </a:r>
            <a:r>
              <a:rPr dirty="0"/>
              <a:t> </a:t>
            </a:r>
            <a:r>
              <a:rPr dirty="0" err="1"/>
              <a:t>และจิตวิญญาณในการต่อสู้</a:t>
            </a:r>
            <a:r>
              <a:rPr dirty="0"/>
              <a:t>  แสดงท่าทางเชิญชวนนักกีฬาและผู้เข้าแข่งขันให้ร่วมกันก้าวเดินต่อไปสู่ไปสู่ชัยชนะแห่งมิตรภาพ</a:t>
            </a:r>
          </a:p>
        </p:txBody>
      </p:sp>
      <p:sp>
        <p:nvSpPr>
          <p:cNvPr id="220" name="Rectangle 5"/>
          <p:cNvSpPr txBox="1"/>
          <p:nvPr/>
        </p:nvSpPr>
        <p:spPr>
          <a:xfrm>
            <a:off x="224245" y="3730757"/>
            <a:ext cx="4231458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ประโยชน์ของการแข่งขันรายการนี้ต่อธุรกิจของผู้สนับสนุน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มื่อผนวกแบรนด์เข้ากับการแข่งขันเอเชียนอินดอร์และมาเชี่ยลอาร์ทเกมส์ ครั้งที่ 6 กรุงเทพฯ – ชลบุรี 2564 ผู้สนับสนุน และผู้จัดหาสินค้าและบริการ จะได้รับสิทธิประโยชน์หลายรายการดังนี้</a:t>
            </a:r>
          </a:p>
        </p:txBody>
      </p:sp>
      <p:pic>
        <p:nvPicPr>
          <p:cNvPr id="221" name="Picture 9" descr="Picture 9"/>
          <p:cNvPicPr>
            <a:picLocks noChangeAspect="1"/>
          </p:cNvPicPr>
          <p:nvPr/>
        </p:nvPicPr>
        <p:blipFill>
          <a:blip r:embed="rId2"/>
          <a:srcRect l="9452" t="18992" r="9388" b="18368"/>
          <a:stretch>
            <a:fillRect/>
          </a:stretch>
        </p:blipFill>
        <p:spPr>
          <a:xfrm>
            <a:off x="5509138" y="4539817"/>
            <a:ext cx="2711995" cy="1479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1"/>
          <p:cNvSpPr txBox="1"/>
          <p:nvPr/>
        </p:nvSpPr>
        <p:spPr>
          <a:xfrm>
            <a:off x="234342" y="2726045"/>
            <a:ext cx="407517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โอกาสในการประชาสัมพันธ์ตราสินค้าผ่านการแข่งขันเอเชียนอินดอร์และมาเชี่ยลอาร์ทเกมส์ ครั้งที่ 6 กรุงเทพฯ – ชลบุรี 2564</a:t>
            </a:r>
          </a:p>
        </p:txBody>
      </p:sp>
      <p:sp>
        <p:nvSpPr>
          <p:cNvPr id="224" name="Rectangle 4"/>
          <p:cNvSpPr txBox="1"/>
          <p:nvPr/>
        </p:nvSpPr>
        <p:spPr>
          <a:xfrm>
            <a:off x="257008" y="5272542"/>
            <a:ext cx="412728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แสดงการประชาสัมพันธ์ตราสินค้าในทุกจุดของการแข่งขัน ดังนี้: สนามแข่งขัน สนามบิน โรงแรมอย่างเป็นทางการ หมู่บ้านนักกีฬา พื้นที่การรับรอง พื้นที่สำหรับผู้สนับสนุน จุดสำคัญทั่วกรุงเทพฯ และจังหวัดชลบุรี ที่อยู่ในแผนการประชาสัมพันธ์ของการแข่งขัน ตลอดจนเว็บไซต์ของการแข่งขันและเว็บไซต์อื่น ๆ ที่เกี่ยวข้องทั้งหมด</a:t>
            </a:r>
          </a:p>
        </p:txBody>
      </p:sp>
      <p:sp>
        <p:nvSpPr>
          <p:cNvPr id="225" name="Rectangle 7"/>
          <p:cNvSpPr txBox="1"/>
          <p:nvPr/>
        </p:nvSpPr>
        <p:spPr>
          <a:xfrm>
            <a:off x="234342" y="3108405"/>
            <a:ext cx="211836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การประชาสัมพันธ์ตราสินค้าในมหกรรมกีฬา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ป้ายประชาสัมพันธ์ตามจุดต่าง ๆ ทั้งหมด ทั้งที่ใช้จัดและไม่ใช้จัดการแข่งขัน รวมทั้งพิธีเปิดและปิด พิธีมอบเหรียญรางวัล</a:t>
            </a:r>
          </a:p>
        </p:txBody>
      </p:sp>
      <p:sp>
        <p:nvSpPr>
          <p:cNvPr id="226" name="Rectangle 8"/>
          <p:cNvSpPr txBox="1"/>
          <p:nvPr/>
        </p:nvSpPr>
        <p:spPr>
          <a:xfrm>
            <a:off x="2428942" y="3108405"/>
            <a:ext cx="195532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ศูนย์สื่อมวลชน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ที่ศูนย์ถ่ายทอดนานาชาติ ศูนย์ข่าวหลัก ฉากหลังพื้นที่แถลงข่าวและให้สัมภาษณ์สื่อมวลชน</a:t>
            </a:r>
          </a:p>
        </p:txBody>
      </p:sp>
      <p:sp>
        <p:nvSpPr>
          <p:cNvPr id="227" name="Rectangle 9"/>
          <p:cNvSpPr txBox="1"/>
          <p:nvPr/>
        </p:nvSpPr>
        <p:spPr>
          <a:xfrm>
            <a:off x="243459" y="4224601"/>
            <a:ext cx="219043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พื้นที่สำหรับผู้สนับสนุน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พื้นที่ประชาสัมพันธ์สำหรับการประชาสัมพันธ์และจำหน่ายสินค้าและบริการ</a:t>
            </a:r>
          </a:p>
        </p:txBody>
      </p:sp>
      <p:sp>
        <p:nvSpPr>
          <p:cNvPr id="228" name="Rectangle 10"/>
          <p:cNvSpPr txBox="1"/>
          <p:nvPr/>
        </p:nvSpPr>
        <p:spPr>
          <a:xfrm>
            <a:off x="2434509" y="4224601"/>
            <a:ext cx="180266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แคมเปญการประชาสัมพันธ์ตราสินค้าในมหกรรมกีฬา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การประชาสัมพันธ์แบรนด์ผ่านงานอบรมเชิงปฏิบัติการ/สัมมนา</a:t>
            </a:r>
          </a:p>
        </p:txBody>
      </p:sp>
      <p:sp>
        <p:nvSpPr>
          <p:cNvPr id="229" name="Rectangle 11"/>
          <p:cNvSpPr txBox="1"/>
          <p:nvPr/>
        </p:nvSpPr>
        <p:spPr>
          <a:xfrm>
            <a:off x="240623" y="3717797"/>
            <a:ext cx="211836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นักกีฬา/เจ้าหน้าที่/อาสาสมัคร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โลโก้บน BIBS ที่นักกีฬาใส่ และบนเครื่องแบบที่เจ้าหน้าที่และอาสาสมัครใส่</a:t>
            </a:r>
          </a:p>
        </p:txBody>
      </p:sp>
      <p:sp>
        <p:nvSpPr>
          <p:cNvPr id="230" name="Rectangle 12"/>
          <p:cNvSpPr txBox="1"/>
          <p:nvPr/>
        </p:nvSpPr>
        <p:spPr>
          <a:xfrm>
            <a:off x="2428942" y="3717797"/>
            <a:ext cx="181380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C62F7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ที่พักนักกีฬา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บ้านพักของนักกีฬา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ผู้ฝึกสอน และเจ้าหน้าที่กว่า 5,000 คน</a:t>
            </a:r>
          </a:p>
        </p:txBody>
      </p:sp>
      <p:sp>
        <p:nvSpPr>
          <p:cNvPr id="231" name="Rectangle 13"/>
          <p:cNvSpPr txBox="1"/>
          <p:nvPr/>
        </p:nvSpPr>
        <p:spPr>
          <a:xfrm>
            <a:off x="244718" y="4722052"/>
            <a:ext cx="232664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โรงแรมที่พักรับรอง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สำหรับผู้สนับสนุน ผู้จัดหาสินค้าและบริการ สื่อพันธมิตรสำหรับการแพร่ภาพ และสื่อสำนักต่าง ๆ</a:t>
            </a:r>
          </a:p>
        </p:txBody>
      </p:sp>
      <p:sp>
        <p:nvSpPr>
          <p:cNvPr id="232" name="Rectangle 14"/>
          <p:cNvSpPr txBox="1"/>
          <p:nvPr/>
        </p:nvSpPr>
        <p:spPr>
          <a:xfrm>
            <a:off x="2436564" y="4849052"/>
            <a:ext cx="202088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การประชาสัมพันธ์ตราสินค้าบนบัตรเข้างาน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โลโก้หลังบัตร</a:t>
            </a:r>
          </a:p>
        </p:txBody>
      </p:sp>
      <p:sp>
        <p:nvSpPr>
          <p:cNvPr id="233" name="Rectangle 16"/>
          <p:cNvSpPr txBox="1"/>
          <p:nvPr/>
        </p:nvSpPr>
        <p:spPr>
          <a:xfrm>
            <a:off x="4839030" y="2723540"/>
            <a:ext cx="3759539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ป้ายประชาสัมพันธ์ในกล้องถ่ายทอดสด โดยสามารถเห็นโลโก้ของผู้สนับสนุนและผู้จัดหาสินค้าและบริการได้ชัดเจนจากทุกจุดจัดงาน ตามความเหมาะสม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อกาสในการจัดวางสินค้าประกอบฉากและการทำแพ็คเกจโฆษณาโดยเป็นส่วนหนึ่งของการแข่งขันเอเชียนอินดอร์และมาเชี่ยลอาร์ทเกมส์ ครั้งที่ 6 กรุงเทพฯ – ชลบุรี 2564 ออกอากาศออนไลน์และรายการ OTT ซึ่งอยู่ระหว่างการหารือข้อสรุป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รายการถ่ายทอด ได้แก่: การถ่ายทอดสดและภาพย้อนหลังการแข่งขัน พิธีเปิดและปิด พิธีมอบเหรียญรางวัล รายงานข่าวรายวัน ไฮไลท์ภาพกีฬามันส์ ๆ รายการก่อนการแข่งขัน และรายการสรุปไฮไลท์หลังการแข่งขัน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แพลตฟอร์มโซเชียลมีเดียและสื่อดิจิทัลที่สร้างมาสำหรับการแข่งขันรายการนี้โดยเฉพาะ พร้อมสตรีมภาพสด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รายละเอียดรอยืนยันภายในสิ้นปี 2564</a:t>
            </a:r>
          </a:p>
        </p:txBody>
      </p:sp>
      <p:sp>
        <p:nvSpPr>
          <p:cNvPr id="234" name="Rectangle 17"/>
          <p:cNvSpPr txBox="1"/>
          <p:nvPr/>
        </p:nvSpPr>
        <p:spPr>
          <a:xfrm>
            <a:off x="665404" y="2424451"/>
            <a:ext cx="139431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การประชาสัมพันธ์แบรนด์</a:t>
            </a:r>
          </a:p>
        </p:txBody>
      </p:sp>
      <p:sp>
        <p:nvSpPr>
          <p:cNvPr id="235" name="Rectangle 18"/>
          <p:cNvSpPr txBox="1"/>
          <p:nvPr/>
        </p:nvSpPr>
        <p:spPr>
          <a:xfrm>
            <a:off x="5253704" y="2424451"/>
            <a:ext cx="224559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การประชาสัมพันธ์ผ่านรายการถ่ายทอดสด</a:t>
            </a:r>
          </a:p>
        </p:txBody>
      </p:sp>
      <p:pic>
        <p:nvPicPr>
          <p:cNvPr id="23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6" y="2381294"/>
            <a:ext cx="356110" cy="350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66" y="2387344"/>
            <a:ext cx="409903" cy="35049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3"/>
          <p:cNvSpPr txBox="1"/>
          <p:nvPr/>
        </p:nvSpPr>
        <p:spPr>
          <a:xfrm>
            <a:off x="224246" y="2020113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เหตุใดจึงควรร่วมสนับสนุน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1"/>
          <p:cNvSpPr txBox="1"/>
          <p:nvPr/>
        </p:nvSpPr>
        <p:spPr>
          <a:xfrm>
            <a:off x="236582" y="2725971"/>
            <a:ext cx="3977640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แคมเปญการประชาสัมพันธ์ตราสินค้าในการแข่งขัน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การแข่งขันเอเชียนอินดอร์และมาเชี่ยลอาร์ทเกมส์ ครั้งที่ 6 กรุงเทพฯ – ชลบุรี 2564 จะถูกประชาสัมพันธ์ผ่านแคมเปญประชาสัมพันธ์ที่ครอบคลุมทั้งในช่วงเตรียมเข้าสู่มหกรรมกีฬา ระหว่างและหลังมหกรรมกีฬา ดังนี้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  <a:endParaRPr>
              <a:solidFill>
                <a:srgbClr val="FFFFFF"/>
              </a:solidFill>
            </a:endParaRPr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การประชาสัมพันธ์และเนื้อหางานประชาสัมพันธ์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แคมเปญประชาสัมพันธ์มุ่งขยายผลการประชาสัมพันธ์ออกไปในวงกว้างระหว่างการจัดงานและหลังงาน โดยจะครอบคลุมกิจกรรมดังนี้</a:t>
            </a:r>
          </a:p>
          <a:p>
            <a:pPr marL="80210" indent="-8021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นำเสนอเกี่ยวกับการแข่งขัน</a:t>
            </a:r>
          </a:p>
          <a:p>
            <a:pPr marL="80210" indent="-8021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แคมเปญโฆษณาออนไลน์ บทความ บล็อก และสื่อสังคม</a:t>
            </a:r>
          </a:p>
          <a:p>
            <a:pPr marL="80210" indent="-8021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สำนักข่าวต่างประเทศและท้องถิ่น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การโฆษณา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แคมเปญเพื่อซื้อพื้นที่สื่อ ด้วยธีมการโฆษณาที่แตกต่างกันอย่างน้อยสาม (3) ธีม โดย OCA จะเป็นผู้มีสิทธิในการกำหนดแต่เพียงผู้เดียว ดำเนินการลงโฆษณาผ่านสื่อโทรทัศน์ สิ่งพิมพ์ วิทยุ และอินเทอร์เน็ต จะดำเนินการตามแคมเปญเพื่อขยายผลของการประชาสัมพันธ์ให้ครอบคลุมในระดับภูมิภาคและระดับชาติให้ได้มากที่สุด เพื่อนำไปสู่การจัดมหกรรมกีฬา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solidFill>
                  <a:srgbClr val="E95DB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C62F7B"/>
                </a:solidFill>
              </a:rPr>
              <a:t>สื่อออนไลน์ </a:t>
            </a:r>
            <a:r>
              <a:rPr>
                <a:solidFill>
                  <a:srgbClr val="000000"/>
                </a:solidFill>
              </a:rPr>
              <a:t>- ทีมการตลาดของการแข่งขันเอเชียนอินดอร์และมาเชี่ยลอาร์ทเกมส์ ครั้งที่ 6 กรุงเทพฯ – ชลบุรี 2564 จะทำงานอย่างใกล้ชิดร่วมกับเว็บไซต์ชั้นนำระดับโลกเพื่อเข้าถึงฐานแฟนและผู้ชม ด้วยการโฆษณาผ่านเว็บไซต์และอีเมลเพื่อเจาะกลุ่มเป้าหมาย</a:t>
            </a:r>
            <a:br>
              <a:rPr>
                <a:solidFill>
                  <a:srgbClr val="000000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>
              <a:defRPr sz="800">
                <a:solidFill>
                  <a:srgbClr val="E95DB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C52E7B"/>
                </a:solidFill>
              </a:rPr>
              <a:t>สื่อทั้งหมด</a:t>
            </a:r>
            <a:r>
              <a:t> </a:t>
            </a:r>
            <a:r>
              <a:rPr>
                <a:solidFill>
                  <a:srgbClr val="000000"/>
                </a:solidFill>
              </a:rPr>
              <a:t>- ดำเนินการตามแคมเปญโฆษณาผ่านสื่อในวงกว้าง (โทรทัศน์ วิทยุ สิ่งพิมพ์ และสื่อออนไลน์) เพื่อปูทางไปยังการแข่งขันรายการนี้ ตลอดจนระหว่างและหลังมหกรรมกีฬา กำลังพัฒนา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Rectangle 4"/>
          <p:cNvSpPr txBox="1"/>
          <p:nvPr/>
        </p:nvSpPr>
        <p:spPr>
          <a:xfrm>
            <a:off x="4572000" y="2738671"/>
            <a:ext cx="415036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solidFill>
                  <a:srgbClr val="E95DB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โ</a:t>
            </a:r>
            <a:r>
              <a:rPr b="1">
                <a:solidFill>
                  <a:srgbClr val="C62F7C"/>
                </a:solidFill>
              </a:rPr>
              <a:t>ฆษณากลางแจ้ง</a:t>
            </a:r>
            <a:r>
              <a:t> </a:t>
            </a:r>
            <a:r>
              <a:rPr>
                <a:solidFill>
                  <a:srgbClr val="000000"/>
                </a:solidFill>
              </a:rPr>
              <a:t>- ประชาสัมพันธ์การแข่งขันรายการนี้ผ่านป้ายโปสเตอร์กลางแจ้ง รายละเอียดอยู่ระหว่างการหารือข้อสรุป</a:t>
            </a:r>
            <a:endParaRPr>
              <a:solidFill>
                <a:srgbClr val="FFFFFF"/>
              </a:solidFill>
            </a:endParaRPr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ชุดประชาสัมพันธ์อย่างเป็นทางการ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สนับสนุนและผู้จัดหาสินค้าและบริการจะถูกประชาสัมพันธ์ผ่านชุดประชาสัมพันธ์อย่างเป็นทางการของการแข่งขัน – จัดทำในรูปแบบของสิ่งพิมพ์และเอกสารออนไลน์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  <a:endParaRPr>
              <a:solidFill>
                <a:srgbClr val="FFFFFF"/>
              </a:solidFill>
            </a:endParaRPr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แคมเปญที่ผู้สนับสนุนจัดทำเอง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นอกจากการประชาสัมพันธ์ผ่านแคมเปญการประชาสัมพันธ์ของมหกรรมกีฬาแล้ว ผู้สนับสนุนและผู้จัดหาสินค้าและบริการของการแข่งขันทุกรายจะได้รับสิทธิในการสร้างแคมเปญโฆษณาและประชาสัมพันธ์ได้เอง และผนวกแบรนด์เข้ากับการแข่งขันเอเชียนอินดอร์และมาเชี่ยลอาร์ทเกมส์ ครั้งที่ 6 กรุงเทพฯ – ชลบุรี 2564 ผ่านกิจกรรมการประชาสัมพันธ์และโฆษณาดังกล่าว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โดยผู้สนับสนุนและผู้จัดหาสินค้าและบริการอาจสร้างเนื้อหางานประชาสัมพันธ์โดยใช้ประโยชน์จาก การจัดกิจกรรมถาม-ตอบกับนักกีฬา กิจกรรมท้าทายต่างๆ การเชิญดาราและผู้เชี่ยวชาญมากล่าวให้ความรู้ การนำเสนอภาพไฮไลท์พื้นที่สำหรับผู้สนับสนุน การประชาสัมพันธ์หน้างาน งานแถลงข่าว และกิจกรรมการกุศลที่เกี่ยวข้อง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</a:p>
        </p:txBody>
      </p:sp>
      <p:pic>
        <p:nvPicPr>
          <p:cNvPr id="24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03522"/>
            <a:ext cx="287704" cy="309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42" y="4382405"/>
            <a:ext cx="3817395" cy="269780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angle 3"/>
          <p:cNvSpPr txBox="1"/>
          <p:nvPr/>
        </p:nvSpPr>
        <p:spPr>
          <a:xfrm>
            <a:off x="224246" y="2020113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เหตุใดจึงควรร่วมสนับสนุน</a:t>
            </a:r>
          </a:p>
        </p:txBody>
      </p:sp>
      <p:sp>
        <p:nvSpPr>
          <p:cNvPr id="245" name="Rectangle 17"/>
          <p:cNvSpPr txBox="1"/>
          <p:nvPr/>
        </p:nvSpPr>
        <p:spPr>
          <a:xfrm>
            <a:off x="665404" y="2424451"/>
            <a:ext cx="23857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สิทธิในการส่งเสริมการขายและประชาสัมพันธ์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6"/>
          <p:cNvSpPr txBox="1"/>
          <p:nvPr/>
        </p:nvSpPr>
        <p:spPr>
          <a:xfrm>
            <a:off x="250788" y="2769122"/>
            <a:ext cx="3657184" cy="263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ผู้สนับสนุนและผู้จัดหาสินค้าและบริการจะได้สิทธิในการใช้บริการนักกีฬา </a:t>
            </a:r>
            <a:r>
              <a:rPr dirty="0" err="1"/>
              <a:t>ผู้ฝึกสอน</a:t>
            </a:r>
            <a:r>
              <a:rPr dirty="0"/>
              <a:t> </a:t>
            </a:r>
            <a:r>
              <a:rPr dirty="0" err="1"/>
              <a:t>และเจ้าหน้าที่ได้</a:t>
            </a:r>
            <a:r>
              <a:rPr dirty="0"/>
              <a:t> </a:t>
            </a:r>
            <a:r>
              <a:rPr dirty="0" err="1"/>
              <a:t>โดยอาจสร้างคอนเทนต์ร่วมกับบุคคลดังกล่าว</a:t>
            </a:r>
            <a:r>
              <a:rPr dirty="0"/>
              <a:t> </a:t>
            </a:r>
            <a:r>
              <a:rPr dirty="0" err="1"/>
              <a:t>เพื่อสร้างประโยชน์ทางการตลาดจากมหกรรมกีฬา</a:t>
            </a:r>
            <a:r>
              <a:rPr dirty="0"/>
              <a:t> </a:t>
            </a:r>
            <a:r>
              <a:rPr dirty="0" err="1"/>
              <a:t>เช่น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80210" indent="-8021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คอนเทนต์เพื่อเจาะกลุ่มผู้ชมผ่านสื่อดิจิทัล</a:t>
            </a:r>
            <a:r>
              <a:rPr dirty="0"/>
              <a:t> - เล่าเรื่องราวของนักกีฬาและผู้ฝึกสอนที่น่าประทับใจและสร้างแรงบันดาลใจให้แก่ผู้อื่นได้ในฐานะที่เป็นบุคคลตัวอย่างในสังคม</a:t>
            </a:r>
          </a:p>
          <a:p>
            <a:pPr marL="80210" indent="-8021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80210" indent="-8021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การกล่าวปาฐกถาเพื่อสร้างแรงบันดาลใจ</a:t>
            </a:r>
            <a:r>
              <a:rPr dirty="0"/>
              <a:t> - อะไรจะช่วยสร้างแรงบันดาลใจให้แก่พนักงานและสร้างการมีส่วนร่วมกับลูกค้าขององค์กรได้ดีไปกว่าการเชิญนักกีฬาที่คว้าเหรียญรางวัลและ/</a:t>
            </a:r>
            <a:r>
              <a:rPr dirty="0" err="1"/>
              <a:t>หรือผู้ฝึกสอนที่ผู้คนชื่นชอบมาปรากฏตัว</a:t>
            </a:r>
            <a:r>
              <a:rPr dirty="0"/>
              <a:t> </a:t>
            </a:r>
            <a:r>
              <a:rPr dirty="0" err="1"/>
              <a:t>นักกีฬาที่ได้รับเหรียญรางวัลทุกคน</a:t>
            </a:r>
            <a:r>
              <a:rPr dirty="0"/>
              <a:t> </a:t>
            </a:r>
            <a:r>
              <a:rPr dirty="0" err="1"/>
              <a:t>ล้วนมีเบื้องหลังที่ดีคอยสนับสนุน</a:t>
            </a:r>
            <a:r>
              <a:rPr dirty="0"/>
              <a:t> </a:t>
            </a:r>
            <a:r>
              <a:rPr dirty="0" err="1"/>
              <a:t>ไม่ว่าจะเป็นทีมผู้เชี่ยวชาญ</a:t>
            </a:r>
            <a:r>
              <a:rPr dirty="0"/>
              <a:t> </a:t>
            </a:r>
            <a:r>
              <a:rPr dirty="0" err="1"/>
              <a:t>เจ้าหน้าดูแลสมรรถนะ</a:t>
            </a:r>
            <a:r>
              <a:rPr dirty="0"/>
              <a:t> และผู้เชี่ยวชาญด้านการกีฬาที่ช่วยสร้างสภาพแวดล้อมให้เอื้อต่อการรีดสมรรถนะนักกีฬาให้ได้สูงที่สุด </a:t>
            </a:r>
            <a:r>
              <a:rPr dirty="0" err="1"/>
              <a:t>ซึ่งจริงๆ</a:t>
            </a:r>
            <a:r>
              <a:rPr dirty="0"/>
              <a:t> แล้วการบริหารจัดการเพื่อให้ชนะการแข่งขันกีฬาก็อาจจะไม่ต่างจากการบริหารธุรกิจมีประสิทธิภาพเท่าใดนัก </a:t>
            </a:r>
            <a:r>
              <a:rPr dirty="0" err="1"/>
              <a:t>พันธมิตรจะได้รับสิทธิในการเชิญผู้นำในแวดวงต่างๆ</a:t>
            </a:r>
            <a:r>
              <a:rPr dirty="0"/>
              <a:t> </a:t>
            </a:r>
            <a:r>
              <a:rPr dirty="0" err="1"/>
              <a:t>เหล่านี้มาปรากฏตัว</a:t>
            </a:r>
            <a:r>
              <a:rPr dirty="0"/>
              <a:t> </a:t>
            </a:r>
            <a:r>
              <a:rPr dirty="0" err="1"/>
              <a:t>ใช้สื่อประกอบการฝึกอบรม</a:t>
            </a:r>
            <a:r>
              <a:rPr dirty="0"/>
              <a:t> </a:t>
            </a:r>
            <a:r>
              <a:rPr dirty="0" err="1"/>
              <a:t>หรือการจัดสัมมนาผ่านเว็บ</a:t>
            </a:r>
            <a:r>
              <a:rPr dirty="0"/>
              <a:t> </a:t>
            </a:r>
            <a:r>
              <a:rPr dirty="0" err="1"/>
              <a:t>เพื่อสร้างขวัญกำลังใจให้แก่พนักงาน</a:t>
            </a:r>
            <a:r>
              <a:rPr dirty="0"/>
              <a:t> </a:t>
            </a:r>
            <a:r>
              <a:rPr dirty="0" err="1"/>
              <a:t>เชิญชวนให้ตั้งเป้าหมาย</a:t>
            </a:r>
            <a:r>
              <a:rPr dirty="0"/>
              <a:t> </a:t>
            </a:r>
            <a:r>
              <a:rPr dirty="0" err="1"/>
              <a:t>และปฏิบัติหน้าที่เพื่อให้เกิดประสิทธิภาพยิ่งขึ้น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การประชาสัมพันธ์แบรนด์และการนำเสนอสินค้า</a:t>
            </a:r>
            <a:r>
              <a:rPr lang="th-TH" dirty="0"/>
              <a:t>และ</a:t>
            </a:r>
            <a:r>
              <a:rPr dirty="0" err="1"/>
              <a:t>บริการใน</a:t>
            </a:r>
            <a:r>
              <a:rPr lang="th-TH" dirty="0"/>
              <a:t>ที่พัก</a:t>
            </a:r>
            <a:r>
              <a:rPr dirty="0" err="1"/>
              <a:t>นักกีฬา</a:t>
            </a:r>
            <a:endParaRPr dirty="0"/>
          </a:p>
        </p:txBody>
      </p:sp>
      <p:sp>
        <p:nvSpPr>
          <p:cNvPr id="248" name="Rectangle 10"/>
          <p:cNvSpPr txBox="1"/>
          <p:nvPr/>
        </p:nvSpPr>
        <p:spPr>
          <a:xfrm>
            <a:off x="4135485" y="2553835"/>
            <a:ext cx="457200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มหกรรมกีฬาและช่องทางการประชาสัมพันธ์ผ่านสื่อสังคมที่มีอยู่จำนวนมากจะช่วยสร้างแนวทางการประชาสัมพันธ์ให้ผู้สนับสนุนและผู้จัดหาสินค้าและบริการเดินตาม </a:t>
            </a:r>
            <a:r>
              <a:rPr dirty="0" err="1"/>
              <a:t>เข้าร่วมเส้นทางประสบการณ์ผ่านสื่อดิจิทัล</a:t>
            </a:r>
            <a:r>
              <a:rPr dirty="0"/>
              <a:t> </a:t>
            </a:r>
            <a:r>
              <a:rPr dirty="0" err="1"/>
              <a:t>สร้างคอนเทนต์พิเศษเพื่อสร้างการมีส่วนร่วม</a:t>
            </a:r>
            <a:r>
              <a:rPr dirty="0"/>
              <a:t> </a:t>
            </a:r>
            <a:r>
              <a:rPr dirty="0" err="1"/>
              <a:t>และใช้ประโยชน์จากสื่อสังคมของนักกีฬา</a:t>
            </a:r>
            <a:r>
              <a:rPr dirty="0"/>
              <a:t> </a:t>
            </a:r>
            <a:r>
              <a:rPr dirty="0" err="1"/>
              <a:t>สหพันธ์กีฬาแห่งชาติที่เข้าร่วม</a:t>
            </a:r>
            <a:r>
              <a:rPr dirty="0"/>
              <a:t> </a:t>
            </a:r>
            <a:r>
              <a:rPr dirty="0" err="1"/>
              <a:t>สภาโอลิมปิกแห่งเอเชีย</a:t>
            </a:r>
            <a:r>
              <a:rPr dirty="0"/>
              <a:t> </a:t>
            </a:r>
            <a:r>
              <a:rPr dirty="0" err="1"/>
              <a:t>และการกีฬาแห่งประเทศไทย</a:t>
            </a:r>
            <a:endParaRPr dirty="0"/>
          </a:p>
        </p:txBody>
      </p:sp>
      <p:sp>
        <p:nvSpPr>
          <p:cNvPr id="249" name="Rectangle 11"/>
          <p:cNvSpPr txBox="1"/>
          <p:nvPr/>
        </p:nvSpPr>
        <p:spPr>
          <a:xfrm>
            <a:off x="4157257" y="4486438"/>
            <a:ext cx="464602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การแข่งขันเอเชียนอินดอร์และมาเชี่ยลอาร์ทเกมส์</a:t>
            </a:r>
            <a:r>
              <a:rPr dirty="0"/>
              <a:t> </a:t>
            </a:r>
            <a:r>
              <a:rPr dirty="0" err="1"/>
              <a:t>ครั้งที่</a:t>
            </a:r>
            <a:r>
              <a:rPr dirty="0"/>
              <a:t> 6 </a:t>
            </a:r>
            <a:r>
              <a:rPr dirty="0" err="1"/>
              <a:t>กรุงเทพฯ</a:t>
            </a:r>
            <a:r>
              <a:rPr dirty="0"/>
              <a:t> – </a:t>
            </a:r>
            <a:r>
              <a:rPr dirty="0" err="1"/>
              <a:t>ชลบุรี</a:t>
            </a:r>
            <a:r>
              <a:rPr dirty="0"/>
              <a:t> 2564 ถือเป็นแพลตฟอร์มที่เหมาะสมยิ่งสำหรับการจัดกิจกรรมเพื่อส่งเสริมความหลากหลาย </a:t>
            </a:r>
            <a:r>
              <a:rPr dirty="0" err="1"/>
              <a:t>ความร่วมมือ</a:t>
            </a:r>
            <a:r>
              <a:rPr dirty="0"/>
              <a:t> </a:t>
            </a:r>
            <a:r>
              <a:rPr dirty="0" err="1"/>
              <a:t>และกิจกรรมตอบแทนสังคมอื่น</a:t>
            </a:r>
            <a:r>
              <a:rPr dirty="0"/>
              <a:t> </a:t>
            </a:r>
            <a:r>
              <a:rPr dirty="0" err="1"/>
              <a:t>ๆ</a:t>
            </a:r>
            <a:endParaRPr dirty="0"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มหกรรมกีฬาสนับสนุน</a:t>
            </a:r>
            <a:r>
              <a:rPr dirty="0"/>
              <a:t>: </a:t>
            </a:r>
            <a:r>
              <a:rPr dirty="0" err="1"/>
              <a:t>เพศหญิงในการแข่งขันกีฬา</a:t>
            </a:r>
            <a:r>
              <a:rPr dirty="0"/>
              <a:t> </a:t>
            </a:r>
            <a:r>
              <a:rPr dirty="0" err="1"/>
              <a:t>กลุ่มผู้ด้อยโอกาสทางสังคม</a:t>
            </a:r>
            <a:r>
              <a:rPr dirty="0"/>
              <a:t> </a:t>
            </a:r>
            <a:r>
              <a:rPr dirty="0" err="1"/>
              <a:t>โครงการต่อต้านโรคอ้วน</a:t>
            </a:r>
            <a:r>
              <a:rPr dirty="0"/>
              <a:t> </a:t>
            </a:r>
            <a:r>
              <a:rPr dirty="0" err="1"/>
              <a:t>นักกีฬาผู้พิการ</a:t>
            </a:r>
            <a:r>
              <a:rPr dirty="0"/>
              <a:t> </a:t>
            </a:r>
            <a:r>
              <a:rPr dirty="0" err="1"/>
              <a:t>นักกีฬาอายุน้อย</a:t>
            </a:r>
            <a:r>
              <a:rPr dirty="0"/>
              <a:t> </a:t>
            </a:r>
            <a:r>
              <a:rPr dirty="0" err="1"/>
              <a:t>กีฬากระแสรอง</a:t>
            </a:r>
            <a:r>
              <a:rPr dirty="0"/>
              <a:t> </a:t>
            </a:r>
            <a:r>
              <a:rPr dirty="0" err="1"/>
              <a:t>และนักกีฬาที่ไม่ได้รับทุนสนับสนุนต่างๆ</a:t>
            </a:r>
            <a:r>
              <a:rPr dirty="0"/>
              <a:t> 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ผู้สนับสนุนและผู้จัดหาสินค้าและบริการจะได้รับสิทธิในการใช้บริการ: </a:t>
            </a:r>
          </a:p>
          <a:p>
            <a:pPr marL="80210" indent="-80210" defTabSz="91440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ทูตนักกีฬา</a:t>
            </a:r>
            <a:endParaRPr dirty="0"/>
          </a:p>
          <a:p>
            <a:pPr marL="80210" indent="-80210" defTabSz="91440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โครงการอาสาสมัครเพื่อส่งเสริมให้พนักงานมีส่วนร่วม</a:t>
            </a:r>
            <a:endParaRPr dirty="0"/>
          </a:p>
          <a:p>
            <a:pPr marL="80210" indent="-80210" defTabSz="91440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คณะทูตของการแข่งขันเอเชียนอินดอร์และมาเชี่ยลอาร์ทเกมส์เดินทางเยี่ยมโรงเรียนต่าง </a:t>
            </a:r>
            <a:r>
              <a:rPr dirty="0" err="1"/>
              <a:t>ๆ</a:t>
            </a:r>
            <a:endParaRPr dirty="0"/>
          </a:p>
          <a:p>
            <a:pPr marL="80210" indent="-80210" defTabSz="914400">
              <a:buSzPct val="100000"/>
              <a:buChar char="•"/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เชิญครูฝึกระดับเชี่ยวชาญ</a:t>
            </a:r>
            <a:r>
              <a:rPr dirty="0"/>
              <a:t> </a:t>
            </a:r>
            <a:r>
              <a:rPr dirty="0" err="1"/>
              <a:t>โภชนากร</a:t>
            </a:r>
            <a:r>
              <a:rPr dirty="0"/>
              <a:t> และนักกีฬามากล่าวสร้างแรงบันดาลใจภายใต้หัวข้อที่เกี่ยวกับสุขภาพและคุณภาพชีวิตที่ดีในที่ทำงาน</a:t>
            </a:r>
          </a:p>
        </p:txBody>
      </p:sp>
      <p:sp>
        <p:nvSpPr>
          <p:cNvPr id="250" name="Rectangle 12"/>
          <p:cNvSpPr txBox="1"/>
          <p:nvPr/>
        </p:nvSpPr>
        <p:spPr>
          <a:xfrm>
            <a:off x="607593" y="2424710"/>
            <a:ext cx="123491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สิทธิการเข้าถึงนักกีฬา</a:t>
            </a:r>
          </a:p>
        </p:txBody>
      </p:sp>
      <p:sp>
        <p:nvSpPr>
          <p:cNvPr id="251" name="Rectangle 13"/>
          <p:cNvSpPr txBox="1"/>
          <p:nvPr/>
        </p:nvSpPr>
        <p:spPr>
          <a:xfrm>
            <a:off x="4620538" y="2309210"/>
            <a:ext cx="164077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สิทธิบนสื่อดิจิตอลและสื่อสังคม</a:t>
            </a:r>
          </a:p>
        </p:txBody>
      </p:sp>
      <p:sp>
        <p:nvSpPr>
          <p:cNvPr id="252" name="Rectangle 14"/>
          <p:cNvSpPr txBox="1"/>
          <p:nvPr/>
        </p:nvSpPr>
        <p:spPr>
          <a:xfrm>
            <a:off x="4606361" y="4227517"/>
            <a:ext cx="225039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สิทธิในการจัดกิจกรรมเพื่อสังคมและชุมชน</a:t>
            </a:r>
          </a:p>
        </p:txBody>
      </p:sp>
      <p:pic>
        <p:nvPicPr>
          <p:cNvPr id="25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348593"/>
            <a:ext cx="342900" cy="408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80" y="4082324"/>
            <a:ext cx="545286" cy="492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280" y="2196066"/>
            <a:ext cx="501064" cy="49227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Box 5"/>
          <p:cNvSpPr txBox="1"/>
          <p:nvPr/>
        </p:nvSpPr>
        <p:spPr>
          <a:xfrm>
            <a:off x="4135485" y="3107681"/>
            <a:ext cx="3745575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ตัวอย่างบางส่วนของศักยภาพในการประชาสัมพันธ์ผ่านมหกรรมกีฬา</a:t>
            </a:r>
            <a:r>
              <a:rPr dirty="0"/>
              <a:t>...</a:t>
            </a:r>
            <a:endParaRPr lang="th-TH"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sz="500" dirty="0"/>
          </a:p>
          <a:p>
            <a:pPr>
              <a:defRPr sz="800"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sz="1000" b="1" dirty="0" err="1"/>
              <a:t>ทวิตเตอร์</a:t>
            </a:r>
            <a:r>
              <a:rPr sz="1000" dirty="0"/>
              <a:t> 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Tahoma"/>
                <a:cs typeface="Tahoma"/>
                <a:sym typeface="Tahoma"/>
                <a:hlinkClick r:id="rId5"/>
              </a:rPr>
              <a:t>https://twitter..com/AsianGamesOCA/</a:t>
            </a:r>
            <a:r>
              <a:rPr sz="800" dirty="0">
                <a:latin typeface="+mn-lt"/>
                <a:ea typeface="Tahoma"/>
                <a:cs typeface="Tahoma"/>
                <a:sym typeface="Tahoma"/>
              </a:rPr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sz="1000" b="1" dirty="0" err="1"/>
              <a:t>ผู้ติดตาม</a:t>
            </a:r>
            <a:r>
              <a:rPr sz="1000" b="1" dirty="0"/>
              <a:t> 42.7K </a:t>
            </a:r>
            <a:r>
              <a:rPr sz="1000" b="1" dirty="0" err="1"/>
              <a:t>คน</a:t>
            </a:r>
            <a:endParaRPr sz="1000" dirty="0">
              <a:solidFill>
                <a:srgbClr val="FFFFFF"/>
              </a:solidFill>
            </a:endParaRPr>
          </a:p>
          <a:p>
            <a:pPr>
              <a:defRPr sz="800"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sz="1000" b="1" dirty="0" err="1"/>
              <a:t>เฟสบุ๊ค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ea"/>
                <a:ea typeface="+mn-ea"/>
                <a:cs typeface="Tahoma"/>
                <a:sym typeface="Tahoma"/>
                <a:hlinkClick r:id="rId6"/>
              </a:rPr>
              <a:t>https://www.facebook.com/AsianGamesOCA/</a:t>
            </a:r>
            <a:r>
              <a:rPr sz="800" dirty="0">
                <a:latin typeface="+mn-ea"/>
                <a:ea typeface="+mn-ea"/>
                <a:cs typeface="Tahoma"/>
                <a:sym typeface="Tahoma"/>
              </a:rPr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sz="1000" b="1" dirty="0" err="1"/>
              <a:t>ผู้ติดตาม</a:t>
            </a:r>
            <a:r>
              <a:rPr sz="1000" b="1" dirty="0"/>
              <a:t> 187k </a:t>
            </a:r>
            <a:r>
              <a:rPr sz="1000" b="1" dirty="0" err="1"/>
              <a:t>คน</a:t>
            </a:r>
            <a:endParaRPr sz="1000" dirty="0">
              <a:solidFill>
                <a:srgbClr val="FFFFFF"/>
              </a:solidFill>
            </a:endParaRPr>
          </a:p>
          <a:p>
            <a:pPr>
              <a:defRPr sz="800"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sz="1000" b="1" dirty="0" err="1"/>
              <a:t>อินสตาแกรม</a:t>
            </a:r>
            <a:r>
              <a:rPr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ea"/>
                <a:ea typeface="+mn-ea"/>
                <a:cs typeface="Tahoma"/>
                <a:sym typeface="Tahoma"/>
                <a:hlinkClick r:id="rId7"/>
              </a:rPr>
              <a:t>https://www.Instagram.com/AsianGamesOCA/</a:t>
            </a:r>
            <a:r>
              <a:rPr sz="800" dirty="0">
                <a:latin typeface="+mn-ea"/>
                <a:ea typeface="+mn-ea"/>
                <a:cs typeface="Tahoma"/>
                <a:sym typeface="Tahoma"/>
              </a:rPr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sz="1000" b="1" dirty="0" err="1"/>
              <a:t>ผู้ติดตาม</a:t>
            </a:r>
            <a:r>
              <a:rPr sz="1000" b="1" dirty="0"/>
              <a:t> 246K </a:t>
            </a:r>
            <a:r>
              <a:rPr sz="1000" b="1" dirty="0" err="1"/>
              <a:t>คน</a:t>
            </a:r>
            <a:endParaRPr sz="1000" dirty="0">
              <a:solidFill>
                <a:srgbClr val="FFFFFF"/>
              </a:solidFill>
            </a:endParaRPr>
          </a:p>
          <a:p>
            <a:pPr>
              <a:defRPr sz="800"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sz="1000" b="1" dirty="0" err="1"/>
              <a:t>ยูทูบ</a:t>
            </a:r>
            <a:r>
              <a:rPr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ea"/>
                <a:ea typeface="+mn-ea"/>
                <a:cs typeface="Tahoma"/>
                <a:sym typeface="Tahoma"/>
                <a:hlinkClick r:id="rId8"/>
              </a:rPr>
              <a:t>https://www.youtube.com/user/ocasianumber1</a:t>
            </a:r>
            <a:r>
              <a:rPr sz="800" dirty="0">
                <a:latin typeface="+mn-ea"/>
                <a:ea typeface="+mn-ea"/>
                <a:cs typeface="Tahoma"/>
                <a:sym typeface="Tahoma"/>
              </a:rPr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sz="1000" b="1" dirty="0" err="1"/>
              <a:t>ผู้ติดตาม</a:t>
            </a:r>
            <a:r>
              <a:rPr sz="1000" b="1" dirty="0"/>
              <a:t> 3.14K </a:t>
            </a:r>
            <a:r>
              <a:rPr sz="1000" b="1" dirty="0" err="1"/>
              <a:t>คน</a:t>
            </a:r>
            <a:endParaRPr sz="1000" dirty="0">
              <a:solidFill>
                <a:srgbClr val="FFFFFF"/>
              </a:solidFill>
            </a:endParaRPr>
          </a:p>
          <a:p>
            <a:pPr>
              <a:defRPr sz="800"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sz="1000" dirty="0" err="1"/>
              <a:t>เ</a:t>
            </a:r>
            <a:r>
              <a:rPr sz="1000" b="1" dirty="0" err="1"/>
              <a:t>ว็บไซต์</a:t>
            </a:r>
            <a:r>
              <a:rPr sz="1000" dirty="0"/>
              <a:t> </a:t>
            </a:r>
            <a:r>
              <a:rPr sz="800" dirty="0"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ea"/>
                <a:ea typeface="+mn-ea"/>
                <a:cs typeface="Tahoma"/>
                <a:sym typeface="Tahoma"/>
                <a:hlinkClick r:id="rId9"/>
              </a:rPr>
              <a:t>www.aimag2021.com</a:t>
            </a:r>
            <a:r>
              <a:rPr sz="800" dirty="0">
                <a:latin typeface="+mn-ea"/>
                <a:ea typeface="+mn-ea"/>
                <a:cs typeface="Tahoma"/>
                <a:sym typeface="Tahoma"/>
              </a:rPr>
              <a:t> </a:t>
            </a:r>
          </a:p>
        </p:txBody>
      </p:sp>
      <p:sp>
        <p:nvSpPr>
          <p:cNvPr id="257" name="Rectangle 3"/>
          <p:cNvSpPr txBox="1"/>
          <p:nvPr/>
        </p:nvSpPr>
        <p:spPr>
          <a:xfrm>
            <a:off x="224246" y="2020113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เหตุใดจึงควรร่วมสนับสนุน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3"/>
          <p:cNvSpPr txBox="1"/>
          <p:nvPr/>
        </p:nvSpPr>
        <p:spPr>
          <a:xfrm>
            <a:off x="247470" y="2695502"/>
            <a:ext cx="4017263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พื้นที่การรับรอง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การแข่งขันจัดให้มีพื้นที่การรับรองที่เข้าใช้บริการได้สะดวก พร้อมให้ผู้สนับสนุน ผู้จัดหาสินค้าและบริการ สื่อพันธมิตรสำหรับการแพร่ภาพ และสื่อสำนักต่าง ๆ ใช้งานในกิจกรรมการสร้างเครือข่ายและการสร้างความบันเทิงให้กับลูกค้า ลูกค้า ตัวแทนจำหน่าย พนักงาน และกลุ่มเป้าหมายของตน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สโมสรการตลาดของการแข่งขัน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ภายในพื้นที่การรับรองจะมีสโมสรการตลาดของการแข่งขันไว้สำหรับให้ผู้สนับสนุนและผู้จัดหาสินค้าและบริการมาพบปะกัน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กิจกรรมและบัตรกิจกรรม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ผู้สนับสนุนและผู้จัดหาสินค้าและบริการจะได้รับเชิญเข้าร่วมงานอย่างเป็นทางการ งานเลี้ยงต้อนรับ และกิจกรรมอื่น ๆ ที่การแข่งขันเอเชียนอินดอร์และมาเชี่ยลอาร์ทเกมส์จัดขึ้นภายใต้การแข่งขันรายการนี้ทุกงานโดยไม่มีค่าใช้จ่าย 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สนับสนุนและผู้จัดหาสินค้าและบริการจะได้รับการจัดสรรบัตรเข้างานและกิจกรรมอย่างเป็นทางการต่าง ๆ เช่น พิธีเปิดและปิด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ซึ่งรวมถึง บัตรวีไอพี บัตรวีวีไอพี สิทธิการเข้าพักที่เกี่ยวข้องกับกิจกรรม การรับรองตัวตน และสิทธิในการจอดรถ</a:t>
            </a:r>
          </a:p>
        </p:txBody>
      </p:sp>
      <p:sp>
        <p:nvSpPr>
          <p:cNvPr id="260" name="Rectangle 9"/>
          <p:cNvSpPr txBox="1"/>
          <p:nvPr/>
        </p:nvSpPr>
        <p:spPr>
          <a:xfrm>
            <a:off x="4507108" y="4635506"/>
            <a:ext cx="436656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การประชุมเชิงปฏิบัติการสำหรับพันธมิตร: ผู้สนับสนุนและผู้จัดหาสินค้าและบริการจะได้รับเชิญให้เข้าร่วมการประชุมเชิงปฏิบัติการสำหรับพันธมิตรอย่างน้อย 2 ครั้งก่อนการแข่งขัน เพื่อสานสัมพันธ์ระหว่างสมาชิกในเครือข่ายและแลกเปลี่ยนแนวคิดเกี่ยวกับวิธีการแสวงประโยชน์จากการเข้าร่วมการแข่งขันรายการนี้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การรายงานหลังมหกรรมกีฬา: การแข่งขันเอเชียนอินดอร์และมาเชี่ยลอาร์ทเกมส์จัดทำรายงานผลการประเมินที่เกี่ยวข้องกับกิจกรรมในการแข่งขันที่ผู้สนับสนุนและผู้จัดหาสินค้าและบริการได้จัดขึ้น</a:t>
            </a:r>
          </a:p>
        </p:txBody>
      </p:sp>
      <p:sp>
        <p:nvSpPr>
          <p:cNvPr id="261" name="Rectangle 10"/>
          <p:cNvSpPr txBox="1"/>
          <p:nvPr/>
        </p:nvSpPr>
        <p:spPr>
          <a:xfrm>
            <a:off x="247469" y="5490924"/>
            <a:ext cx="377627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ตามสถิติของช่วงเดือน</a:t>
            </a:r>
            <a:r>
              <a:rPr lang="th-TH" dirty="0"/>
              <a:t>พฤศจิกายน</a:t>
            </a:r>
            <a:r>
              <a:rPr dirty="0"/>
              <a:t> </a:t>
            </a:r>
            <a:r>
              <a:rPr dirty="0" err="1"/>
              <a:t>การจัดกิจกรรมกีฬาในพื้นที่กรุงเทพฯ</a:t>
            </a:r>
            <a:r>
              <a:rPr dirty="0"/>
              <a:t> </a:t>
            </a:r>
            <a:r>
              <a:rPr dirty="0" err="1"/>
              <a:t>และชลบุรีจะสามารถดึงดูดผู้ชมได้หลายแสน</a:t>
            </a:r>
            <a:r>
              <a:rPr dirty="0"/>
              <a:t> งานนี้จึงถือเป็นโอกาสที่ดีสำหรับผู้สนับสนุนและผู้จัดหาสินค้าและบริการในการประชาสัมพันธ์สินค้าและบริการของตน</a:t>
            </a:r>
          </a:p>
        </p:txBody>
      </p:sp>
      <p:sp>
        <p:nvSpPr>
          <p:cNvPr id="262" name="Rectangle 11"/>
          <p:cNvSpPr txBox="1"/>
          <p:nvPr/>
        </p:nvSpPr>
        <p:spPr>
          <a:xfrm>
            <a:off x="4487910" y="2657321"/>
            <a:ext cx="404024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การแข่งขันเอเชียนอินดอร์และมาเชี่ยลอาร์ทเกมส์สร้างพื้นที่สำหรับผู้สนับสนุนขึ้นเป็นพิเศษ โดยผู้สนับสนุนและผู้จัดหาสินค้าและบริการสามารถจัดแสดง ประชาสัมพันธ์และจำหน่ายสินค้าและบริการของตนได้ที่นี่</a:t>
            </a:r>
          </a:p>
        </p:txBody>
      </p:sp>
      <p:sp>
        <p:nvSpPr>
          <p:cNvPr id="263" name="Rectangle 12"/>
          <p:cNvSpPr txBox="1"/>
          <p:nvPr/>
        </p:nvSpPr>
        <p:spPr>
          <a:xfrm>
            <a:off x="4507108" y="3436054"/>
            <a:ext cx="436656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เราขอเสนอโอกาสสำหรับผู้สนับสนุนและผู้จัดหาสินค้าและบริการในการผลิตสินค้าแบรนด์ร่วม ซึ่งอาจจะใช้แจกจ่ายผ่านสื่อหรือการส่งเสริมการขายในกิจกรรมการตลาดหน้างาน อาทิ เสื้อยืด หมวก นาฬิกา แว่นกันแดด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 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อย่างไรก็ตาม ไม่อนุญาตให้จำหน่ายสินค้าที่มีคำอธิบายถึงการแข่งขันรายการนี้โดยพลการจนกว่าจะได้รับการอนุมัติจากผู้จัดการแข่งขันเอเชียนอินดอร์และมาเชี่ยลอาร์ทเกมส์ </a:t>
            </a:r>
          </a:p>
        </p:txBody>
      </p:sp>
      <p:sp>
        <p:nvSpPr>
          <p:cNvPr id="264" name="Rectangle 13"/>
          <p:cNvSpPr txBox="1"/>
          <p:nvPr/>
        </p:nvSpPr>
        <p:spPr>
          <a:xfrm>
            <a:off x="4908741" y="2454987"/>
            <a:ext cx="125088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พื้นที่สำหรับผู้สนับสนุน</a:t>
            </a:r>
          </a:p>
        </p:txBody>
      </p:sp>
      <p:sp>
        <p:nvSpPr>
          <p:cNvPr id="265" name="Rectangle 14"/>
          <p:cNvSpPr txBox="1"/>
          <p:nvPr/>
        </p:nvSpPr>
        <p:spPr>
          <a:xfrm>
            <a:off x="658054" y="2442288"/>
            <a:ext cx="248870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สิทธิด้านการรับรองลูกค้าและการสร้างเครือข่าย</a:t>
            </a:r>
          </a:p>
        </p:txBody>
      </p:sp>
      <p:sp>
        <p:nvSpPr>
          <p:cNvPr id="266" name="Rectangle 15"/>
          <p:cNvSpPr txBox="1"/>
          <p:nvPr/>
        </p:nvSpPr>
        <p:spPr>
          <a:xfrm>
            <a:off x="4908741" y="3189833"/>
            <a:ext cx="23586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สิทธิในการจัดแจกผลิตภัณฑ์ส่งเสริมการขาย</a:t>
            </a:r>
          </a:p>
        </p:txBody>
      </p:sp>
      <p:sp>
        <p:nvSpPr>
          <p:cNvPr id="267" name="Rectangle 16"/>
          <p:cNvSpPr txBox="1"/>
          <p:nvPr/>
        </p:nvSpPr>
        <p:spPr>
          <a:xfrm>
            <a:off x="4937131" y="4401985"/>
            <a:ext cx="213838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กิจกรรมลูกค้าสัมพันธ์และการรับรายงาน</a:t>
            </a:r>
          </a:p>
        </p:txBody>
      </p:sp>
      <p:sp>
        <p:nvSpPr>
          <p:cNvPr id="268" name="Rectangle 17"/>
          <p:cNvSpPr txBox="1"/>
          <p:nvPr/>
        </p:nvSpPr>
        <p:spPr>
          <a:xfrm>
            <a:off x="670754" y="5244703"/>
            <a:ext cx="21396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สิทธิในการทำการตลาดเชิงประสบการณ์</a:t>
            </a:r>
          </a:p>
        </p:txBody>
      </p:sp>
      <p:pic>
        <p:nvPicPr>
          <p:cNvPr id="26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2" y="2391163"/>
            <a:ext cx="310709" cy="369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8" y="5148448"/>
            <a:ext cx="416233" cy="410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36" y="2330978"/>
            <a:ext cx="451407" cy="427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961" y="3085540"/>
            <a:ext cx="367603" cy="427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661" y="4228014"/>
            <a:ext cx="386920" cy="46899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 3"/>
          <p:cNvSpPr txBox="1"/>
          <p:nvPr/>
        </p:nvSpPr>
        <p:spPr>
          <a:xfrm>
            <a:off x="224246" y="2020113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เหตุใดจึงควรร่วมสนับสนุน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"/>
          <p:cNvGrpSpPr/>
          <p:nvPr/>
        </p:nvGrpSpPr>
        <p:grpSpPr>
          <a:xfrm>
            <a:off x="462469" y="1572592"/>
            <a:ext cx="8231762" cy="4621410"/>
            <a:chOff x="-975862" y="194328"/>
            <a:chExt cx="8231761" cy="4621408"/>
          </a:xfrm>
        </p:grpSpPr>
        <p:pic>
          <p:nvPicPr>
            <p:cNvPr id="276" name="table-1.png" descr="table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75863" y="194328"/>
              <a:ext cx="3939226" cy="4621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table-2.png" descr="table-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814" y="194328"/>
              <a:ext cx="4024085" cy="4621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96" y="3362664"/>
            <a:ext cx="4532631" cy="3203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table-3.png" descr="table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9" y="1572592"/>
            <a:ext cx="3937001" cy="308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table-4.png" descr="table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147" y="1572592"/>
            <a:ext cx="4025901" cy="2306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"/>
          <p:cNvSpPr txBox="1"/>
          <p:nvPr/>
        </p:nvSpPr>
        <p:spPr>
          <a:xfrm>
            <a:off x="233679" y="2033509"/>
            <a:ext cx="415296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คณะกรรมการจัดการแข่งขัน ฯ</a:t>
            </a:r>
          </a:p>
        </p:txBody>
      </p:sp>
      <p:sp>
        <p:nvSpPr>
          <p:cNvPr id="285" name="Rectangle 1"/>
          <p:cNvSpPr txBox="1"/>
          <p:nvPr/>
        </p:nvSpPr>
        <p:spPr>
          <a:xfrm>
            <a:off x="233679" y="2420821"/>
            <a:ext cx="3787140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จะรับหน้าที่ในการจัดการแข่งขัน ฯ ในครั้งนี้ประกอบด้วย การกีฬาแห่งประเทศไทย กระทรวงการท่องเที่ยวและกีฬา คณะกรรมการโอลิมปิกแห่งประเทศไทย ฯ สำนักงานตำรวจแห่งชาติ กระทรวงสาธารณสุข ภายใต้การกำกับดูแลของสภาโอลิมปิกแห่งเอเชีย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หน่วยงานผู้รับผิดชอบกิจกรรมเชิงพาณิชย์แต่เพียงผู้เดียว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การกีฬาแห่งประเทศไทย (กกท.) ได้ลงนามสัญญาบริการเต็มรูปแบบกับผู้เชี่ยวชาญด้านการส่งเสริมการสนับสนุน/บริษัท พอล พูล (เซ้าท อีส เอเชีย) เพื่อดูแลการจัดการแข่งขันเอเชียนอินดอร์และมาเชี่ยลอาร์ทเกมส์ ครั้งที่ 6 กรุงเทพฯ – ชลบุรี 2564 นี้ โดยผู้เชี่ยวชาญด้านการส่งเสริมการสนับสนุนจะสนับสนุนการบริการด้านพาณิชย์และการตลาดเพื่อหาพันธมิตรทางธุรกิจอย่างเต็มรูปแบบ</a:t>
            </a:r>
          </a:p>
        </p:txBody>
      </p:sp>
      <p:sp>
        <p:nvSpPr>
          <p:cNvPr id="286" name="Rectangle 3"/>
          <p:cNvSpPr txBox="1"/>
          <p:nvPr/>
        </p:nvSpPr>
        <p:spPr>
          <a:xfrm>
            <a:off x="4399279" y="2033509"/>
            <a:ext cx="19939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ติดต่อ</a:t>
            </a:r>
          </a:p>
        </p:txBody>
      </p:sp>
      <p:sp>
        <p:nvSpPr>
          <p:cNvPr id="287" name="Rectangle 4"/>
          <p:cNvSpPr txBox="1"/>
          <p:nvPr/>
        </p:nvSpPr>
        <p:spPr>
          <a:xfrm>
            <a:off x="4399279" y="2372336"/>
            <a:ext cx="4572001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บริษัท</a:t>
            </a:r>
            <a:r>
              <a:rPr dirty="0"/>
              <a:t> </a:t>
            </a:r>
            <a:r>
              <a:rPr dirty="0" err="1"/>
              <a:t>พอล</a:t>
            </a:r>
            <a:r>
              <a:rPr dirty="0"/>
              <a:t> </a:t>
            </a:r>
            <a:r>
              <a:rPr dirty="0" err="1"/>
              <a:t>พูล</a:t>
            </a:r>
            <a:r>
              <a:rPr dirty="0"/>
              <a:t> (</a:t>
            </a:r>
            <a:r>
              <a:rPr dirty="0" err="1"/>
              <a:t>เซ้าท</a:t>
            </a:r>
            <a:r>
              <a:rPr dirty="0"/>
              <a:t> </a:t>
            </a:r>
            <a:r>
              <a:rPr dirty="0" err="1"/>
              <a:t>อีส</a:t>
            </a:r>
            <a:r>
              <a:rPr dirty="0"/>
              <a:t> </a:t>
            </a:r>
            <a:r>
              <a:rPr dirty="0" err="1"/>
              <a:t>เอเชีย</a:t>
            </a:r>
            <a:r>
              <a:rPr dirty="0"/>
              <a:t>) </a:t>
            </a:r>
            <a:r>
              <a:rPr dirty="0" err="1"/>
              <a:t>จำกัด</a:t>
            </a: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198 </a:t>
            </a:r>
            <a:r>
              <a:rPr dirty="0" err="1"/>
              <a:t>ถนนตะนาว</a:t>
            </a:r>
            <a:r>
              <a:rPr dirty="0"/>
              <a:t> 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แขวงบวรนิเวศ</a:t>
            </a:r>
            <a:r>
              <a:rPr dirty="0"/>
              <a:t> 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เขตพระนคร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กรุงเทพฯ</a:t>
            </a:r>
            <a:r>
              <a:rPr dirty="0"/>
              <a:t> 10200 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ประเทศไทย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โทรศัพท์</a:t>
            </a:r>
            <a:r>
              <a:rPr dirty="0"/>
              <a:t>/</a:t>
            </a:r>
            <a:r>
              <a:rPr dirty="0" err="1"/>
              <a:t>โทรสาร</a:t>
            </a:r>
            <a:r>
              <a:rPr dirty="0"/>
              <a:t>: +66 2622 0605 - 7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www.paulpoole.co.th/6aimag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คุณพอล</a:t>
            </a:r>
            <a:r>
              <a:rPr b="1" dirty="0"/>
              <a:t> </a:t>
            </a:r>
            <a:r>
              <a:rPr b="1" dirty="0" err="1"/>
              <a:t>พูล</a:t>
            </a:r>
            <a:r>
              <a:rPr b="1" dirty="0"/>
              <a:t> - </a:t>
            </a:r>
            <a:r>
              <a:rPr b="1" dirty="0" err="1"/>
              <a:t>กรรมการผู้จัดการ</a:t>
            </a:r>
            <a:r>
              <a:rPr b="1" dirty="0"/>
              <a:t> (</a:t>
            </a:r>
            <a:r>
              <a:rPr b="1" dirty="0" err="1"/>
              <a:t>สำหรับการติดต่อเป็นภาษาอังกฤษ</a:t>
            </a:r>
            <a:r>
              <a:rPr b="1" dirty="0"/>
              <a:t>)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อีเมล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paul@paulpoole.co.th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โทรศัพท์</a:t>
            </a:r>
            <a:r>
              <a:rPr dirty="0"/>
              <a:t>: +66 8 6563 3196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คุณอุดมพร</a:t>
            </a:r>
            <a:r>
              <a:rPr b="1" dirty="0"/>
              <a:t> </a:t>
            </a:r>
            <a:r>
              <a:rPr b="1" dirty="0" err="1"/>
              <a:t>พันธุ์จินดาวรรณ</a:t>
            </a:r>
            <a:r>
              <a:rPr b="1" dirty="0"/>
              <a:t> - </a:t>
            </a:r>
            <a:r>
              <a:rPr b="1" dirty="0" err="1"/>
              <a:t>ผู้ช่วยส่วนตัว</a:t>
            </a:r>
            <a:r>
              <a:rPr b="1" dirty="0"/>
              <a:t> (</a:t>
            </a:r>
            <a:r>
              <a:rPr b="1" dirty="0" err="1"/>
              <a:t>สำหรับการติดต่อเป็นภาษาไทยและภาษาอังกฤษ</a:t>
            </a:r>
            <a:r>
              <a:rPr b="1" dirty="0"/>
              <a:t>)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อีเมล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udomporn@paulpoole.co.th</a:t>
            </a:r>
            <a:r>
              <a:rPr dirty="0"/>
              <a:t>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โทรศัพท์</a:t>
            </a:r>
            <a:r>
              <a:rPr dirty="0"/>
              <a:t>: +66 8 6382 9949</a:t>
            </a:r>
          </a:p>
        </p:txBody>
      </p:sp>
      <p:sp>
        <p:nvSpPr>
          <p:cNvPr id="288" name="Rectangle 5"/>
          <p:cNvSpPr txBox="1"/>
          <p:nvPr/>
        </p:nvSpPr>
        <p:spPr>
          <a:xfrm>
            <a:off x="4399279" y="4523339"/>
            <a:ext cx="4744721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latin typeface="Tahoma"/>
                <a:ea typeface="Tahoma"/>
                <a:cs typeface="Tahoma"/>
                <a:sym typeface="Tahoma"/>
              </a:defRPr>
            </a:pPr>
            <a:r>
              <a:t>การกีฬาแห่งประเทศไทย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286 ถนนรามคำแหง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หัวหมาก บางกะปิ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กรุงเทพฯ 10240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โทรศัพท์: +66 2186 7111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โทรสาร: +66 2186 7509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www.aimag2021.com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5"/>
            </a:endParaRPr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คุณโดม ภูมิดิษฐ - ผู้อำนวยการฝ่ายธุรกิจกีฬา (สำหรับการติดต่อเป็นภาษาไทย)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อีเมล: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dome@sat.or.th</a:t>
            </a:r>
            <a:r>
              <a:t> 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โทรศัพท์: +66 8 1991 4991</a:t>
            </a:r>
          </a:p>
        </p:txBody>
      </p:sp>
      <p:pic>
        <p:nvPicPr>
          <p:cNvPr id="289" name="Picture 11" descr="Picture 11"/>
          <p:cNvPicPr>
            <a:picLocks noChangeAspect="1"/>
          </p:cNvPicPr>
          <p:nvPr/>
        </p:nvPicPr>
        <p:blipFill>
          <a:blip r:embed="rId7"/>
          <a:srcRect l="2161" t="9204" r="2636" b="3525"/>
          <a:stretch>
            <a:fillRect/>
          </a:stretch>
        </p:blipFill>
        <p:spPr>
          <a:xfrm>
            <a:off x="297179" y="4015740"/>
            <a:ext cx="2796542" cy="2240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9"/>
          <p:cNvSpPr txBox="1"/>
          <p:nvPr/>
        </p:nvSpPr>
        <p:spPr>
          <a:xfrm>
            <a:off x="223375" y="2910514"/>
            <a:ext cx="4227658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การแข่งขันเอเชียนอินดอร์และมาเชี่ยลอาร์ทเกมส์</a:t>
            </a:r>
            <a:r>
              <a:rPr dirty="0"/>
              <a:t> </a:t>
            </a:r>
            <a:r>
              <a:rPr dirty="0" err="1"/>
              <a:t>ครั้งที่</a:t>
            </a:r>
            <a:r>
              <a:rPr dirty="0"/>
              <a:t> 6 (AIMAG) </a:t>
            </a:r>
            <a:r>
              <a:rPr dirty="0" err="1"/>
              <a:t>หนึ่งในมหกรรมกีฬาที่ใหญ่ที่สุดท</a:t>
            </a:r>
            <a:r>
              <a:rPr lang="th-TH" dirty="0" err="1"/>
              <a:t>ี่</a:t>
            </a:r>
            <a:r>
              <a:rPr dirty="0" err="1"/>
              <a:t>จัด</a:t>
            </a:r>
            <a:r>
              <a:rPr lang="th-TH" dirty="0" err="1"/>
              <a:t>ขึ้</a:t>
            </a:r>
            <a:r>
              <a:rPr dirty="0" err="1"/>
              <a:t>นที่ประเทศไทยในช่วงปีที่ผ่านมา</a:t>
            </a:r>
            <a:r>
              <a:rPr dirty="0"/>
              <a:t> </a:t>
            </a:r>
            <a:r>
              <a:rPr dirty="0" err="1"/>
              <a:t>พร้อมแล้วที่จะจัดขึ้นที่กรุงเทพมหานครและจังหวัดชลบุรี</a:t>
            </a:r>
            <a:r>
              <a:rPr dirty="0"/>
              <a:t> </a:t>
            </a:r>
            <a:r>
              <a:rPr dirty="0" err="1"/>
              <a:t>ในระหว่างวันที่</a:t>
            </a:r>
            <a:r>
              <a:rPr dirty="0"/>
              <a:t> 1</a:t>
            </a:r>
            <a:r>
              <a:rPr lang="en-US" dirty="0"/>
              <a:t>7</a:t>
            </a:r>
            <a:r>
              <a:rPr dirty="0"/>
              <a:t>-</a:t>
            </a:r>
            <a:r>
              <a:rPr lang="en-US" dirty="0"/>
              <a:t>26</a:t>
            </a:r>
            <a:r>
              <a:rPr dirty="0"/>
              <a:t> </a:t>
            </a:r>
            <a:r>
              <a:rPr lang="th-TH" dirty="0"/>
              <a:t>พฤศจิกายน </a:t>
            </a:r>
            <a:r>
              <a:rPr dirty="0"/>
              <a:t>256</a:t>
            </a:r>
            <a:r>
              <a:rPr lang="en-US" dirty="0"/>
              <a:t>6</a:t>
            </a:r>
            <a:endParaRPr dirty="0">
              <a:solidFill>
                <a:srgbClr val="FFFFFF"/>
              </a:solidFill>
            </a:endParaRPr>
          </a:p>
          <a:p>
            <a:pPr>
              <a:defRPr sz="9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 </a:t>
            </a:r>
            <a:endParaRPr dirty="0">
              <a:solidFill>
                <a:srgbClr val="FFFFFF"/>
              </a:solidFill>
            </a:endParaRPr>
          </a:p>
          <a:p>
            <a:pPr>
              <a:defRPr sz="9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การกลับมาจัดที่ประเทศไทยเป็นครั้งที่</a:t>
            </a:r>
            <a:r>
              <a:rPr dirty="0"/>
              <a:t> 3 </a:t>
            </a:r>
            <a:r>
              <a:rPr dirty="0" err="1"/>
              <a:t>โดยการแข่งขันเอเชียนอินดอร์และมาเชี่ยลอาร์ทเกมส์</a:t>
            </a:r>
            <a:r>
              <a:rPr dirty="0"/>
              <a:t> </a:t>
            </a:r>
            <a:r>
              <a:rPr dirty="0" err="1"/>
              <a:t>เป็นมหกรรมกีฬาหลายประเภทสำหรับนักกีฬาทั่วทั้งเอเชีย</a:t>
            </a:r>
            <a:r>
              <a:rPr dirty="0"/>
              <a:t> </a:t>
            </a:r>
            <a:r>
              <a:rPr dirty="0" err="1"/>
              <a:t>ที่จัดขึ้นทุก</a:t>
            </a:r>
            <a:r>
              <a:rPr dirty="0"/>
              <a:t> </a:t>
            </a:r>
            <a:r>
              <a:rPr dirty="0" err="1"/>
              <a:t>ๆ</a:t>
            </a:r>
            <a:r>
              <a:rPr dirty="0"/>
              <a:t> 4 </a:t>
            </a:r>
            <a:r>
              <a:rPr dirty="0" err="1"/>
              <a:t>ปี</a:t>
            </a:r>
            <a:r>
              <a:rPr dirty="0"/>
              <a:t> </a:t>
            </a:r>
            <a:r>
              <a:rPr dirty="0" err="1"/>
              <a:t>ในการแข่งขันเอเชียนอินดอร์และมาเชี่ยลอาร์ทเกมส์</a:t>
            </a:r>
            <a:r>
              <a:rPr dirty="0"/>
              <a:t> </a:t>
            </a:r>
            <a:r>
              <a:rPr dirty="0" err="1"/>
              <a:t>ครั้งที่</a:t>
            </a:r>
            <a:r>
              <a:rPr dirty="0"/>
              <a:t> 6 </a:t>
            </a:r>
            <a:r>
              <a:rPr dirty="0" err="1"/>
              <a:t>กรุงเทพฯ</a:t>
            </a:r>
            <a:r>
              <a:rPr dirty="0"/>
              <a:t> – </a:t>
            </a:r>
            <a:r>
              <a:rPr dirty="0" err="1"/>
              <a:t>ชลบุรี</a:t>
            </a:r>
            <a:r>
              <a:rPr dirty="0"/>
              <a:t> 2564 </a:t>
            </a:r>
            <a:r>
              <a:rPr dirty="0" err="1"/>
              <a:t>จะมีการมอบเหรียญรางวัลมากถึง</a:t>
            </a:r>
            <a:r>
              <a:rPr dirty="0"/>
              <a:t> 29 </a:t>
            </a:r>
            <a:r>
              <a:rPr dirty="0" err="1"/>
              <a:t>ประเภทกีฬาตามมาตรฐานสากล</a:t>
            </a:r>
            <a:r>
              <a:rPr dirty="0"/>
              <a:t> โดยถือว่าเป็นการมอบเหรียญรางวัลที่มากที่สุดในประวัติศาสตร์ของงานมหกรรมกีฬานี้ </a:t>
            </a:r>
            <a:r>
              <a:rPr dirty="0" err="1"/>
              <a:t>โดยมีการจัดแข่งขันกีฬาใหม่หลายประเภทด้วยกัน</a:t>
            </a:r>
            <a:r>
              <a:rPr dirty="0"/>
              <a:t> </a:t>
            </a:r>
            <a:r>
              <a:rPr dirty="0" err="1"/>
              <a:t>อาธิ</a:t>
            </a:r>
            <a:r>
              <a:rPr dirty="0"/>
              <a:t> </a:t>
            </a:r>
            <a:r>
              <a:rPr dirty="0" err="1"/>
              <a:t>แบดมินตัน</a:t>
            </a:r>
            <a:r>
              <a:rPr dirty="0"/>
              <a:t> </a:t>
            </a:r>
            <a:r>
              <a:rPr dirty="0" err="1"/>
              <a:t>จักรยานวิบาก</a:t>
            </a:r>
            <a:r>
              <a:rPr dirty="0"/>
              <a:t> </a:t>
            </a:r>
            <a:r>
              <a:rPr dirty="0" err="1"/>
              <a:t>ประกวดเชียร์ลีดเดอร์</a:t>
            </a:r>
            <a:r>
              <a:rPr dirty="0"/>
              <a:t> </a:t>
            </a:r>
            <a:r>
              <a:rPr dirty="0" err="1"/>
              <a:t>ฟลอร์บอล</a:t>
            </a:r>
            <a:r>
              <a:rPr dirty="0"/>
              <a:t> </a:t>
            </a:r>
            <a:r>
              <a:rPr dirty="0" err="1"/>
              <a:t>กรรเชียงบก</a:t>
            </a:r>
            <a:r>
              <a:rPr dirty="0"/>
              <a:t> </a:t>
            </a:r>
            <a:r>
              <a:rPr dirty="0" err="1"/>
              <a:t>เน็ตบอล</a:t>
            </a:r>
            <a:r>
              <a:rPr dirty="0"/>
              <a:t> </a:t>
            </a:r>
            <a:r>
              <a:rPr dirty="0" err="1"/>
              <a:t>ยิงปืน</a:t>
            </a:r>
            <a:r>
              <a:rPr dirty="0"/>
              <a:t> </a:t>
            </a:r>
            <a:r>
              <a:rPr dirty="0" err="1"/>
              <a:t>และวอลเลย์บอล</a:t>
            </a:r>
            <a:r>
              <a:rPr dirty="0"/>
              <a:t> </a:t>
            </a:r>
            <a:r>
              <a:rPr dirty="0" err="1"/>
              <a:t>นอกจากนี้ยังจะมีการสาธิตกีฬาอีก</a:t>
            </a:r>
            <a:r>
              <a:rPr dirty="0"/>
              <a:t> 2 </a:t>
            </a:r>
            <a:r>
              <a:rPr dirty="0" err="1"/>
              <a:t>ชนิดได้แก่</a:t>
            </a:r>
            <a:r>
              <a:rPr dirty="0"/>
              <a:t> </a:t>
            </a:r>
            <a:r>
              <a:rPr dirty="0" err="1"/>
              <a:t>แอร์สปอร์ต-เอฟพีวี</a:t>
            </a:r>
            <a:r>
              <a:rPr dirty="0"/>
              <a:t> </a:t>
            </a:r>
            <a:r>
              <a:rPr dirty="0" err="1"/>
              <a:t>เรซซิ่งและเทคบอล</a:t>
            </a:r>
            <a:endParaRPr dirty="0"/>
          </a:p>
          <a:p>
            <a:pPr>
              <a:defRPr sz="9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 </a:t>
            </a:r>
            <a:endParaRPr dirty="0">
              <a:solidFill>
                <a:srgbClr val="FFFFFF"/>
              </a:solidFill>
            </a:endParaRPr>
          </a:p>
          <a:p>
            <a:pPr>
              <a:defRPr sz="9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การแข่งขัน</a:t>
            </a:r>
            <a:r>
              <a:rPr dirty="0"/>
              <a:t> </a:t>
            </a:r>
            <a:r>
              <a:rPr dirty="0" err="1"/>
              <a:t>ฯ</a:t>
            </a:r>
            <a:r>
              <a:rPr dirty="0"/>
              <a:t> </a:t>
            </a:r>
            <a:r>
              <a:rPr dirty="0" err="1"/>
              <a:t>รับรองและดำเนินการโดยกระทรวงการท่องเที่ยวและกีฬา</a:t>
            </a:r>
            <a:r>
              <a:rPr dirty="0"/>
              <a:t> </a:t>
            </a:r>
            <a:r>
              <a:rPr dirty="0" err="1"/>
              <a:t>การกีฬาแห่งประเทศไทย</a:t>
            </a:r>
            <a:r>
              <a:rPr dirty="0"/>
              <a:t> </a:t>
            </a:r>
            <a:r>
              <a:rPr dirty="0" err="1"/>
              <a:t>และคณะกรรมการโอลิมปิกแห่งประเทศไทย</a:t>
            </a:r>
            <a:r>
              <a:rPr dirty="0"/>
              <a:t> </a:t>
            </a:r>
            <a:r>
              <a:rPr dirty="0" err="1"/>
              <a:t>ฯ</a:t>
            </a:r>
            <a:r>
              <a:rPr dirty="0"/>
              <a:t> </a:t>
            </a:r>
            <a:r>
              <a:rPr dirty="0" err="1"/>
              <a:t>ภายใต้การกำกับดูแลของสภาโอลิมปิกแห่งเอเชีย</a:t>
            </a:r>
            <a:r>
              <a:rPr dirty="0"/>
              <a:t> </a:t>
            </a:r>
            <a:r>
              <a:rPr dirty="0" err="1"/>
              <a:t>การแข่งขันเอเชียนอินดอร์และมาเชี่ยลอาร์ทเกมส์</a:t>
            </a:r>
            <a:r>
              <a:rPr dirty="0"/>
              <a:t> </a:t>
            </a:r>
            <a:r>
              <a:rPr dirty="0" err="1"/>
              <a:t>ครั้งที่</a:t>
            </a:r>
            <a:r>
              <a:rPr dirty="0"/>
              <a:t> 6 </a:t>
            </a:r>
            <a:r>
              <a:rPr dirty="0" err="1"/>
              <a:t>กรุงเทพฯ</a:t>
            </a:r>
            <a:r>
              <a:rPr dirty="0"/>
              <a:t> – </a:t>
            </a:r>
            <a:r>
              <a:rPr dirty="0" err="1"/>
              <a:t>ชลบุรี</a:t>
            </a:r>
            <a:r>
              <a:rPr dirty="0"/>
              <a:t> 2564 เป็นงานมหกรรมกีฬาสำหรับกีฬาหลากหลายประเภทในเอเชียที่ใหญ่เป็นอันดับ 2 </a:t>
            </a:r>
            <a:r>
              <a:rPr dirty="0" err="1"/>
              <a:t>รองจากการแข่งขันกีฬาเอเชียนเกมส์</a:t>
            </a:r>
            <a:endParaRPr dirty="0"/>
          </a:p>
        </p:txBody>
      </p:sp>
      <p:sp>
        <p:nvSpPr>
          <p:cNvPr id="139" name="Rectangle 1"/>
          <p:cNvSpPr txBox="1"/>
          <p:nvPr/>
        </p:nvSpPr>
        <p:spPr>
          <a:xfrm>
            <a:off x="4919862" y="2900898"/>
            <a:ext cx="3811018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โดยประเทศไทยได้รับสิทธิในการเป็นเจ้าภาพจัดการแข่งขันเอเชียนอินดอร์และมาเชี่ยลอาร์ทเกมส์ครั้งที่ 6 </a:t>
            </a:r>
            <a:r>
              <a:rPr dirty="0" err="1"/>
              <a:t>กรุงเทพ-ชลบุรี</a:t>
            </a:r>
            <a:r>
              <a:rPr dirty="0"/>
              <a:t> 2564 </a:t>
            </a:r>
            <a:r>
              <a:rPr dirty="0" err="1"/>
              <a:t>จากสภาโอลิมปิกแห่งเอเชีย</a:t>
            </a:r>
            <a:r>
              <a:rPr dirty="0"/>
              <a:t> เนื่องจากประเทศไทยมีประวัติในการเป็นเจ้าภาพจัดการแข่งขันกีฬาระดับอาชีพมาแล้วหลายครั้ง ด้วยประเทศไทยมีชื่อเสียงและศักยภาพในการรับรองผู้ร่วมงานและการคมนาคมที่ได้มาตรฐานระดับโลก </a:t>
            </a:r>
            <a:r>
              <a:rPr dirty="0" err="1"/>
              <a:t>กรุงเทพมหานคร</a:t>
            </a:r>
            <a:r>
              <a:rPr dirty="0"/>
              <a:t> </a:t>
            </a:r>
            <a:r>
              <a:rPr dirty="0" err="1"/>
              <a:t>จังหวัดใกล้เคียง</a:t>
            </a:r>
            <a:r>
              <a:rPr dirty="0"/>
              <a:t> </a:t>
            </a:r>
            <a:r>
              <a:rPr dirty="0" err="1"/>
              <a:t>และจังหวัดชลบุรี</a:t>
            </a:r>
            <a:r>
              <a:rPr dirty="0"/>
              <a:t> จึงมีความเหมาะสมยิ่งในการเป็นเจ้าภาพและนำพามหกรรมกีฬานี้สู่ความสำเร็จ</a:t>
            </a:r>
          </a:p>
          <a:p>
            <a:pPr>
              <a:defRPr sz="10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12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ร่วมเป็นส่วนหนึ่งในการสนับสนุนการแข่งขัน</a:t>
            </a:r>
            <a:endParaRPr dirty="0"/>
          </a:p>
          <a:p>
            <a:pPr>
              <a:defRPr sz="12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เอเชียนอินดอร์และมาเชี่ยลอาร์ทเกมส์</a:t>
            </a:r>
            <a:r>
              <a:rPr dirty="0"/>
              <a:t> </a:t>
            </a:r>
            <a:r>
              <a:rPr dirty="0" err="1"/>
              <a:t>ครั้งที่</a:t>
            </a:r>
            <a:r>
              <a:rPr dirty="0"/>
              <a:t> 6 </a:t>
            </a:r>
          </a:p>
          <a:p>
            <a:pPr>
              <a:defRPr sz="12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โดยร่วมเป็นผู้สนับสนุน</a:t>
            </a:r>
            <a:r>
              <a:rPr lang="th-TH" dirty="0"/>
              <a:t>อย่างเป็นทางการ</a:t>
            </a:r>
            <a:r>
              <a:rPr dirty="0" err="1"/>
              <a:t>และ</a:t>
            </a:r>
            <a:endParaRPr lang="th-TH" dirty="0"/>
          </a:p>
          <a:p>
            <a:pPr>
              <a:defRPr sz="12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ผู้จัดหาสินค้า</a:t>
            </a:r>
            <a:r>
              <a:rPr lang="th-TH" dirty="0"/>
              <a:t>และ</a:t>
            </a:r>
            <a:r>
              <a:rPr dirty="0" err="1"/>
              <a:t>บริการอย่างเป็นทางการ</a:t>
            </a:r>
            <a:endParaRPr dirty="0"/>
          </a:p>
        </p:txBody>
      </p:sp>
      <p:sp>
        <p:nvSpPr>
          <p:cNvPr id="140" name="Rectangle 2"/>
          <p:cNvSpPr txBox="1"/>
          <p:nvPr/>
        </p:nvSpPr>
        <p:spPr>
          <a:xfrm>
            <a:off x="223376" y="2016705"/>
            <a:ext cx="561956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การแข่งขันเอเชียนอินดอร์และ</a:t>
            </a:r>
          </a:p>
          <a:p>
            <a: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มาเชี่ยลอาร์ทเกมส์ ครั้งที่ 6 กรุงเทพฯ – ชลบุรี 2564</a:t>
            </a:r>
          </a:p>
        </p:txBody>
      </p:sp>
      <p:sp>
        <p:nvSpPr>
          <p:cNvPr id="141" name="Rectangle 2"/>
          <p:cNvSpPr txBox="1"/>
          <p:nvPr/>
        </p:nvSpPr>
        <p:spPr>
          <a:xfrm>
            <a:off x="223376" y="2614609"/>
            <a:ext cx="531059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1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1</a:t>
            </a:r>
            <a:r>
              <a:rPr lang="en-US" dirty="0"/>
              <a:t>7</a:t>
            </a:r>
            <a:r>
              <a:rPr dirty="0"/>
              <a:t>-</a:t>
            </a:r>
            <a:r>
              <a:rPr lang="en-US" dirty="0"/>
              <a:t>26</a:t>
            </a:r>
            <a:r>
              <a:rPr dirty="0"/>
              <a:t> </a:t>
            </a:r>
            <a:r>
              <a:rPr lang="th-TH" dirty="0"/>
              <a:t>พฤศจิกายน </a:t>
            </a:r>
            <a:r>
              <a:rPr dirty="0"/>
              <a:t>256</a:t>
            </a:r>
            <a:r>
              <a:rPr lang="en-US" dirty="0"/>
              <a:t>6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8"/>
          <p:cNvSpPr txBox="1"/>
          <p:nvPr/>
        </p:nvSpPr>
        <p:spPr>
          <a:xfrm>
            <a:off x="217780" y="2110740"/>
            <a:ext cx="868304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การแข่งขันเอเชียนอินดอร์และมาเชี่ยลอาร์ทเกมส์ ครั้งที่ 6 กรุงเทพฯ – ชลบุรี 2564 </a:t>
            </a:r>
          </a:p>
          <a:p>
            <a:pPr algn="ctr">
              <a:defRPr sz="1100" b="1">
                <a:latin typeface="Tahoma"/>
                <a:ea typeface="Tahoma"/>
                <a:cs typeface="Tahoma"/>
                <a:sym typeface="Tahoma"/>
              </a:defRPr>
            </a:pPr>
            <a:r>
              <a:t>มีศักยภาพในการเข้าถึงกลุ่มเป้าหมายหลายล้านคน ผ่านองค์ประกอบสำคัญดังนี้:</a:t>
            </a:r>
          </a:p>
        </p:txBody>
      </p:sp>
      <p:sp>
        <p:nvSpPr>
          <p:cNvPr id="144" name="Rectangle 4"/>
          <p:cNvSpPr txBox="1"/>
          <p:nvPr/>
        </p:nvSpPr>
        <p:spPr>
          <a:xfrm>
            <a:off x="172060" y="5677734"/>
            <a:ext cx="8792475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การแข่งขันนี้มีกำหนดการในการจัดตั้งแต่วันที่ 21-30 พฤษภาคม 2564 ทางผู้จัดจำเป็นต้องเลื่อนงานออกในเดือนมกราคม 2565 เนื่องจากการระบาดของโรคโควิด-19</a:t>
            </a:r>
          </a:p>
        </p:txBody>
      </p:sp>
      <p:sp>
        <p:nvSpPr>
          <p:cNvPr id="145" name="Rectangle 5"/>
          <p:cNvSpPr txBox="1"/>
          <p:nvPr/>
        </p:nvSpPr>
        <p:spPr>
          <a:xfrm>
            <a:off x="6322452" y="2619407"/>
            <a:ext cx="256754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ผู้ชมโทรทัศน์ทั่วโลก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รับชมจาก 45+ ประเทศ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ผ่านแพลตฟอร์มต่าง ๆ ได้แก่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การแพร่ภาพสด การแพร่ภาพ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ย้อนหลัง และสื่อดิจิทัล </a:t>
            </a:r>
          </a:p>
        </p:txBody>
      </p:sp>
      <p:sp>
        <p:nvSpPr>
          <p:cNvPr id="146" name="Rectangle 6"/>
          <p:cNvSpPr txBox="1"/>
          <p:nvPr/>
        </p:nvSpPr>
        <p:spPr>
          <a:xfrm>
            <a:off x="4765742" y="2619407"/>
            <a:ext cx="143863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นักกีฬา </a:t>
            </a:r>
          </a:p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5,000+ คน</a:t>
            </a:r>
          </a:p>
        </p:txBody>
      </p:sp>
      <p:sp>
        <p:nvSpPr>
          <p:cNvPr id="147" name="Rectangle 7"/>
          <p:cNvSpPr txBox="1"/>
          <p:nvPr/>
        </p:nvSpPr>
        <p:spPr>
          <a:xfrm>
            <a:off x="2372830" y="2619407"/>
            <a:ext cx="2086084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เจ้าภาพ</a:t>
            </a:r>
          </a:p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 เมือง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กรุงเทพและชลบุรี</a:t>
            </a:r>
          </a:p>
        </p:txBody>
      </p:sp>
      <p:sp>
        <p:nvSpPr>
          <p:cNvPr id="148" name="Rectangle 9"/>
          <p:cNvSpPr txBox="1"/>
          <p:nvPr/>
        </p:nvSpPr>
        <p:spPr>
          <a:xfrm>
            <a:off x="4545748" y="3271884"/>
            <a:ext cx="178757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ผู้ชม 100,000+ คน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ที่คาดว่าจะเข้าร่วมรับชม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ในทุกกิจกรรมกีฬา</a:t>
            </a:r>
          </a:p>
        </p:txBody>
      </p:sp>
      <p:sp>
        <p:nvSpPr>
          <p:cNvPr id="149" name="Rectangle 10"/>
          <p:cNvSpPr txBox="1"/>
          <p:nvPr/>
        </p:nvSpPr>
        <p:spPr>
          <a:xfrm>
            <a:off x="2457378" y="3464531"/>
            <a:ext cx="191698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ตัวแทนจาก</a:t>
            </a:r>
          </a:p>
          <a:p>
            <a:pPr algn="ctr">
              <a:defRPr sz="14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45 ประเทศ</a:t>
            </a:r>
            <a:r>
              <a:t> 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ในคณะกรรมการ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โอลิมปิกแห่งชาติ</a:t>
            </a:r>
          </a:p>
        </p:txBody>
      </p:sp>
      <p:sp>
        <p:nvSpPr>
          <p:cNvPr id="150" name="Rectangle 11"/>
          <p:cNvSpPr txBox="1"/>
          <p:nvPr/>
        </p:nvSpPr>
        <p:spPr>
          <a:xfrm>
            <a:off x="629486" y="3604231"/>
            <a:ext cx="147528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แฟนกีฬา </a:t>
            </a:r>
          </a:p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หลายล้านคน</a:t>
            </a:r>
          </a:p>
        </p:txBody>
      </p:sp>
      <p:sp>
        <p:nvSpPr>
          <p:cNvPr id="151" name="Rectangle 12"/>
          <p:cNvSpPr txBox="1"/>
          <p:nvPr/>
        </p:nvSpPr>
        <p:spPr>
          <a:xfrm>
            <a:off x="6764750" y="3604231"/>
            <a:ext cx="168295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สนามกีฬา 25 แห่ง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ความจุประมาณ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100-3,500 ที่นั่ง</a:t>
            </a:r>
          </a:p>
        </p:txBody>
      </p:sp>
      <p:sp>
        <p:nvSpPr>
          <p:cNvPr id="152" name="Rectangle 13"/>
          <p:cNvSpPr txBox="1"/>
          <p:nvPr/>
        </p:nvSpPr>
        <p:spPr>
          <a:xfrm>
            <a:off x="83353" y="2619407"/>
            <a:ext cx="256754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กีฬา</a:t>
            </a:r>
            <a:r>
              <a:rPr dirty="0"/>
              <a:t> 3</a:t>
            </a:r>
            <a:r>
              <a:rPr lang="en-US" dirty="0"/>
              <a:t>1</a:t>
            </a:r>
            <a:r>
              <a:rPr dirty="0"/>
              <a:t> </a:t>
            </a:r>
            <a:r>
              <a:rPr dirty="0" err="1"/>
              <a:t>รายการ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รางวัล</a:t>
            </a:r>
            <a:r>
              <a:rPr dirty="0"/>
              <a:t> 29 </a:t>
            </a:r>
            <a:r>
              <a:rPr dirty="0" err="1"/>
              <a:t>เหรียญ</a:t>
            </a:r>
            <a:endParaRPr dirty="0"/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กีฬาสาธิต</a:t>
            </a:r>
            <a:r>
              <a:rPr dirty="0"/>
              <a:t> 2 </a:t>
            </a:r>
            <a:r>
              <a:rPr dirty="0" err="1"/>
              <a:t>รายการ</a:t>
            </a:r>
            <a:r>
              <a:rPr dirty="0"/>
              <a:t> 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แอร์สปอร์ต-เอฟพีวี</a:t>
            </a:r>
            <a:r>
              <a:rPr dirty="0"/>
              <a:t> </a:t>
            </a: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เรซซิ่งและเทคบอล</a:t>
            </a:r>
            <a:endParaRPr dirty="0"/>
          </a:p>
        </p:txBody>
      </p:sp>
      <p:sp>
        <p:nvSpPr>
          <p:cNvPr id="153" name="Rectangle 14"/>
          <p:cNvSpPr txBox="1"/>
          <p:nvPr/>
        </p:nvSpPr>
        <p:spPr>
          <a:xfrm>
            <a:off x="568860" y="4243498"/>
            <a:ext cx="159653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เหรียญทอง</a:t>
            </a:r>
            <a:endParaRPr dirty="0"/>
          </a:p>
          <a:p>
            <a:pPr algn="ctr">
              <a:defRPr sz="14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 dirty="0"/>
              <a:t>290 </a:t>
            </a:r>
            <a:r>
              <a:rPr b="1" dirty="0" err="1"/>
              <a:t>เหรียญ</a:t>
            </a:r>
            <a:r>
              <a:rPr dirty="0"/>
              <a:t>  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จากกีฬา</a:t>
            </a:r>
            <a:r>
              <a:rPr dirty="0"/>
              <a:t> 3</a:t>
            </a:r>
            <a:r>
              <a:rPr lang="en-US" dirty="0"/>
              <a:t>1</a:t>
            </a:r>
            <a:r>
              <a:rPr dirty="0"/>
              <a:t> </a:t>
            </a:r>
            <a:r>
              <a:rPr dirty="0" err="1"/>
              <a:t>รายการ</a:t>
            </a:r>
            <a:endParaRPr dirty="0"/>
          </a:p>
        </p:txBody>
      </p:sp>
      <p:sp>
        <p:nvSpPr>
          <p:cNvPr id="154" name="Rectangle 15"/>
          <p:cNvSpPr txBox="1"/>
          <p:nvPr/>
        </p:nvSpPr>
        <p:spPr>
          <a:xfrm>
            <a:off x="2617606" y="4370498"/>
            <a:ext cx="159653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เจ้าหน้าที่</a:t>
            </a:r>
          </a:p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1,000+ คน</a:t>
            </a:r>
          </a:p>
        </p:txBody>
      </p:sp>
      <p:sp>
        <p:nvSpPr>
          <p:cNvPr id="155" name="Rectangle 16"/>
          <p:cNvSpPr txBox="1"/>
          <p:nvPr/>
        </p:nvSpPr>
        <p:spPr>
          <a:xfrm>
            <a:off x="4534024" y="3982637"/>
            <a:ext cx="1811028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กีฬา 16 รายการ</a:t>
            </a:r>
            <a:r>
              <a:t> 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แข่งขันที่กรุงเทพฯ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FFF"/>
              </a:solidFill>
            </a:endParaRPr>
          </a:p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กีฬา 15 รายการ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แข่งขันที่ชลบุรี</a:t>
            </a:r>
          </a:p>
        </p:txBody>
      </p:sp>
      <p:sp>
        <p:nvSpPr>
          <p:cNvPr id="156" name="Rectangle 17"/>
          <p:cNvSpPr txBox="1"/>
          <p:nvPr/>
        </p:nvSpPr>
        <p:spPr>
          <a:xfrm>
            <a:off x="6534704" y="4281598"/>
            <a:ext cx="2143044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งบประมาณ</a:t>
            </a:r>
          </a:p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48 ล้านเหรียญสหรัฐ 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เพื่อกระตุ้นเศรษฐกิจท้องถิ่น</a:t>
            </a:r>
          </a:p>
        </p:txBody>
      </p:sp>
      <p:sp>
        <p:nvSpPr>
          <p:cNvPr id="157" name="Rectangle 18"/>
          <p:cNvSpPr txBox="1"/>
          <p:nvPr/>
        </p:nvSpPr>
        <p:spPr>
          <a:xfrm>
            <a:off x="525651" y="5052903"/>
            <a:ext cx="168295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 139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รายการสำหรับนักกีฬาชาย</a:t>
            </a:r>
          </a:p>
        </p:txBody>
      </p:sp>
      <p:sp>
        <p:nvSpPr>
          <p:cNvPr id="158" name="Rectangle 19"/>
          <p:cNvSpPr txBox="1"/>
          <p:nvPr/>
        </p:nvSpPr>
        <p:spPr>
          <a:xfrm>
            <a:off x="2522083" y="5052903"/>
            <a:ext cx="178757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 114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รายการสำหรับนักกีฬาหญิง</a:t>
            </a:r>
          </a:p>
        </p:txBody>
      </p:sp>
      <p:sp>
        <p:nvSpPr>
          <p:cNvPr id="159" name="Rectangle 20"/>
          <p:cNvSpPr txBox="1"/>
          <p:nvPr/>
        </p:nvSpPr>
        <p:spPr>
          <a:xfrm>
            <a:off x="4481043" y="5052903"/>
            <a:ext cx="191698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 37</a:t>
            </a:r>
            <a:endParaRPr>
              <a:solidFill>
                <a:srgbClr val="FFFFFF"/>
              </a:solidFill>
            </a:endParaRPr>
          </a:p>
          <a:p>
            <a:pPr algn="ctr">
              <a:defRPr sz="1000">
                <a:latin typeface="Tahoma"/>
                <a:ea typeface="Tahoma"/>
                <a:cs typeface="Tahoma"/>
                <a:sym typeface="Tahoma"/>
              </a:defRPr>
            </a:pPr>
            <a:r>
              <a:t>รายการสำหรับนักกีฬาทีมผสม</a:t>
            </a:r>
          </a:p>
        </p:txBody>
      </p:sp>
      <p:sp>
        <p:nvSpPr>
          <p:cNvPr id="160" name="Rectangle 21"/>
          <p:cNvSpPr txBox="1"/>
          <p:nvPr/>
        </p:nvSpPr>
        <p:spPr>
          <a:xfrm>
            <a:off x="6886910" y="4989403"/>
            <a:ext cx="143863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อาสาสมัคร 10,000+ คน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3"/>
          <p:cNvSpPr txBox="1"/>
          <p:nvPr/>
        </p:nvSpPr>
        <p:spPr>
          <a:xfrm>
            <a:off x="240935" y="2036028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แพ็คเกจสำหรับการสนับสนุน</a:t>
            </a:r>
          </a:p>
        </p:txBody>
      </p:sp>
      <p:sp>
        <p:nvSpPr>
          <p:cNvPr id="163" name="Rectangle 1"/>
          <p:cNvSpPr txBox="1"/>
          <p:nvPr/>
        </p:nvSpPr>
        <p:spPr>
          <a:xfrm>
            <a:off x="240936" y="2390160"/>
            <a:ext cx="4797714" cy="393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คณะกรรมการจัดการแข่งขัน (GOC) การแข่งขันเอเชียนอินดอร์และมาเชี่ยลอาร์ทเกมส์ ครั้งที่ 6 กรุงเทพฯ – ชลบุรี 2564 มีแผนการสนับสนุนสำหรับผู้สนับสนุนและพันธมิตรทางธุรกิจอย่างครบวงจรเพื่อให้ภาคธุรกิจได้ร่วมประชาสัมพันธ์แบรนด์ผ่านกิจกรรมกีฬาระดับเอเชีย ดังนี้</a:t>
            </a:r>
          </a:p>
          <a:p>
            <a:pPr defTabSz="914400">
              <a:defRPr sz="9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 b="1">
                <a:solidFill>
                  <a:srgbClr val="D8117D"/>
                </a:solidFill>
                <a:latin typeface="Gotham-LightItalic"/>
                <a:ea typeface="Gotham-LightItalic"/>
                <a:cs typeface="Gotham-LightItalic"/>
                <a:sym typeface="Gotham Light"/>
              </a:defRPr>
            </a:pPr>
            <a:r>
              <a:t>ระดับที่ 1 – ผู้สนับสนุนอย่างเป็นทางการ (ผู้สนับสนุนหลัก)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ผู้สนับสนุน ไม่เกิน 6 รายเพื่อรับสิทธิในการโฆษณาและประชาสัมพันธ์ในการแข่งขัน การแพร่ภาพ และแพลตฟอร์มต่าง ๆ</a:t>
            </a:r>
          </a:p>
          <a:p>
            <a:pPr defTabSz="914400">
              <a:defRPr sz="9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 b="1">
                <a:solidFill>
                  <a:srgbClr val="D8117D"/>
                </a:solidFill>
                <a:latin typeface="Gotham-LightItalic"/>
                <a:ea typeface="Gotham-LightItalic"/>
                <a:cs typeface="Gotham-LightItalic"/>
                <a:sym typeface="Gotham Light"/>
              </a:defRPr>
            </a:pPr>
            <a:r>
              <a:t>ระดับที่ 2 – ผู้จัดหาสินค้าและบริการอย่างเป็นทางการ (ผู้จัดหาสินค้าและบริการหลัก)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ผู้จัดหาสินค้าและบริการอย่างเป็นทางการ ไม่เกิน 10 ราย  เพื่อสนับสนุนสินค้าและบริการที่จำเป็นเพื่อให้มหกรรมกีฬาสำเร็จลุล่วงด้วยดี พร้อมสิทธิพิเศษในการอ้างถึงความสัมพันธ์และการประชาสัมพันธ์ต่าง ๆ ที่เกี่ยวข้อง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ผู้จัดหาสินค้าและบริการหลักอย่างเป็นทางการมาจากภาคธุรกิจดังต่อไปนี้: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900">
                <a:solidFill>
                  <a:srgbClr val="D8117D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/>
          </a:p>
          <a:p>
            <a:pPr defTabSz="914400">
              <a:defRPr sz="900" b="1">
                <a:solidFill>
                  <a:srgbClr val="D8117D"/>
                </a:solidFill>
                <a:latin typeface="Gotham-LightItalic"/>
                <a:ea typeface="Gotham-LightItalic"/>
                <a:cs typeface="Gotham-LightItalic"/>
                <a:sym typeface="Gotham Light"/>
              </a:defRPr>
            </a:pPr>
            <a:r>
              <a:t>สื่อพันธมิตรอย่างเป็นทางการสำหรับการแพร่ภาพ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แพ็คเกจสำหรับสื่อพันธมิตร ครอบคลุมถึง: สิทธิในการแพร่ภาพการแข่งขันผ่านโทรทัศน์ (ถ่ายทอดสดและรายการย้อนหลัง) การสตรีมสด/การรายงานข่าวผ่านสื่อดิจิทัล ตลอดจนสื่อบนอินเทอร์เน็ต (OTT)  </a:t>
            </a:r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914400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สื่อพันธมิตรอย่างเป็นทางการสำหรับการแพร่ภาพจะทำการถ่ายทอดภาพกิจกรรมดังนี้: การแข่งขันกีฬา พิธีเปิด พิธีปิด พิธีมอบเหรียญรางวัลทุกรายการไปยังประเทศไทยและประเทศสมาชิกที่เข้าร่วมทั้งหมด</a:t>
            </a:r>
          </a:p>
          <a:p>
            <a:pPr defTabSz="914400">
              <a:defRPr sz="900">
                <a:latin typeface="Tahoma"/>
                <a:ea typeface="Tahoma"/>
                <a:cs typeface="Tahoma"/>
                <a:sym typeface="Tahoma"/>
              </a:defRPr>
            </a:pPr>
            <a:br>
              <a:rPr sz="800"/>
            </a:br>
            <a:endParaRPr sz="800"/>
          </a:p>
        </p:txBody>
      </p:sp>
      <p:grpSp>
        <p:nvGrpSpPr>
          <p:cNvPr id="169" name="Group"/>
          <p:cNvGrpSpPr/>
          <p:nvPr/>
        </p:nvGrpSpPr>
        <p:grpSpPr>
          <a:xfrm>
            <a:off x="240935" y="4196224"/>
            <a:ext cx="4045021" cy="713741"/>
            <a:chOff x="0" y="0"/>
            <a:chExt cx="4045019" cy="713740"/>
          </a:xfrm>
        </p:grpSpPr>
        <p:sp>
          <p:nvSpPr>
            <p:cNvPr id="164" name="Rectangle 6"/>
            <p:cNvSpPr txBox="1"/>
            <p:nvPr/>
          </p:nvSpPr>
          <p:spPr>
            <a:xfrm>
              <a:off x="0" y="0"/>
              <a:ext cx="875031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สายการบิน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เครื่องแต่งกาย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ยานยนต์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ธนาคาร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เครื่องดื่ม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รถเช่า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ก่อสร้าง</a:t>
              </a:r>
            </a:p>
          </p:txBody>
        </p:sp>
        <p:sp>
          <p:nvSpPr>
            <p:cNvPr id="165" name="Rectangle 7"/>
            <p:cNvSpPr txBox="1"/>
            <p:nvPr/>
          </p:nvSpPr>
          <p:spPr>
            <a:xfrm>
              <a:off x="1487404" y="0"/>
              <a:ext cx="907144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บริการให้คำปรึกษา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เครื่องใช้ไฟฟ้า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ขนส่ง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บัตรเครดิต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วิศวกรรม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สิ่งแวดล้อม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การเงิน</a:t>
              </a:r>
            </a:p>
          </p:txBody>
        </p:sp>
        <p:sp>
          <p:nvSpPr>
            <p:cNvPr id="166" name="Rectangle 8"/>
            <p:cNvSpPr txBox="1"/>
            <p:nvPr/>
          </p:nvSpPr>
          <p:spPr>
            <a:xfrm>
              <a:off x="2324100" y="0"/>
              <a:ext cx="911098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ถ่ายภาพ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เภสัชกรรม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บริการตามสายอาชีพ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จัดหางาน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ค้าปลีก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จัดส่งสินค้า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เทคโนโลยี</a:t>
              </a:r>
            </a:p>
          </p:txBody>
        </p:sp>
        <p:sp>
          <p:nvSpPr>
            <p:cNvPr id="167" name="Rectangle 9"/>
            <p:cNvSpPr txBox="1"/>
            <p:nvPr/>
          </p:nvSpPr>
          <p:spPr>
            <a:xfrm>
              <a:off x="669243" y="0"/>
              <a:ext cx="911099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บริการให้คำปรึกษา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เครื่องใช้ไฟฟ้า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ขนส่ง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บัตรเครดิต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วิศวกรรม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สิ่งแวดล้อม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การเงิน</a:t>
              </a:r>
            </a:p>
          </p:txBody>
        </p:sp>
        <p:sp>
          <p:nvSpPr>
            <p:cNvPr id="168" name="Rectangle 10"/>
            <p:cNvSpPr txBox="1"/>
            <p:nvPr/>
          </p:nvSpPr>
          <p:spPr>
            <a:xfrm>
              <a:off x="3133921" y="15114"/>
              <a:ext cx="911099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โทรคมนาคม 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จับเวลา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ขนส่ง 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ท่องเที่ยว 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ยางรถยนต์</a:t>
              </a:r>
            </a:p>
            <a:p>
              <a:pPr>
                <a:defRPr sz="600">
                  <a:latin typeface="Tahoma"/>
                  <a:ea typeface="Tahoma"/>
                  <a:cs typeface="Tahoma"/>
                  <a:sym typeface="Tahoma"/>
                </a:defRPr>
              </a:pPr>
              <a:r>
                <a:t>สาธารณูปโภค</a:t>
              </a:r>
            </a:p>
          </p:txBody>
        </p:sp>
      </p:grpSp>
      <p:pic>
        <p:nvPicPr>
          <p:cNvPr id="1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39" y="2267604"/>
            <a:ext cx="5407614" cy="382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4"/>
          <p:cNvSpPr txBox="1"/>
          <p:nvPr/>
        </p:nvSpPr>
        <p:spPr>
          <a:xfrm>
            <a:off x="240559" y="2031169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ประเภทกีฬา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304700" y="2447776"/>
            <a:ext cx="8534600" cy="3423044"/>
            <a:chOff x="-2611909" y="-331705"/>
            <a:chExt cx="8534598" cy="3423043"/>
          </a:xfrm>
        </p:grpSpPr>
        <p:pic>
          <p:nvPicPr>
            <p:cNvPr id="173" name="Sports-1.png" descr="Sports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11910" y="-331706"/>
              <a:ext cx="4176872" cy="3423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Sports-2.png" descr="Sports-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818" y="-331706"/>
              <a:ext cx="4176872" cy="3204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ports-3.png" descr="Sports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51100"/>
            <a:ext cx="4178300" cy="327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ports-4.png" descr="Sports-4.png"/>
          <p:cNvPicPr>
            <a:picLocks noChangeAspect="1"/>
          </p:cNvPicPr>
          <p:nvPr/>
        </p:nvPicPr>
        <p:blipFill>
          <a:blip r:embed="rId3"/>
          <a:srcRect l="426"/>
          <a:stretch>
            <a:fillRect/>
          </a:stretch>
        </p:blipFill>
        <p:spPr>
          <a:xfrm>
            <a:off x="4660899" y="2451100"/>
            <a:ext cx="4160493" cy="202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ports-5.png" descr="Sports-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4993537"/>
            <a:ext cx="4178300" cy="99765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4"/>
          <p:cNvSpPr txBox="1"/>
          <p:nvPr/>
        </p:nvSpPr>
        <p:spPr>
          <a:xfrm>
            <a:off x="240559" y="2031169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ประเภทกีฬา</a:t>
            </a:r>
          </a:p>
        </p:txBody>
      </p:sp>
      <p:sp>
        <p:nvSpPr>
          <p:cNvPr id="181" name="Rectangle 4"/>
          <p:cNvSpPr txBox="1"/>
          <p:nvPr/>
        </p:nvSpPr>
        <p:spPr>
          <a:xfrm>
            <a:off x="4613592" y="4655266"/>
            <a:ext cx="372272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กีฬาสาธิต</a:t>
            </a:r>
          </a:p>
        </p:txBody>
      </p:sp>
      <p:sp>
        <p:nvSpPr>
          <p:cNvPr id="182" name="Rectangle 9"/>
          <p:cNvSpPr txBox="1"/>
          <p:nvPr/>
        </p:nvSpPr>
        <p:spPr>
          <a:xfrm>
            <a:off x="4618413" y="4483816"/>
            <a:ext cx="4227658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ถ้าไม่มีระบุไว้ หมายถึงทั้งประเภทชายและหญิง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"/>
          <p:cNvSpPr txBox="1"/>
          <p:nvPr/>
        </p:nvSpPr>
        <p:spPr>
          <a:xfrm>
            <a:off x="241915" y="2450300"/>
            <a:ext cx="415173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1">
                <a:latin typeface="Tahoma"/>
                <a:ea typeface="Tahoma"/>
                <a:cs typeface="Tahoma"/>
                <a:sym typeface="Tahoma"/>
              </a:defRPr>
            </a:pPr>
            <a:r>
              <a:t>กรุงเทพมหานครและปริมณฑล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การแข่งขันกีฬาจะจัดขึ้นในสนามแข่งขัน 13 สนาม ในกรุงเทพมหานครและปริมณฑล สำหรับ 14 ชนิดกีฬา และ 2 กีฬาสาธิต…</a:t>
            </a:r>
          </a:p>
        </p:txBody>
      </p:sp>
      <p:sp>
        <p:nvSpPr>
          <p:cNvPr id="185" name="Rectangle 4"/>
          <p:cNvSpPr txBox="1"/>
          <p:nvPr/>
        </p:nvSpPr>
        <p:spPr>
          <a:xfrm>
            <a:off x="4687854" y="2450300"/>
            <a:ext cx="41517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1">
                <a:latin typeface="Tahoma"/>
                <a:ea typeface="Tahoma"/>
                <a:cs typeface="Tahoma"/>
                <a:sym typeface="Tahoma"/>
              </a:defRPr>
            </a:pPr>
            <a:r>
              <a:t>สถานที่จัดในจังหวัดชลบุรี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การแข่งขันกีฬาจะจัดขึ้นในสนามแข่งขัน 7 สนาม ในจังหวัดชลบุรี สำหรับ 15 ชนิดกีฬา…</a:t>
            </a:r>
          </a:p>
        </p:txBody>
      </p:sp>
      <p:grpSp>
        <p:nvGrpSpPr>
          <p:cNvPr id="188" name="Group"/>
          <p:cNvGrpSpPr/>
          <p:nvPr/>
        </p:nvGrpSpPr>
        <p:grpSpPr>
          <a:xfrm>
            <a:off x="292078" y="3036919"/>
            <a:ext cx="8559844" cy="2824846"/>
            <a:chOff x="-1052791" y="54996"/>
            <a:chExt cx="8559842" cy="2824845"/>
          </a:xfrm>
        </p:grpSpPr>
        <p:pic>
          <p:nvPicPr>
            <p:cNvPr id="186" name="venue-1.png" descr="venue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2792" y="54996"/>
              <a:ext cx="4203868" cy="2824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venue-2.png" descr="venue-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184" y="56167"/>
              <a:ext cx="4203868" cy="2672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" name="Rectangle 4"/>
          <p:cNvSpPr txBox="1"/>
          <p:nvPr/>
        </p:nvSpPr>
        <p:spPr>
          <a:xfrm>
            <a:off x="240559" y="2031169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สนามแข่งขันและความจุของสนาม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3"/>
          <p:cNvSpPr txBox="1"/>
          <p:nvPr/>
        </p:nvSpPr>
        <p:spPr>
          <a:xfrm>
            <a:off x="236882" y="2021034"/>
            <a:ext cx="30385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กำหนดการแข่งขัน</a:t>
            </a:r>
          </a:p>
        </p:txBody>
      </p:sp>
      <p:sp>
        <p:nvSpPr>
          <p:cNvPr id="192" name="Rectangle 4"/>
          <p:cNvSpPr txBox="1"/>
          <p:nvPr/>
        </p:nvSpPr>
        <p:spPr>
          <a:xfrm>
            <a:off x="3941417" y="2017445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ผู้แทนประเทศ</a:t>
            </a:r>
          </a:p>
        </p:txBody>
      </p:sp>
      <p:sp>
        <p:nvSpPr>
          <p:cNvPr id="193" name="Rectangle 6"/>
          <p:cNvSpPr txBox="1"/>
          <p:nvPr/>
        </p:nvSpPr>
        <p:spPr>
          <a:xfrm>
            <a:off x="3938213" y="2476638"/>
            <a:ext cx="448829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คณะกรรมการโอลิมปิกแห่งชาติที่เข้าร่วมจำนวน 45 คน </a:t>
            </a:r>
          </a:p>
        </p:txBody>
      </p:sp>
      <p:pic>
        <p:nvPicPr>
          <p:cNvPr id="19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87" y="2741579"/>
            <a:ext cx="4372143" cy="25656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angle 9"/>
          <p:cNvSpPr txBox="1"/>
          <p:nvPr/>
        </p:nvSpPr>
        <p:spPr>
          <a:xfrm>
            <a:off x="265927" y="6370361"/>
            <a:ext cx="4227658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ข้อมูลปรับปรุง</a:t>
            </a:r>
            <a:r>
              <a:rPr dirty="0"/>
              <a:t> </a:t>
            </a:r>
            <a:r>
              <a:rPr dirty="0" err="1"/>
              <a:t>ณ</a:t>
            </a:r>
            <a:r>
              <a:rPr dirty="0"/>
              <a:t> </a:t>
            </a:r>
            <a:r>
              <a:rPr dirty="0" err="1"/>
              <a:t>วันที่</a:t>
            </a:r>
            <a:r>
              <a:rPr dirty="0"/>
              <a:t> 31 </a:t>
            </a:r>
            <a:r>
              <a:rPr dirty="0" err="1"/>
              <a:t>สิงหาคม</a:t>
            </a:r>
            <a:r>
              <a:rPr dirty="0"/>
              <a:t> 2564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F5EA4C-12DD-0D46-890E-24BEB131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00" y="2338287"/>
            <a:ext cx="2817817" cy="40320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3"/>
          <p:cNvSpPr txBox="1"/>
          <p:nvPr/>
        </p:nvSpPr>
        <p:spPr>
          <a:xfrm>
            <a:off x="226730" y="2032586"/>
            <a:ext cx="49657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D8117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เกี่ยวกับการแข่งขัน</a:t>
            </a:r>
          </a:p>
        </p:txBody>
      </p:sp>
      <p:sp>
        <p:nvSpPr>
          <p:cNvPr id="199" name="Rectangle 1"/>
          <p:cNvSpPr txBox="1"/>
          <p:nvPr/>
        </p:nvSpPr>
        <p:spPr>
          <a:xfrm>
            <a:off x="232687" y="2423310"/>
            <a:ext cx="4758635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การแข่งขันในครั้งนี้ จะเป็นการแข่งขันเอเชียนอินดอร์และมาเชี่ยลอาร์ทเกมส์ครั้งแรกในประวัติศาสตร์ที่มีการจัดกิจกรรมร่วมใน 2 เมือง/จังหวัด ด้วยกัน ได้แก่ กรุงเทพฯ เมืองหลวงของประเทศไทย ซึ่งจะเป็นเจ้าภาพจัดการแข่งขันครั้งนี้เป็นครั้งที่ 3 หลังจากที่เคยรับหน้าที่เป็นเจ้าภาพจัดการแข่งขันครั้งแรกในปี 2548 และการแข่งขันกีฬามาเชียลอาร์ทในปี 2552 ส่วนจังหวัดชลบุรีอยู่ห่างจากตัวเมืองหลวงประมาณ 100 กม. ไปทางทิศตะวันตกเฉียงใต้  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โดยการจัดงานในครั้งนี้จะเป็นบททดสอบสำหรับกรุงเทพฯ และจังหวัดชลบุรี เพราะในอนาคตจะร่วมเป็นเจ้าภาพการแข่งขันกีฬาโอลิมปิกเยาวชนฤดูร้อนในปี 2573 ด้วย</a:t>
            </a: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ภายใต้รูปแบบในปัจจุบัน มหกรรมกีฬาเอเชียนอินดอร์และมาเชียลอาร์ทเกมส์เคยถูกจัดมาแล้วก่อนหน้านี้ 2 ครั้ง...</a:t>
            </a:r>
          </a:p>
        </p:txBody>
      </p:sp>
      <p:sp>
        <p:nvSpPr>
          <p:cNvPr id="200" name="Rectangle 2"/>
          <p:cNvSpPr txBox="1"/>
          <p:nvPr/>
        </p:nvSpPr>
        <p:spPr>
          <a:xfrm>
            <a:off x="238980" y="4260991"/>
            <a:ext cx="482224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ก่อนหน้านั้น มีการจัดการแข่งขันกีฬาเอเชียนอินดอร์ ในปี 2548 2550 และ 2552 และการแข่งขันเอเชียนมาเชี่ยลอาร์ท ในปี 2552 จากนั้นการแข่งขันกีฬาเอเชียนอินดอร์ จึงถูกผนวกเข้ากับการแข่งขันเอเชียนมาเชี่ยลอาร์ทในปี 2556 เป็นต้นมา</a:t>
            </a:r>
          </a:p>
        </p:txBody>
      </p:sp>
      <p:sp>
        <p:nvSpPr>
          <p:cNvPr id="201" name="Rectangle 4"/>
          <p:cNvSpPr txBox="1"/>
          <p:nvPr/>
        </p:nvSpPr>
        <p:spPr>
          <a:xfrm>
            <a:off x="226730" y="3673745"/>
            <a:ext cx="457200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t>ปี	เจ้าภาพ 			ประเทศ		ผู้เข้าแข่งขัน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2556	อินชอน เกาหลีใต้		43		1,652</a:t>
            </a:r>
            <a:endParaRPr>
              <a:solidFill>
                <a:srgbClr val="FFFFFF"/>
              </a:solidFill>
            </a:endParaRPr>
          </a:p>
          <a:p>
            <a:pPr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2560	อาชกาบัต เติร์กเมนิสถาน	63		4,012</a:t>
            </a:r>
          </a:p>
        </p:txBody>
      </p:sp>
      <p:sp>
        <p:nvSpPr>
          <p:cNvPr id="202" name="Rectangle 8"/>
          <p:cNvSpPr txBox="1"/>
          <p:nvPr/>
        </p:nvSpPr>
        <p:spPr>
          <a:xfrm>
            <a:off x="238980" y="4725125"/>
            <a:ext cx="4822247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400"/>
              </a:spcBef>
              <a:tabLst>
                <a:tab pos="596900" algn="l"/>
              </a:tabLst>
              <a:defRPr sz="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ภ</a:t>
            </a:r>
            <a:r>
              <a:rPr sz="900" dirty="0" err="1"/>
              <a:t>ารกิจและวิสัยทัศน์ของการแข่งขัน</a:t>
            </a:r>
            <a:endParaRPr dirty="0">
              <a:solidFill>
                <a:srgbClr val="FFFFFF"/>
              </a:solidFill>
            </a:endParaRP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ประเทศไทยได้รับเกียรติให้เป็นเจ้าภาพจัดการแข่งขันกีฬาระดับนานาชาติหลายรายการ </a:t>
            </a:r>
            <a:r>
              <a:rPr dirty="0" err="1"/>
              <a:t>เนื่องจากมีความพร้อมในการจัดการและการดำเนินการแข่งขันในทุกมิติ</a:t>
            </a:r>
            <a:r>
              <a:rPr dirty="0"/>
              <a:t> </a:t>
            </a:r>
            <a:r>
              <a:rPr dirty="0" err="1"/>
              <a:t>วัฒนธรรมไทย</a:t>
            </a:r>
            <a:r>
              <a:rPr dirty="0"/>
              <a:t> </a:t>
            </a:r>
            <a:r>
              <a:rPr dirty="0" err="1"/>
              <a:t>ให้ความสำคัญกับการต้อนรับแขกบ้านแขกเมือง</a:t>
            </a:r>
            <a:r>
              <a:rPr dirty="0"/>
              <a:t> ดูแลและให้บริการอย่างอบอุ่นด้วยไมตรีจิตทั้งในกิจกรรมทางด้านกีฬาและการท่องเที่ยว</a:t>
            </a:r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just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ในปี</a:t>
            </a:r>
            <a:r>
              <a:rPr dirty="0"/>
              <a:t> 2548 </a:t>
            </a:r>
            <a:r>
              <a:rPr dirty="0" err="1"/>
              <a:t>ประเทศไทยได้รับเกียรติจาก</a:t>
            </a:r>
            <a:r>
              <a:rPr dirty="0"/>
              <a:t> OCA </a:t>
            </a:r>
            <a:r>
              <a:rPr dirty="0" err="1"/>
              <a:t>ให้เป็นเจ้าภาพจัดการแข่งขันกีฬาเอเชียนอินดอร์ครั้งที่</a:t>
            </a:r>
            <a:r>
              <a:rPr dirty="0"/>
              <a:t> 1 </a:t>
            </a:r>
            <a:r>
              <a:rPr dirty="0" err="1"/>
              <a:t>ในปี</a:t>
            </a:r>
            <a:r>
              <a:rPr dirty="0"/>
              <a:t> 2552 </a:t>
            </a:r>
            <a:r>
              <a:rPr dirty="0" err="1"/>
              <a:t>ประเทศไทยได้รับเกียรติจาก</a:t>
            </a:r>
            <a:r>
              <a:rPr dirty="0"/>
              <a:t> OCA </a:t>
            </a:r>
            <a:r>
              <a:rPr dirty="0" err="1"/>
              <a:t>อีกครั้งให้เป็นเจ้าภาพจัดการแข่งขันกีฬาเอเชียนมาเชี่ยลอาร์ท</a:t>
            </a:r>
            <a:r>
              <a:rPr dirty="0"/>
              <a:t> </a:t>
            </a:r>
            <a:r>
              <a:rPr dirty="0" err="1"/>
              <a:t>ครั้งที่</a:t>
            </a:r>
            <a:r>
              <a:rPr dirty="0"/>
              <a:t> 1 </a:t>
            </a:r>
            <a:r>
              <a:rPr dirty="0" err="1"/>
              <a:t>และในปี</a:t>
            </a:r>
            <a:r>
              <a:rPr dirty="0"/>
              <a:t> 256</a:t>
            </a:r>
            <a:r>
              <a:rPr lang="en-US" dirty="0"/>
              <a:t>6</a:t>
            </a:r>
            <a:r>
              <a:rPr dirty="0"/>
              <a:t> ประเทศไทยจะได้เป็นเจ้าภาพจัดการแข่งขันเอเชียนอินดอร์และมาเชี่ยลอาร์ทเกมส์ </a:t>
            </a:r>
            <a:r>
              <a:rPr dirty="0" err="1"/>
              <a:t>ครั้งที่</a:t>
            </a:r>
            <a:r>
              <a:rPr dirty="0"/>
              <a:t> 6 </a:t>
            </a:r>
          </a:p>
        </p:txBody>
      </p:sp>
      <p:pic>
        <p:nvPicPr>
          <p:cNvPr id="20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663" y="2497731"/>
            <a:ext cx="3003607" cy="2352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4694</Words>
  <Application>Microsoft Macintosh PowerPoint</Application>
  <PresentationFormat>On-screen Show (4:3)</PresentationFormat>
  <Paragraphs>353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Gotham Light</vt:lpstr>
      <vt:lpstr>Gotham-LightItalic</vt:lpstr>
      <vt:lpstr>Gotham-Medium</vt:lpstr>
      <vt:lpstr>Helvetica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2022-09-11T11:34:25Z</dcterms:modified>
</cp:coreProperties>
</file>