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1" r:id="rId6"/>
    <p:sldId id="295" r:id="rId7"/>
    <p:sldId id="298" r:id="rId8"/>
    <p:sldId id="299" r:id="rId9"/>
    <p:sldId id="302" r:id="rId10"/>
    <p:sldId id="316" r:id="rId11"/>
    <p:sldId id="304" r:id="rId12"/>
    <p:sldId id="305" r:id="rId13"/>
    <p:sldId id="310" r:id="rId14"/>
    <p:sldId id="309" r:id="rId15"/>
    <p:sldId id="319" r:id="rId16"/>
    <p:sldId id="313" r:id="rId17"/>
    <p:sldId id="317" r:id="rId18"/>
    <p:sldId id="318" r:id="rId19"/>
    <p:sldId id="315"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117D"/>
    <a:srgbClr val="E95DB3"/>
    <a:srgbClr val="149890"/>
    <a:srgbClr val="15A7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04"/>
    <p:restoredTop sz="94786"/>
  </p:normalViewPr>
  <p:slideViewPr>
    <p:cSldViewPr snapToGrid="0" snapToObjects="1" showGuides="1">
      <p:cViewPr varScale="1">
        <p:scale>
          <a:sx n="144" d="100"/>
          <a:sy n="144" d="100"/>
        </p:scale>
        <p:origin x="1984" y="184"/>
      </p:cViewPr>
      <p:guideLst>
        <p:guide orient="horz" pos="1616"/>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94" d="100"/>
          <a:sy n="94" d="100"/>
        </p:scale>
        <p:origin x="439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6B55-9460-7443-A347-D4A8C3B8C7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CC9567F-64AC-A04E-AA79-20E92B1BF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CB283D-CC50-B14E-9B5C-FA4C423CD583}" type="datetimeFigureOut">
              <a:rPr lang="en-US" smtClean="0"/>
              <a:t>9/11/22</a:t>
            </a:fld>
            <a:endParaRPr lang="en-US" dirty="0"/>
          </a:p>
        </p:txBody>
      </p:sp>
      <p:sp>
        <p:nvSpPr>
          <p:cNvPr id="4" name="Footer Placeholder 3">
            <a:extLst>
              <a:ext uri="{FF2B5EF4-FFF2-40B4-BE49-F238E27FC236}">
                <a16:creationId xmlns:a16="http://schemas.microsoft.com/office/drawing/2014/main" id="{F3FBFCA2-E8EF-CF41-BBA5-2361C725A0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758689-DFE8-1D42-9396-C1450AE9EF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C59B8-ADAC-9349-AA53-D0AB102804B8}" type="slidenum">
              <a:rPr lang="en-US" smtClean="0"/>
              <a:t>‹#›</a:t>
            </a:fld>
            <a:endParaRPr lang="en-US" dirty="0"/>
          </a:p>
        </p:txBody>
      </p:sp>
    </p:spTree>
    <p:extLst>
      <p:ext uri="{BB962C8B-B14F-4D97-AF65-F5344CB8AC3E}">
        <p14:creationId xmlns:p14="http://schemas.microsoft.com/office/powerpoint/2010/main" val="4288668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A2182-678F-7641-90B4-72FD794BE26B}" type="datetimeFigureOut">
              <a:rPr lang="en-US" smtClean="0"/>
              <a:t>9/11/22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41B07-821F-0A48-9D21-593BD12B9E00}" type="slidenum">
              <a:rPr lang="en-US" smtClean="0"/>
              <a:t>‹#›</a:t>
            </a:fld>
            <a:endParaRPr lang="en-US" dirty="0"/>
          </a:p>
        </p:txBody>
      </p:sp>
    </p:spTree>
    <p:extLst>
      <p:ext uri="{BB962C8B-B14F-4D97-AF65-F5344CB8AC3E}">
        <p14:creationId xmlns:p14="http://schemas.microsoft.com/office/powerpoint/2010/main" val="2573918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41B07-821F-0A48-9D21-593BD12B9E00}" type="slidenum">
              <a:rPr lang="en-US" smtClean="0"/>
              <a:t>10</a:t>
            </a:fld>
            <a:endParaRPr lang="en-US" dirty="0"/>
          </a:p>
        </p:txBody>
      </p:sp>
    </p:spTree>
    <p:extLst>
      <p:ext uri="{BB962C8B-B14F-4D97-AF65-F5344CB8AC3E}">
        <p14:creationId xmlns:p14="http://schemas.microsoft.com/office/powerpoint/2010/main" val="336392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41B07-821F-0A48-9D21-593BD12B9E00}" type="slidenum">
              <a:rPr lang="en-US" smtClean="0"/>
              <a:t>12</a:t>
            </a:fld>
            <a:endParaRPr lang="en-US" dirty="0"/>
          </a:p>
        </p:txBody>
      </p:sp>
    </p:spTree>
    <p:extLst>
      <p:ext uri="{BB962C8B-B14F-4D97-AF65-F5344CB8AC3E}">
        <p14:creationId xmlns:p14="http://schemas.microsoft.com/office/powerpoint/2010/main" val="3792489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41B07-821F-0A48-9D21-593BD12B9E00}" type="slidenum">
              <a:rPr lang="en-US" smtClean="0"/>
              <a:t>13</a:t>
            </a:fld>
            <a:endParaRPr lang="en-US" dirty="0"/>
          </a:p>
        </p:txBody>
      </p:sp>
    </p:spTree>
    <p:extLst>
      <p:ext uri="{BB962C8B-B14F-4D97-AF65-F5344CB8AC3E}">
        <p14:creationId xmlns:p14="http://schemas.microsoft.com/office/powerpoint/2010/main" val="279815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41B07-821F-0A48-9D21-593BD12B9E00}" type="slidenum">
              <a:rPr lang="en-US" smtClean="0"/>
              <a:t>17</a:t>
            </a:fld>
            <a:endParaRPr lang="en-US" dirty="0"/>
          </a:p>
        </p:txBody>
      </p:sp>
    </p:spTree>
    <p:extLst>
      <p:ext uri="{BB962C8B-B14F-4D97-AF65-F5344CB8AC3E}">
        <p14:creationId xmlns:p14="http://schemas.microsoft.com/office/powerpoint/2010/main" val="132109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041B07-821F-0A48-9D21-593BD12B9E00}" type="slidenum">
              <a:rPr lang="en-US" smtClean="0"/>
              <a:t>18</a:t>
            </a:fld>
            <a:endParaRPr lang="en-US" dirty="0"/>
          </a:p>
        </p:txBody>
      </p:sp>
    </p:spTree>
    <p:extLst>
      <p:ext uri="{BB962C8B-B14F-4D97-AF65-F5344CB8AC3E}">
        <p14:creationId xmlns:p14="http://schemas.microsoft.com/office/powerpoint/2010/main" val="2230936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pic>
        <p:nvPicPr>
          <p:cNvPr id="7" name="Picture 6" descr="A picture containing background pattern&#10;&#10;Description automatically generated">
            <a:extLst>
              <a:ext uri="{FF2B5EF4-FFF2-40B4-BE49-F238E27FC236}">
                <a16:creationId xmlns:a16="http://schemas.microsoft.com/office/drawing/2014/main" id="{F8E5E26F-38A6-E84A-8FF7-E4350BF3093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6" name="TextBox 15">
            <a:extLst>
              <a:ext uri="{FF2B5EF4-FFF2-40B4-BE49-F238E27FC236}">
                <a16:creationId xmlns:a16="http://schemas.microsoft.com/office/drawing/2014/main" id="{CEB70FE2-81DB-1F4B-A6DF-9FF318C2A8FF}"/>
              </a:ext>
            </a:extLst>
          </p:cNvPr>
          <p:cNvSpPr txBox="1"/>
          <p:nvPr userDrawn="1"/>
        </p:nvSpPr>
        <p:spPr>
          <a:xfrm>
            <a:off x="3124200" y="136525"/>
            <a:ext cx="4201791" cy="215444"/>
          </a:xfrm>
          <a:prstGeom prst="rect">
            <a:avLst/>
          </a:prstGeom>
          <a:noFill/>
        </p:spPr>
        <p:txBody>
          <a:bodyPr wrap="none" rtlCol="0">
            <a:spAutoFit/>
          </a:bodyPr>
          <a:lstStyle/>
          <a:p>
            <a:r>
              <a:rPr lang="en-US" sz="800" dirty="0">
                <a:solidFill>
                  <a:schemeClr val="bg1">
                    <a:lumMod val="50000"/>
                    <a:lumOff val="50000"/>
                  </a:schemeClr>
                </a:solidFill>
                <a:latin typeface="Gotham-MediumItalic" panose="02000603030000020004" pitchFamily="2" charset="77"/>
              </a:rPr>
              <a:t>COMMERCIAL SPONSORSHIP &amp; PARTNERSHIP MARKETING OPPORTUNITIES</a:t>
            </a:r>
          </a:p>
        </p:txBody>
      </p:sp>
      <p:sp>
        <p:nvSpPr>
          <p:cNvPr id="18" name="TextBox 17">
            <a:extLst>
              <a:ext uri="{FF2B5EF4-FFF2-40B4-BE49-F238E27FC236}">
                <a16:creationId xmlns:a16="http://schemas.microsoft.com/office/drawing/2014/main" id="{C8565C4F-68A9-B144-9D95-DEEEAC0F3AC9}"/>
              </a:ext>
            </a:extLst>
          </p:cNvPr>
          <p:cNvSpPr txBox="1"/>
          <p:nvPr userDrawn="1"/>
        </p:nvSpPr>
        <p:spPr>
          <a:xfrm>
            <a:off x="38716" y="6605072"/>
            <a:ext cx="3563796" cy="184666"/>
          </a:xfrm>
          <a:prstGeom prst="rect">
            <a:avLst/>
          </a:prstGeom>
          <a:noFill/>
        </p:spPr>
        <p:txBody>
          <a:bodyPr wrap="none" rtlCol="0">
            <a:spAutoFit/>
          </a:bodyPr>
          <a:lstStyle/>
          <a:p>
            <a:r>
              <a:rPr lang="en-US" sz="600" dirty="0">
                <a:solidFill>
                  <a:schemeClr val="tx1"/>
                </a:solidFill>
                <a:latin typeface="Gotham-MediumItalic" panose="02000603030000020004" pitchFamily="2" charset="77"/>
              </a:rPr>
              <a:t>Marketing Support by Paul Poole (South East Asia) Co., Ltd. – The Sponsorship Experts</a:t>
            </a:r>
          </a:p>
        </p:txBody>
      </p:sp>
      <p:sp>
        <p:nvSpPr>
          <p:cNvPr id="19" name="TextBox 18">
            <a:extLst>
              <a:ext uri="{FF2B5EF4-FFF2-40B4-BE49-F238E27FC236}">
                <a16:creationId xmlns:a16="http://schemas.microsoft.com/office/drawing/2014/main" id="{7B7B6B4A-EA27-7F4E-B924-703F0AE79BBB}"/>
              </a:ext>
            </a:extLst>
          </p:cNvPr>
          <p:cNvSpPr txBox="1"/>
          <p:nvPr userDrawn="1"/>
        </p:nvSpPr>
        <p:spPr>
          <a:xfrm>
            <a:off x="4067695" y="6593564"/>
            <a:ext cx="1008609" cy="184666"/>
          </a:xfrm>
          <a:prstGeom prst="rect">
            <a:avLst/>
          </a:prstGeom>
          <a:noFill/>
        </p:spPr>
        <p:txBody>
          <a:bodyPr wrap="none" rtlCol="0">
            <a:spAutoFit/>
          </a:bodyPr>
          <a:lstStyle/>
          <a:p>
            <a:r>
              <a:rPr lang="en-US" sz="600" dirty="0">
                <a:solidFill>
                  <a:schemeClr val="tx1"/>
                </a:solidFill>
                <a:latin typeface="Gotham-MediumItalic" panose="02000603030000020004" pitchFamily="2" charset="77"/>
              </a:rPr>
              <a:t>www.aimag2021.com</a:t>
            </a:r>
          </a:p>
        </p:txBody>
      </p:sp>
      <p:pic>
        <p:nvPicPr>
          <p:cNvPr id="13" name="Picture 12">
            <a:extLst>
              <a:ext uri="{FF2B5EF4-FFF2-40B4-BE49-F238E27FC236}">
                <a16:creationId xmlns:a16="http://schemas.microsoft.com/office/drawing/2014/main" id="{409433D4-7A24-F246-9CED-A4D8D1D1857C}"/>
              </a:ext>
            </a:extLst>
          </p:cNvPr>
          <p:cNvPicPr>
            <a:picLocks noChangeAspect="1"/>
          </p:cNvPicPr>
          <p:nvPr userDrawn="1"/>
        </p:nvPicPr>
        <p:blipFill>
          <a:blip r:embed="rId3"/>
          <a:stretch>
            <a:fillRect/>
          </a:stretch>
        </p:blipFill>
        <p:spPr>
          <a:xfrm>
            <a:off x="7956550" y="6478891"/>
            <a:ext cx="1035050" cy="252362"/>
          </a:xfrm>
          <a:prstGeom prst="rect">
            <a:avLst/>
          </a:prstGeom>
        </p:spPr>
      </p:pic>
    </p:spTree>
    <p:extLst>
      <p:ext uri="{BB962C8B-B14F-4D97-AF65-F5344CB8AC3E}">
        <p14:creationId xmlns:p14="http://schemas.microsoft.com/office/powerpoint/2010/main" val="402991682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2166343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370556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1604239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173224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1111237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1349507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90158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321628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11647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46FB95B-9A2A-1A4D-8FA1-AF96155FDFDA}" type="datetimeFigureOut">
              <a:rPr lang="en-US" smtClean="0"/>
              <a:pPr/>
              <a:t>9/11/22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E355689-A0C5-EC45-9B49-0C968D725398}" type="slidenum">
              <a:rPr lang="en-US" smtClean="0"/>
              <a:pPr/>
              <a:t>‹#›</a:t>
            </a:fld>
            <a:endParaRPr lang="en-US" dirty="0"/>
          </a:p>
        </p:txBody>
      </p:sp>
    </p:spTree>
    <p:extLst>
      <p:ext uri="{BB962C8B-B14F-4D97-AF65-F5344CB8AC3E}">
        <p14:creationId xmlns:p14="http://schemas.microsoft.com/office/powerpoint/2010/main" val="140281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272BC15B-4089-2841-9884-9BCB3E3E7ECC}"/>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CBA2505-2BD0-CE41-A2B0-4FBCF298F54E}"/>
              </a:ext>
            </a:extLst>
          </p:cNvPr>
          <p:cNvSpPr txBox="1"/>
          <p:nvPr userDrawn="1"/>
        </p:nvSpPr>
        <p:spPr>
          <a:xfrm>
            <a:off x="3124200" y="136525"/>
            <a:ext cx="4201791" cy="215444"/>
          </a:xfrm>
          <a:prstGeom prst="rect">
            <a:avLst/>
          </a:prstGeom>
          <a:noFill/>
        </p:spPr>
        <p:txBody>
          <a:bodyPr wrap="none" rtlCol="0">
            <a:spAutoFit/>
          </a:bodyPr>
          <a:lstStyle/>
          <a:p>
            <a:r>
              <a:rPr lang="en-US" sz="800" dirty="0">
                <a:solidFill>
                  <a:schemeClr val="bg1">
                    <a:lumMod val="50000"/>
                    <a:lumOff val="50000"/>
                  </a:schemeClr>
                </a:solidFill>
                <a:latin typeface="Gotham-MediumItalic" panose="02000603030000020004" pitchFamily="2" charset="77"/>
              </a:rPr>
              <a:t>COMMERCIAL SPONSORSHIP &amp; PARTNERSHIP MARKETING OPPORTUNITIES</a:t>
            </a:r>
          </a:p>
        </p:txBody>
      </p:sp>
      <p:sp>
        <p:nvSpPr>
          <p:cNvPr id="5" name="TextBox 4">
            <a:extLst>
              <a:ext uri="{FF2B5EF4-FFF2-40B4-BE49-F238E27FC236}">
                <a16:creationId xmlns:a16="http://schemas.microsoft.com/office/drawing/2014/main" id="{A6B2EBD4-DD6A-E343-B999-4CE77DFC367A}"/>
              </a:ext>
            </a:extLst>
          </p:cNvPr>
          <p:cNvSpPr txBox="1"/>
          <p:nvPr userDrawn="1"/>
        </p:nvSpPr>
        <p:spPr>
          <a:xfrm>
            <a:off x="38716" y="6605072"/>
            <a:ext cx="3563796" cy="184666"/>
          </a:xfrm>
          <a:prstGeom prst="rect">
            <a:avLst/>
          </a:prstGeom>
          <a:noFill/>
        </p:spPr>
        <p:txBody>
          <a:bodyPr wrap="none" rtlCol="0">
            <a:spAutoFit/>
          </a:bodyPr>
          <a:lstStyle/>
          <a:p>
            <a:r>
              <a:rPr lang="en-US" sz="600" dirty="0">
                <a:solidFill>
                  <a:schemeClr val="tx1"/>
                </a:solidFill>
                <a:latin typeface="Gotham-MediumItalic" panose="02000603030000020004" pitchFamily="2" charset="77"/>
              </a:rPr>
              <a:t>Marketing Support by Paul Poole (South East Asia) Co., Ltd. – The Sponsorship Experts</a:t>
            </a:r>
          </a:p>
        </p:txBody>
      </p:sp>
      <p:sp>
        <p:nvSpPr>
          <p:cNvPr id="6" name="TextBox 5">
            <a:extLst>
              <a:ext uri="{FF2B5EF4-FFF2-40B4-BE49-F238E27FC236}">
                <a16:creationId xmlns:a16="http://schemas.microsoft.com/office/drawing/2014/main" id="{0950B342-DE45-9B45-9773-7F3F6F96E611}"/>
              </a:ext>
            </a:extLst>
          </p:cNvPr>
          <p:cNvSpPr txBox="1"/>
          <p:nvPr userDrawn="1"/>
        </p:nvSpPr>
        <p:spPr>
          <a:xfrm>
            <a:off x="4067695" y="6593564"/>
            <a:ext cx="1008609" cy="184666"/>
          </a:xfrm>
          <a:prstGeom prst="rect">
            <a:avLst/>
          </a:prstGeom>
          <a:noFill/>
        </p:spPr>
        <p:txBody>
          <a:bodyPr wrap="none" rtlCol="0">
            <a:spAutoFit/>
          </a:bodyPr>
          <a:lstStyle/>
          <a:p>
            <a:r>
              <a:rPr lang="en-US" sz="600" dirty="0">
                <a:solidFill>
                  <a:schemeClr val="tx1"/>
                </a:solidFill>
                <a:latin typeface="Gotham-MediumItalic" panose="02000603030000020004" pitchFamily="2" charset="77"/>
              </a:rPr>
              <a:t>www.aimag2021.com</a:t>
            </a:r>
          </a:p>
        </p:txBody>
      </p:sp>
      <p:pic>
        <p:nvPicPr>
          <p:cNvPr id="9" name="Picture 8">
            <a:extLst>
              <a:ext uri="{FF2B5EF4-FFF2-40B4-BE49-F238E27FC236}">
                <a16:creationId xmlns:a16="http://schemas.microsoft.com/office/drawing/2014/main" id="{0324E4C5-089E-9B48-9652-E84B6A6517FB}"/>
              </a:ext>
            </a:extLst>
          </p:cNvPr>
          <p:cNvPicPr>
            <a:picLocks noChangeAspect="1"/>
          </p:cNvPicPr>
          <p:nvPr userDrawn="1"/>
        </p:nvPicPr>
        <p:blipFill>
          <a:blip r:embed="rId14"/>
          <a:stretch>
            <a:fillRect/>
          </a:stretch>
        </p:blipFill>
        <p:spPr>
          <a:xfrm>
            <a:off x="7956550" y="6478891"/>
            <a:ext cx="1035050" cy="252362"/>
          </a:xfrm>
          <a:prstGeom prst="rect">
            <a:avLst/>
          </a:prstGeom>
        </p:spPr>
      </p:pic>
    </p:spTree>
    <p:extLst>
      <p:ext uri="{BB962C8B-B14F-4D97-AF65-F5344CB8AC3E}">
        <p14:creationId xmlns:p14="http://schemas.microsoft.com/office/powerpoint/2010/main" val="124560153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user/ocasianumber1" TargetMode="External"/><Relationship Id="rId3" Type="http://schemas.openxmlformats.org/officeDocument/2006/relationships/image" Target="../media/image19.tiff"/><Relationship Id="rId7" Type="http://schemas.openxmlformats.org/officeDocument/2006/relationships/hyperlink" Target="https://www.instagram.com/AsianGamesOCA/" TargetMode="External"/><Relationship Id="rId2" Type="http://schemas.openxmlformats.org/officeDocument/2006/relationships/image" Target="../media/image18.tiff"/><Relationship Id="rId1" Type="http://schemas.openxmlformats.org/officeDocument/2006/relationships/slideLayout" Target="../slideLayouts/slideLayout2.xml"/><Relationship Id="rId6" Type="http://schemas.openxmlformats.org/officeDocument/2006/relationships/hyperlink" Target="https://www.facebook.com/AsianGamesOCA/" TargetMode="External"/><Relationship Id="rId5" Type="http://schemas.openxmlformats.org/officeDocument/2006/relationships/hyperlink" Target="https://twitter..com/AsianGamesOCA/" TargetMode="External"/><Relationship Id="rId4" Type="http://schemas.openxmlformats.org/officeDocument/2006/relationships/image" Target="../media/image20.tiff"/><Relationship Id="rId9" Type="http://schemas.openxmlformats.org/officeDocument/2006/relationships/hyperlink" Target="http://www.aimag2021.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hyperlink" Target="http://www.aimag2021.com/" TargetMode="External"/><Relationship Id="rId2" Type="http://schemas.openxmlformats.org/officeDocument/2006/relationships/hyperlink" Target="http://www.paulpoole.co.th/6aimag"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mailto:dome@sat.or.t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089149" y="2509044"/>
            <a:ext cx="4965700" cy="400110"/>
          </a:xfrm>
          <a:prstGeom prst="rect">
            <a:avLst/>
          </a:prstGeom>
        </p:spPr>
        <p:txBody>
          <a:bodyPr wrap="square">
            <a:spAutoFit/>
          </a:bodyPr>
          <a:lstStyle/>
          <a:p>
            <a:pPr algn="ctr"/>
            <a:r>
              <a:rPr lang="en-US" sz="2000" u="none" strike="noStrike" baseline="0" dirty="0">
                <a:solidFill>
                  <a:srgbClr val="D8117D"/>
                </a:solidFill>
                <a:latin typeface="Gotham-MediumItalic" panose="02000603030000020004" pitchFamily="2" charset="77"/>
                <a:cs typeface="Arial" panose="020B0604020202020204" pitchFamily="34" charset="0"/>
              </a:rPr>
              <a:t>PRESENTATION TO:</a:t>
            </a:r>
            <a:endParaRPr lang="en-US" sz="2000" dirty="0">
              <a:solidFill>
                <a:srgbClr val="D8117D"/>
              </a:solidFill>
              <a:latin typeface="Gotham-MediumItalic" panose="02000603030000020004" pitchFamily="2" charset="77"/>
              <a:cs typeface="Arial" panose="020B0604020202020204" pitchFamily="34" charset="0"/>
            </a:endParaRPr>
          </a:p>
        </p:txBody>
      </p:sp>
      <p:sp>
        <p:nvSpPr>
          <p:cNvPr id="2" name="Rectangle 1">
            <a:extLst>
              <a:ext uri="{FF2B5EF4-FFF2-40B4-BE49-F238E27FC236}">
                <a16:creationId xmlns:a16="http://schemas.microsoft.com/office/drawing/2014/main" id="{BC3089D5-AA46-8543-85C0-7648127DC29F}"/>
              </a:ext>
            </a:extLst>
          </p:cNvPr>
          <p:cNvSpPr/>
          <p:nvPr/>
        </p:nvSpPr>
        <p:spPr>
          <a:xfrm>
            <a:off x="1724722" y="5064092"/>
            <a:ext cx="5694554" cy="461665"/>
          </a:xfrm>
          <a:prstGeom prst="rect">
            <a:avLst/>
          </a:prstGeom>
        </p:spPr>
        <p:txBody>
          <a:bodyPr wrap="square">
            <a:spAutoFit/>
          </a:bodyPr>
          <a:lstStyle/>
          <a:p>
            <a:pPr algn="ctr"/>
            <a:r>
              <a:rPr lang="en-GB" sz="1200" dirty="0">
                <a:solidFill>
                  <a:srgbClr val="D8117D"/>
                </a:solidFill>
                <a:latin typeface="Gotham-MediumItalic" panose="02000603030000020004" pitchFamily="2" charset="77"/>
                <a:ea typeface="Times New Roman" panose="02020603050405020304" pitchFamily="18" charset="0"/>
              </a:rPr>
              <a:t>BE PART OF THE 6</a:t>
            </a:r>
            <a:r>
              <a:rPr lang="en-GB" sz="1200" baseline="30000" dirty="0">
                <a:solidFill>
                  <a:srgbClr val="D8117D"/>
                </a:solidFill>
                <a:latin typeface="Gotham-MediumItalic" panose="02000603030000020004" pitchFamily="2" charset="77"/>
                <a:ea typeface="Times New Roman" panose="02020603050405020304" pitchFamily="18" charset="0"/>
              </a:rPr>
              <a:t>TH</a:t>
            </a:r>
            <a:r>
              <a:rPr lang="en-GB" sz="1200" dirty="0">
                <a:solidFill>
                  <a:srgbClr val="D8117D"/>
                </a:solidFill>
                <a:latin typeface="Gotham-MediumItalic" panose="02000603030000020004" pitchFamily="2" charset="77"/>
                <a:ea typeface="Times New Roman" panose="02020603050405020304" pitchFamily="18" charset="0"/>
              </a:rPr>
              <a:t> ASIAN INDOOR AND MARTIAL ARTS GAMES – BECOME AN OFFICIAL SPONSOR / OFFICIAL SUPPLIER</a:t>
            </a:r>
          </a:p>
        </p:txBody>
      </p:sp>
    </p:spTree>
    <p:extLst>
      <p:ext uri="{BB962C8B-B14F-4D97-AF65-F5344CB8AC3E}">
        <p14:creationId xmlns:p14="http://schemas.microsoft.com/office/powerpoint/2010/main" val="1261337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822" y="2042000"/>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ABOUT THE GAMES</a:t>
            </a:r>
          </a:p>
        </p:txBody>
      </p:sp>
      <p:sp>
        <p:nvSpPr>
          <p:cNvPr id="10" name="Rectangle 9">
            <a:extLst>
              <a:ext uri="{FF2B5EF4-FFF2-40B4-BE49-F238E27FC236}">
                <a16:creationId xmlns:a16="http://schemas.microsoft.com/office/drawing/2014/main" id="{480C2BE8-6DED-9240-A39F-19AF14778626}"/>
              </a:ext>
            </a:extLst>
          </p:cNvPr>
          <p:cNvSpPr/>
          <p:nvPr/>
        </p:nvSpPr>
        <p:spPr>
          <a:xfrm>
            <a:off x="228822" y="2517671"/>
            <a:ext cx="7285648" cy="1446550"/>
          </a:xfrm>
          <a:prstGeom prst="rect">
            <a:avLst/>
          </a:prstGeom>
        </p:spPr>
        <p:txBody>
          <a:bodyPr wrap="square">
            <a:spAutoFit/>
          </a:bodyPr>
          <a:lstStyle/>
          <a:p>
            <a:pPr algn="just"/>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EMBLEM &amp; MOTTO</a:t>
            </a:r>
          </a:p>
          <a:p>
            <a:pPr algn="just"/>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Official Emblem of the 6</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Asian Indoor and Martial Arts Games Bangkok – Chonburi 2021 is inspired by the flower garland called Phuang Malai, symbolising the interconnectedness of all participants from all parts of Asia. The Thai garland represents respect, victory, dignity, and the power of hope. </a:t>
            </a:r>
          </a:p>
          <a:p>
            <a:pPr algn="just"/>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pPr algn="just"/>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Official Slogan of the Games is "Garland of Hope".</a:t>
            </a:r>
          </a:p>
          <a:p>
            <a:pPr algn="just"/>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 </a:t>
            </a:r>
          </a:p>
          <a:p>
            <a:pPr algn="just"/>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MASCOTS</a:t>
            </a:r>
          </a:p>
          <a:p>
            <a:pPr algn="just"/>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Official Mascot depicting a fighting parrot wearing a mongkhon (a type of headgear worn by Muay Thai athletes) who has intelligence, agility, and a fighting spirit, making a gesture of inviting athletes and sports competitors to the victory of friendship.</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p:txBody>
      </p:sp>
      <p:sp>
        <p:nvSpPr>
          <p:cNvPr id="14" name="Rectangle 13">
            <a:extLst>
              <a:ext uri="{FF2B5EF4-FFF2-40B4-BE49-F238E27FC236}">
                <a16:creationId xmlns:a16="http://schemas.microsoft.com/office/drawing/2014/main" id="{C8D62A29-4BBE-1E4A-B776-B6B8E4570140}"/>
              </a:ext>
            </a:extLst>
          </p:cNvPr>
          <p:cNvSpPr/>
          <p:nvPr/>
        </p:nvSpPr>
        <p:spPr>
          <a:xfrm>
            <a:off x="228822" y="4147504"/>
            <a:ext cx="4249751" cy="338554"/>
          </a:xfrm>
          <a:prstGeom prst="rect">
            <a:avLst/>
          </a:prstGeom>
        </p:spPr>
        <p:txBody>
          <a:bodyPr wrap="square">
            <a:spAutoFit/>
          </a:bodyPr>
          <a:lstStyle/>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PICTOGRAMS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Each of the 31 sports has a specifically designed pictogram depicting that sport…</a:t>
            </a:r>
          </a:p>
        </p:txBody>
      </p:sp>
      <p:pic>
        <p:nvPicPr>
          <p:cNvPr id="6" name="Picture 5" descr="A picture containing clipart&#10;&#10;Description automatically generated">
            <a:extLst>
              <a:ext uri="{FF2B5EF4-FFF2-40B4-BE49-F238E27FC236}">
                <a16:creationId xmlns:a16="http://schemas.microsoft.com/office/drawing/2014/main" id="{55D8333E-A265-AD4F-9A97-05C96D4C872E}"/>
              </a:ext>
            </a:extLst>
          </p:cNvPr>
          <p:cNvPicPr>
            <a:picLocks noChangeAspect="1"/>
          </p:cNvPicPr>
          <p:nvPr/>
        </p:nvPicPr>
        <p:blipFill>
          <a:blip r:embed="rId3"/>
          <a:stretch>
            <a:fillRect/>
          </a:stretch>
        </p:blipFill>
        <p:spPr>
          <a:xfrm>
            <a:off x="7514470" y="2411332"/>
            <a:ext cx="1400708" cy="3025140"/>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635E8659-8A63-7A45-8F32-2FAACF6A602E}"/>
              </a:ext>
            </a:extLst>
          </p:cNvPr>
          <p:cNvPicPr>
            <a:picLocks noChangeAspect="1"/>
          </p:cNvPicPr>
          <p:nvPr/>
        </p:nvPicPr>
        <p:blipFill>
          <a:blip r:embed="rId4"/>
          <a:stretch>
            <a:fillRect/>
          </a:stretch>
        </p:blipFill>
        <p:spPr>
          <a:xfrm>
            <a:off x="4063163" y="4446669"/>
            <a:ext cx="3007360" cy="652444"/>
          </a:xfrm>
          <a:prstGeom prst="rect">
            <a:avLst/>
          </a:prstGeom>
        </p:spPr>
      </p:pic>
    </p:spTree>
    <p:extLst>
      <p:ext uri="{BB962C8B-B14F-4D97-AF65-F5344CB8AC3E}">
        <p14:creationId xmlns:p14="http://schemas.microsoft.com/office/powerpoint/2010/main" val="2415198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6018" y="2037856"/>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ABOUT THE GAMES</a:t>
            </a:r>
          </a:p>
        </p:txBody>
      </p:sp>
      <p:sp>
        <p:nvSpPr>
          <p:cNvPr id="2" name="Rectangle 1">
            <a:extLst>
              <a:ext uri="{FF2B5EF4-FFF2-40B4-BE49-F238E27FC236}">
                <a16:creationId xmlns:a16="http://schemas.microsoft.com/office/drawing/2014/main" id="{B907872F-9981-C440-90FF-C8170D4FFBA8}"/>
              </a:ext>
            </a:extLst>
          </p:cNvPr>
          <p:cNvSpPr/>
          <p:nvPr/>
        </p:nvSpPr>
        <p:spPr>
          <a:xfrm>
            <a:off x="246018" y="2403131"/>
            <a:ext cx="4417422" cy="2185214"/>
          </a:xfrm>
          <a:prstGeom prst="rect">
            <a:avLst/>
          </a:prstGeom>
        </p:spPr>
        <p:txBody>
          <a:bodyPr wrap="square">
            <a:spAutoFit/>
          </a:bodyPr>
          <a:lstStyle/>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OPENING &amp; CLOSING CEREMONIES</a:t>
            </a:r>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Opening Ceremony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much-anticipated Opening Ceremony will take place on Friday 17</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November 2023 in Bangkok and will include a pre-show and main event.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Closing Ceremony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Closing Ceremony will take place on Sunday 26</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November 2023 in Bangkok.</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VICTORY CEREMONIES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Where possible all winning athletes will be presented with their medals immediately after the completion of the event by either the President of the OCA or other members as delegated by the President of the OCA (or his representative), accompanied by the President of the Asian Sports Federation concerned.</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Opening &amp; Closing Ceremonies will be broadcast live to over 45 countries and a stadium audience of over 3,000 spectators in Bangkok.</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endParaRPr lang="en-GB" sz="800" dirty="0">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191B47B4-70B0-CB4C-9525-DBF0133CB153}"/>
              </a:ext>
            </a:extLst>
          </p:cNvPr>
          <p:cNvSpPr/>
          <p:nvPr/>
        </p:nvSpPr>
        <p:spPr>
          <a:xfrm>
            <a:off x="4935582" y="2276475"/>
            <a:ext cx="3962400" cy="2923877"/>
          </a:xfrm>
          <a:prstGeom prst="rect">
            <a:avLst/>
          </a:prstGeom>
        </p:spPr>
        <p:txBody>
          <a:bodyPr wrap="square">
            <a:spAutoFit/>
          </a:bodyPr>
          <a:lstStyle/>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CULTURAL PROGRAMME</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6</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Asian Indoor and Martial Arts Games Bangkok – Chonburi 2021 is supported by a Cultural Programme of exhibitions covering architecture, painting, sculpture, music and others. All Sponsors &amp; Suppliers will have the opportunity to attend these events as part of their association. The Cultural Programme is currently being finalised.</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SPONSORS VILLAGE</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Games will feature a Sponsors Village with display areas for all Sponsors &amp; Suppliers to promote and sell their products and services.</a:t>
            </a:r>
          </a:p>
          <a:p>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HOSPITALITY VILLAGE</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Games will feature a Hospitality Village for Sponsors &amp; Suppliers, Broadcasters, and the Media to meet.</a:t>
            </a:r>
          </a:p>
          <a:p>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ATHLETE’S HOTELS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Home to over 5,000 participating athletes from 45 countries.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GAMES SOUVENIRS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Sponsors &amp; Suppliers will have access to Official Games Souvenirs, including replica medals, flags, licenced products, decorations, posters, pins, badges, mascots and any other souvenir type items.</a:t>
            </a:r>
          </a:p>
        </p:txBody>
      </p:sp>
      <p:pic>
        <p:nvPicPr>
          <p:cNvPr id="6" name="Picture 5" descr="A picture containing footwear&#10;&#10;Description automatically generated">
            <a:extLst>
              <a:ext uri="{FF2B5EF4-FFF2-40B4-BE49-F238E27FC236}">
                <a16:creationId xmlns:a16="http://schemas.microsoft.com/office/drawing/2014/main" id="{03A61F64-58AB-8C43-8098-1AAAEB6E0D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234" b="77006" l="9738" r="87722">
                        <a14:foregroundMark x1="40051" y1="35329" x2="40051" y2="35329"/>
                        <a14:foregroundMark x1="59780" y1="23353" x2="59780" y2="23353"/>
                        <a14:foregroundMark x1="44877" y1="77006" x2="44877" y2="77006"/>
                        <a14:foregroundMark x1="85182" y1="42754" x2="85182" y2="42754"/>
                        <a14:foregroundMark x1="13294" y1="53892" x2="13294" y2="53892"/>
                        <a14:foregroundMark x1="9738" y1="50060" x2="9738" y2="50060"/>
                        <a14:foregroundMark x1="87722" y1="44910" x2="87722" y2="44910"/>
                        <a14:foregroundMark x1="85013" y1="44311" x2="85013" y2="44311"/>
                        <a14:foregroundMark x1="84335" y1="42754" x2="84335" y2="42754"/>
                      </a14:backgroundRemoval>
                    </a14:imgEffect>
                  </a14:imgLayer>
                </a14:imgProps>
              </a:ext>
            </a:extLst>
          </a:blip>
          <a:srcRect l="8869" t="19166" r="8021" b="20600"/>
          <a:stretch/>
        </p:blipFill>
        <p:spPr>
          <a:xfrm>
            <a:off x="1064514" y="4448450"/>
            <a:ext cx="2836926" cy="1453065"/>
          </a:xfrm>
          <a:prstGeom prst="rect">
            <a:avLst/>
          </a:prstGeom>
        </p:spPr>
      </p:pic>
    </p:spTree>
    <p:extLst>
      <p:ext uri="{BB962C8B-B14F-4D97-AF65-F5344CB8AC3E}">
        <p14:creationId xmlns:p14="http://schemas.microsoft.com/office/powerpoint/2010/main" val="1619806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4246" y="2020114"/>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WHY GET INVOLVED?</a:t>
            </a:r>
          </a:p>
        </p:txBody>
      </p:sp>
      <p:sp>
        <p:nvSpPr>
          <p:cNvPr id="3" name="Rectangle 2">
            <a:extLst>
              <a:ext uri="{FF2B5EF4-FFF2-40B4-BE49-F238E27FC236}">
                <a16:creationId xmlns:a16="http://schemas.microsoft.com/office/drawing/2014/main" id="{11F7A12D-320D-244D-BBB9-496B3E5B02B1}"/>
              </a:ext>
            </a:extLst>
          </p:cNvPr>
          <p:cNvSpPr/>
          <p:nvPr/>
        </p:nvSpPr>
        <p:spPr>
          <a:xfrm>
            <a:off x="224246" y="2413337"/>
            <a:ext cx="8478520" cy="707886"/>
          </a:xfrm>
          <a:prstGeom prst="rect">
            <a:avLst/>
          </a:prstGeom>
        </p:spPr>
        <p:txBody>
          <a:bodyPr wrap="square">
            <a:spAutoFit/>
          </a:bodyPr>
          <a:lstStyle/>
          <a:p>
            <a:r>
              <a:rPr lang="en-GB" sz="800" b="1" i="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6</a:t>
            </a:r>
            <a:r>
              <a:rPr lang="en-GB" sz="800" b="1" i="1" baseline="30000"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th</a:t>
            </a:r>
            <a:r>
              <a:rPr lang="en-GB" sz="800" b="1" i="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 Asian Indoor and Martial Arts Games Bangkok - Chonburi 2021 will be extensively broadcast via live, delayed, digital and OTT as well as publicised through a varied and diverse mix of marketing methods and print and online outlets.</a:t>
            </a:r>
          </a:p>
          <a:p>
            <a:r>
              <a:rPr lang="en-GB" sz="800" b="1" i="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 </a:t>
            </a:r>
          </a:p>
          <a:p>
            <a:r>
              <a:rPr lang="en-GB" sz="800" b="1" i="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A Sponsor and / or Supplier’s participation in 6</a:t>
            </a:r>
            <a:r>
              <a:rPr lang="en-GB" sz="800" b="1" i="1" baseline="30000"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th</a:t>
            </a:r>
            <a:r>
              <a:rPr lang="en-GB" sz="800" b="1" i="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 Asian Indoor and Martial Arts Games Bangkok - Chonburi 2021 not only strengthens awareness of its brand, products, and services to an audience of important decision-makers but also confirms its position as an industry leader.</a:t>
            </a:r>
          </a:p>
        </p:txBody>
      </p:sp>
      <p:sp>
        <p:nvSpPr>
          <p:cNvPr id="5" name="Rectangle 4">
            <a:extLst>
              <a:ext uri="{FF2B5EF4-FFF2-40B4-BE49-F238E27FC236}">
                <a16:creationId xmlns:a16="http://schemas.microsoft.com/office/drawing/2014/main" id="{9BB1AD28-7DB2-CD48-949D-D62E8471798A}"/>
              </a:ext>
            </a:extLst>
          </p:cNvPr>
          <p:cNvSpPr/>
          <p:nvPr/>
        </p:nvSpPr>
        <p:spPr>
          <a:xfrm>
            <a:off x="224246" y="3396808"/>
            <a:ext cx="4323082" cy="2554545"/>
          </a:xfrm>
          <a:prstGeom prst="rect">
            <a:avLst/>
          </a:prstGeom>
        </p:spPr>
        <p:txBody>
          <a:bodyPr wrap="square">
            <a:spAutoFit/>
          </a:bodyPr>
          <a:lstStyle/>
          <a:p>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YOUR BRAND </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be associated with one of Asia’s largest multi-sport events, attracting thousands of athletes from 45 countries in Asia and engage with thousands of fans. </a:t>
            </a:r>
          </a:p>
          <a:p>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YOUR VALUES </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the Games is inspired by the flower garland called Phuang malai, symbolising the interconnectedness of all participants from all parts of Asia. The Thai garland represents respect, victory, dignity, and the power of hope.</a:t>
            </a:r>
          </a:p>
          <a:p>
            <a:endPar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endParaRP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YOUR AMBASSADORS - </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follow athlete’s journeys, engage your staff, clients and customers with their story and the story of the Games.</a:t>
            </a:r>
          </a:p>
          <a:p>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YOUR CLIENTS AND CUSTOMERS </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entertain at bespoke events including Opening &amp; Closing Ceremonies, inspire with iconic athletes, and engage with competitions and VVIP &amp; VIP sports tickets. </a:t>
            </a:r>
          </a:p>
          <a:p>
            <a:endPar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endParaRP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YOUR SALES </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tap into the 31 sports, the Games’ commercial family and network of contacts can help enhance your sales and B2B development through its promotional programme and Sponsors Village.</a:t>
            </a:r>
          </a:p>
          <a:p>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p:txBody>
      </p:sp>
      <p:sp>
        <p:nvSpPr>
          <p:cNvPr id="2" name="Rectangle 1">
            <a:extLst>
              <a:ext uri="{FF2B5EF4-FFF2-40B4-BE49-F238E27FC236}">
                <a16:creationId xmlns:a16="http://schemas.microsoft.com/office/drawing/2014/main" id="{755B97C8-C6A0-3B45-9B7B-C149698E66D1}"/>
              </a:ext>
            </a:extLst>
          </p:cNvPr>
          <p:cNvSpPr/>
          <p:nvPr/>
        </p:nvSpPr>
        <p:spPr>
          <a:xfrm>
            <a:off x="4643303" y="3546784"/>
            <a:ext cx="4231457" cy="1077218"/>
          </a:xfrm>
          <a:prstGeom prst="rect">
            <a:avLst/>
          </a:prstGeom>
        </p:spPr>
        <p:txBody>
          <a:bodyPr wrap="square">
            <a:spAutoFit/>
          </a:bodyPr>
          <a:lstStyle/>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YOUR STAFF </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inspire with athletes and performance coaches, advice and leadership training, reward with ticketing, involve through volunteering. </a:t>
            </a:r>
          </a:p>
          <a:p>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pPr algn="just"/>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YOUR REPUTATION </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the Games provides the ideal platform for marketing activity. The Official Mascot depicts a fighting parrot wearing a mongkhon (a type of headgear worn by Muay Thai athletes) who has intelligence, agility, and a fighting spirit, making a gesture of inviting athletes and sports competitors to the victory of friendship.</a:t>
            </a:r>
          </a:p>
        </p:txBody>
      </p:sp>
      <p:sp>
        <p:nvSpPr>
          <p:cNvPr id="6" name="Rectangle 5">
            <a:extLst>
              <a:ext uri="{FF2B5EF4-FFF2-40B4-BE49-F238E27FC236}">
                <a16:creationId xmlns:a16="http://schemas.microsoft.com/office/drawing/2014/main" id="{E05F11BB-51A6-224C-9F18-4C813854D1F3}"/>
              </a:ext>
            </a:extLst>
          </p:cNvPr>
          <p:cNvSpPr/>
          <p:nvPr/>
        </p:nvSpPr>
        <p:spPr>
          <a:xfrm>
            <a:off x="224246" y="3095758"/>
            <a:ext cx="8260080" cy="400110"/>
          </a:xfrm>
          <a:prstGeom prst="rect">
            <a:avLst/>
          </a:prstGeom>
        </p:spPr>
        <p:txBody>
          <a:bodyPr wrap="square">
            <a:spAutoFit/>
          </a:bodyPr>
          <a:lstStyle/>
          <a:p>
            <a:r>
              <a:rPr lang="en-GB" sz="12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HOW THE GAMES CAN HELP YOUR BUSINESS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Association with 6</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Asian Indoor and Martial Arts Games Bangkok – Chonburi 2021 offers Official Sponsors &amp; Official Suppliers numerous benefits including: </a:t>
            </a:r>
          </a:p>
        </p:txBody>
      </p:sp>
      <p:pic>
        <p:nvPicPr>
          <p:cNvPr id="10" name="Picture 9" descr="Logo, company name&#10;&#10;Description automatically generated">
            <a:extLst>
              <a:ext uri="{FF2B5EF4-FFF2-40B4-BE49-F238E27FC236}">
                <a16:creationId xmlns:a16="http://schemas.microsoft.com/office/drawing/2014/main" id="{F398225B-E005-704F-8782-1EEFF267B8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072" b="77725" l="13548" r="88654">
                        <a14:foregroundMark x1="52075" y1="24910" x2="52075" y2="24910"/>
                        <a14:foregroundMark x1="32430" y1="42275" x2="32430" y2="42275"/>
                        <a14:foregroundMark x1="54953" y1="24072" x2="54953" y2="24072"/>
                        <a14:foregroundMark x1="45724" y1="31257" x2="45724" y2="31257"/>
                        <a14:foregroundMark x1="18544" y1="47904" x2="18544" y2="47904"/>
                        <a14:foregroundMark x1="49958" y1="73892" x2="49958" y2="73892"/>
                        <a14:foregroundMark x1="50127" y1="55329" x2="50127" y2="55329"/>
                        <a14:foregroundMark x1="51397" y1="51497" x2="51397" y2="51497"/>
                        <a14:foregroundMark x1="51397" y1="51497" x2="51397" y2="51497"/>
                        <a14:foregroundMark x1="49280" y1="49701" x2="49280" y2="49701"/>
                        <a14:foregroundMark x1="41744" y1="62515" x2="41744" y2="62515"/>
                        <a14:foregroundMark x1="41744" y1="62874" x2="41744" y2="62874"/>
                        <a14:foregroundMark x1="40474" y1="63713" x2="40474" y2="63713"/>
                        <a14:foregroundMark x1="39627" y1="62874" x2="39627" y2="62874"/>
                        <a14:foregroundMark x1="39373" y1="62515" x2="39373" y2="62515"/>
                        <a14:foregroundMark x1="38527" y1="61317" x2="38527" y2="61317"/>
                        <a14:foregroundMark x1="42506" y1="62275" x2="42506" y2="62275"/>
                        <a14:foregroundMark x1="42506" y1="62874" x2="42506" y2="62874"/>
                        <a14:foregroundMark x1="46147" y1="63114" x2="46147" y2="63114"/>
                        <a14:foregroundMark x1="47163" y1="62515" x2="47163" y2="62515"/>
                        <a14:foregroundMark x1="49704" y1="58683" x2="49704" y2="58683"/>
                        <a14:foregroundMark x1="50127" y1="58084" x2="51651" y2="57126"/>
                        <a14:foregroundMark x1="52667" y1="56886" x2="52667" y2="56886"/>
                        <a14:foregroundMark x1="39627" y1="77725" x2="39627" y2="77725"/>
                        <a14:foregroundMark x1="50127" y1="28263" x2="50127" y2="28263"/>
                        <a14:foregroundMark x1="50127" y1="28263" x2="50127" y2="28263"/>
                        <a14:foregroundMark x1="49280" y1="26707" x2="49280" y2="26707"/>
                        <a14:foregroundMark x1="49280" y1="26467" x2="49280" y2="26467"/>
                        <a14:foregroundMark x1="48688" y1="24910" x2="48688" y2="24910"/>
                        <a14:foregroundMark x1="50381" y1="25269" x2="50381" y2="25269"/>
                        <a14:foregroundMark x1="46994" y1="25269" x2="46994" y2="25269"/>
                        <a14:foregroundMark x1="47163" y1="24311" x2="47163" y2="24311"/>
                        <a14:foregroundMark x1="47417" y1="24072" x2="47417" y2="24072"/>
                        <a14:foregroundMark x1="47163" y1="24910" x2="47163" y2="24910"/>
                        <a14:foregroundMark x1="47163" y1="24311" x2="47163" y2="24311"/>
                        <a14:foregroundMark x1="78831" y1="38084" x2="78831" y2="38084"/>
                        <a14:foregroundMark x1="81118" y1="39281" x2="81118" y2="39281"/>
                        <a14:foregroundMark x1="81118" y1="39281" x2="81118" y2="39281"/>
                        <a14:foregroundMark x1="84505" y1="42515" x2="84505" y2="42515"/>
                        <a14:foregroundMark x1="86791" y1="44671" x2="86791" y2="44671"/>
                        <a14:foregroundMark x1="88738" y1="46467" x2="88738" y2="46467"/>
                        <a14:foregroundMark x1="76291" y1="50060" x2="76291" y2="50060"/>
                        <a14:foregroundMark x1="13548" y1="54850" x2="13548" y2="54850"/>
                        <a14:foregroundMark x1="50720" y1="27066" x2="50720" y2="27066"/>
                        <a14:foregroundMark x1="49111" y1="28383" x2="49111" y2="28383"/>
                      </a14:backgroundRemoval>
                    </a14:imgEffect>
                  </a14:imgLayer>
                </a14:imgProps>
              </a:ext>
            </a:extLst>
          </a:blip>
          <a:srcRect l="9452" t="18992" r="9388" b="18368"/>
          <a:stretch/>
        </p:blipFill>
        <p:spPr>
          <a:xfrm>
            <a:off x="5517606" y="4472084"/>
            <a:ext cx="2711994" cy="1479269"/>
          </a:xfrm>
          <a:prstGeom prst="rect">
            <a:avLst/>
          </a:prstGeom>
        </p:spPr>
      </p:pic>
    </p:spTree>
    <p:extLst>
      <p:ext uri="{BB962C8B-B14F-4D97-AF65-F5344CB8AC3E}">
        <p14:creationId xmlns:p14="http://schemas.microsoft.com/office/powerpoint/2010/main" val="1212939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F6B2A8C3-8387-2C4E-8160-357EB6C4369C}"/>
              </a:ext>
            </a:extLst>
          </p:cNvPr>
          <p:cNvSpPr>
            <a:spLocks noChangeArrowheads="1"/>
          </p:cNvSpPr>
          <p:nvPr/>
        </p:nvSpPr>
        <p:spPr bwMode="auto">
          <a:xfrm>
            <a:off x="234343" y="2780288"/>
            <a:ext cx="69089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rPr>
              <a:t>The opportunity to integrate with</a:t>
            </a:r>
            <a:r>
              <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 6</a:t>
            </a:r>
            <a:r>
              <a:rPr lang="en-GB" altLang="en-US" sz="800" baseline="300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th</a:t>
            </a:r>
            <a:r>
              <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 </a:t>
            </a:r>
            <a:r>
              <a:rPr kumimoji="0" lang="th-TH"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rPr>
              <a:t>AIMAG Bangkok – Chonburi</a:t>
            </a:r>
            <a:r>
              <a:rPr kumimoji="0" lang="en-GB"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rial" panose="020B0604020202020204" pitchFamily="34" charset="0"/>
              </a:rPr>
              <a:t> 2021.</a:t>
            </a:r>
            <a:endParaRPr lang="en-GB" altLang="en-US" sz="800" dirty="0">
              <a:solidFill>
                <a:schemeClr val="bg1"/>
              </a:solidFill>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u="none" strike="noStrike" cap="none" normalizeH="0" baseline="0" dirty="0">
              <a:ln>
                <a:noFill/>
              </a:ln>
              <a:solidFill>
                <a:schemeClr val="bg1"/>
              </a:solidFill>
              <a:effectLst/>
              <a:latin typeface="Gotham Light" panose="02000603030000020004" pitchFamily="2" charset="77"/>
              <a:cs typeface="Arial" panose="020B0604020202020204" pitchFamily="34" charset="0"/>
            </a:endParaRPr>
          </a:p>
        </p:txBody>
      </p:sp>
      <p:sp>
        <p:nvSpPr>
          <p:cNvPr id="5" name="Rectangle 4">
            <a:extLst>
              <a:ext uri="{FF2B5EF4-FFF2-40B4-BE49-F238E27FC236}">
                <a16:creationId xmlns:a16="http://schemas.microsoft.com/office/drawing/2014/main" id="{39579130-FE97-6249-9FE5-4BE8A85C4498}"/>
              </a:ext>
            </a:extLst>
          </p:cNvPr>
          <p:cNvSpPr/>
          <p:nvPr/>
        </p:nvSpPr>
        <p:spPr>
          <a:xfrm>
            <a:off x="257009" y="5259843"/>
            <a:ext cx="4127284" cy="707886"/>
          </a:xfrm>
          <a:prstGeom prst="rect">
            <a:avLst/>
          </a:prstGeom>
        </p:spPr>
        <p:txBody>
          <a:bodyPr wrap="square">
            <a:spAutoFit/>
          </a:bodyPr>
          <a:lstStyle/>
          <a:p>
            <a:pPr lvl="0" defTabSz="914400" eaLnBrk="0" fontAlgn="base" hangingPunct="0">
              <a:spcBef>
                <a:spcPct val="0"/>
              </a:spcBef>
              <a:spcAft>
                <a:spcPct val="0"/>
              </a:spcAft>
            </a:pPr>
            <a:endParaRPr lang="en-US" altLang="en-US" sz="800" dirty="0">
              <a:solidFill>
                <a:schemeClr val="bg1"/>
              </a:solidFill>
              <a:latin typeface="Gotham Light" panose="02000603030000020004" pitchFamily="2" charset="77"/>
              <a:cs typeface="Arial" panose="020B0604020202020204" pitchFamily="34" charset="0"/>
            </a:endParaRPr>
          </a:p>
          <a:p>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Branding displayed at all Games venues, including: Sports Venues; Airports; Official Hotels; Athletes Hotels; Hospitality Village</a:t>
            </a:r>
            <a:r>
              <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 </a:t>
            </a: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Sponsors Village; prominent places throughout Bangkok and Chonburi as part of the Games Promotional Campaign; as well as all other Games related sites.</a:t>
            </a:r>
            <a:endParaRPr lang="en-GB" altLang="en-US"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8AE40895-14D9-FA42-B0DF-06B9F81DB51A}"/>
              </a:ext>
            </a:extLst>
          </p:cNvPr>
          <p:cNvSpPr/>
          <p:nvPr/>
        </p:nvSpPr>
        <p:spPr>
          <a:xfrm>
            <a:off x="6745288" y="2658507"/>
            <a:ext cx="4572000" cy="984885"/>
          </a:xfrm>
          <a:prstGeom prst="rect">
            <a:avLst/>
          </a:prstGeom>
        </p:spPr>
        <p:txBody>
          <a:bodyPr>
            <a:spAutoFit/>
          </a:bodyPr>
          <a:lstStyle/>
          <a:p>
            <a:endParaRPr lang="en-US" sz="800" dirty="0">
              <a:solidFill>
                <a:schemeClr val="bg1"/>
              </a:solidFill>
              <a:latin typeface="Gotham Light" panose="02000603030000020004" pitchFamily="2" charset="77"/>
            </a:endParaRPr>
          </a:p>
          <a:p>
            <a:endParaRPr lang="en-US" sz="800" dirty="0">
              <a:solidFill>
                <a:schemeClr val="bg1"/>
              </a:solidFill>
              <a:latin typeface="Gotham Light" panose="02000603030000020004" pitchFamily="2" charset="77"/>
            </a:endParaRPr>
          </a:p>
          <a:p>
            <a:endParaRPr lang="en-US" sz="800" dirty="0">
              <a:solidFill>
                <a:schemeClr val="bg1"/>
              </a:solidFill>
              <a:latin typeface="Gotham Light" panose="02000603030000020004" pitchFamily="2" charset="77"/>
            </a:endParaRPr>
          </a:p>
          <a:p>
            <a:endParaRPr lang="en-US" sz="800" dirty="0">
              <a:solidFill>
                <a:schemeClr val="bg1"/>
              </a:solidFill>
              <a:latin typeface="Gotham Light" panose="02000603030000020004" pitchFamily="2" charset="77"/>
            </a:endParaRPr>
          </a:p>
          <a:p>
            <a:r>
              <a:rPr lang="en-US" sz="800" dirty="0">
                <a:solidFill>
                  <a:schemeClr val="bg1"/>
                </a:solidFill>
                <a:latin typeface="Gotham Light" panose="02000603030000020004" pitchFamily="2" charset="77"/>
              </a:rPr>
              <a:t>	</a:t>
            </a:r>
          </a:p>
          <a:p>
            <a:endParaRPr lang="en-US" sz="800" dirty="0">
              <a:solidFill>
                <a:schemeClr val="bg1"/>
              </a:solidFill>
              <a:latin typeface="Gotham Light" panose="02000603030000020004" pitchFamily="2" charset="77"/>
            </a:endParaRPr>
          </a:p>
          <a:p>
            <a:endParaRPr lang="en-US" sz="1000" dirty="0">
              <a:solidFill>
                <a:schemeClr val="bg1"/>
              </a:solidFill>
              <a:latin typeface="Gotham Light" panose="02000603030000020004" pitchFamily="2" charset="77"/>
            </a:endParaRPr>
          </a:p>
        </p:txBody>
      </p:sp>
      <p:sp>
        <p:nvSpPr>
          <p:cNvPr id="8" name="Rectangle 7">
            <a:extLst>
              <a:ext uri="{FF2B5EF4-FFF2-40B4-BE49-F238E27FC236}">
                <a16:creationId xmlns:a16="http://schemas.microsoft.com/office/drawing/2014/main" id="{00A28ADC-D769-4949-9FEC-D86F6B523B49}"/>
              </a:ext>
            </a:extLst>
          </p:cNvPr>
          <p:cNvSpPr/>
          <p:nvPr/>
        </p:nvSpPr>
        <p:spPr>
          <a:xfrm>
            <a:off x="234343" y="2956005"/>
            <a:ext cx="2118360" cy="707886"/>
          </a:xfrm>
          <a:prstGeom prst="rect">
            <a:avLst/>
          </a:prstGeom>
        </p:spPr>
        <p:txBody>
          <a:bodyPr wrap="square">
            <a:spAutoFit/>
          </a:bodyPr>
          <a:lstStyle/>
          <a:p>
            <a:r>
              <a:rPr lang="en-US" sz="800" b="1" dirty="0">
                <a:solidFill>
                  <a:srgbClr val="D8117D"/>
                </a:solidFill>
                <a:latin typeface="Gotham-LightItalic" panose="02000603030000020004" pitchFamily="2" charset="77"/>
              </a:rPr>
              <a:t>GAMES BRANDING</a:t>
            </a:r>
          </a:p>
          <a:p>
            <a:r>
              <a:rPr lang="en-US" sz="800" dirty="0">
                <a:solidFill>
                  <a:schemeClr val="bg1"/>
                </a:solidFill>
                <a:latin typeface="Gotham Light" panose="02000603030000020004" pitchFamily="2" charset="77"/>
              </a:rPr>
              <a:t>SIGNAGE  AT ALL SPORTS &amp; NON-SPORTS VENUES INCLUDING OPENING &amp; CLOSING CEREMONIES, MEDAL PRESENTATIONS </a:t>
            </a:r>
          </a:p>
        </p:txBody>
      </p:sp>
      <p:sp>
        <p:nvSpPr>
          <p:cNvPr id="9" name="Rectangle 8">
            <a:extLst>
              <a:ext uri="{FF2B5EF4-FFF2-40B4-BE49-F238E27FC236}">
                <a16:creationId xmlns:a16="http://schemas.microsoft.com/office/drawing/2014/main" id="{F4E13236-F24E-CA46-A004-F61C79132119}"/>
              </a:ext>
            </a:extLst>
          </p:cNvPr>
          <p:cNvSpPr/>
          <p:nvPr/>
        </p:nvSpPr>
        <p:spPr>
          <a:xfrm>
            <a:off x="2428942" y="2958898"/>
            <a:ext cx="1955328" cy="830997"/>
          </a:xfrm>
          <a:prstGeom prst="rect">
            <a:avLst/>
          </a:prstGeom>
        </p:spPr>
        <p:txBody>
          <a:bodyPr wrap="square">
            <a:spAutoFit/>
          </a:bodyPr>
          <a:lstStyle/>
          <a:p>
            <a:r>
              <a:rPr lang="en-US" sz="800" b="1" dirty="0">
                <a:solidFill>
                  <a:srgbClr val="D8117D"/>
                </a:solidFill>
                <a:latin typeface="Gotham-LightItalic" panose="02000603030000020004" pitchFamily="2" charset="77"/>
              </a:rPr>
              <a:t>MEDIA CENTRES</a:t>
            </a:r>
          </a:p>
          <a:p>
            <a:r>
              <a:rPr lang="en-US" sz="800" dirty="0">
                <a:solidFill>
                  <a:schemeClr val="bg1"/>
                </a:solidFill>
                <a:latin typeface="Gotham Light" panose="02000603030000020004" pitchFamily="2" charset="77"/>
              </a:rPr>
              <a:t>AT INTERNATIONAL </a:t>
            </a:r>
          </a:p>
          <a:p>
            <a:r>
              <a:rPr lang="en-US" sz="800" dirty="0">
                <a:solidFill>
                  <a:schemeClr val="bg1"/>
                </a:solidFill>
                <a:latin typeface="Gotham Light" panose="02000603030000020004" pitchFamily="2" charset="77"/>
              </a:rPr>
              <a:t>BROADCAST CENTRE, MAIN PRESS CENTRE, PRESS CONFERENCES &amp; PRESS INTERVIEW BACKDROPS</a:t>
            </a:r>
          </a:p>
        </p:txBody>
      </p:sp>
      <p:sp>
        <p:nvSpPr>
          <p:cNvPr id="10" name="Rectangle 9">
            <a:extLst>
              <a:ext uri="{FF2B5EF4-FFF2-40B4-BE49-F238E27FC236}">
                <a16:creationId xmlns:a16="http://schemas.microsoft.com/office/drawing/2014/main" id="{CBE327F2-9E58-0048-BC5A-53CBF285956D}"/>
              </a:ext>
            </a:extLst>
          </p:cNvPr>
          <p:cNvSpPr/>
          <p:nvPr/>
        </p:nvSpPr>
        <p:spPr>
          <a:xfrm>
            <a:off x="243459" y="4364302"/>
            <a:ext cx="2190433" cy="461665"/>
          </a:xfrm>
          <a:prstGeom prst="rect">
            <a:avLst/>
          </a:prstGeom>
        </p:spPr>
        <p:txBody>
          <a:bodyPr wrap="square">
            <a:spAutoFit/>
          </a:bodyPr>
          <a:lstStyle/>
          <a:p>
            <a:r>
              <a:rPr lang="en-US" sz="800" b="1" dirty="0">
                <a:solidFill>
                  <a:srgbClr val="D8117D"/>
                </a:solidFill>
                <a:latin typeface="Gotham-LightItalic" panose="02000603030000020004" pitchFamily="2" charset="77"/>
              </a:rPr>
              <a:t>SPONSORS VILLAGE</a:t>
            </a:r>
          </a:p>
          <a:p>
            <a:r>
              <a:rPr lang="en-US" sz="800" dirty="0">
                <a:solidFill>
                  <a:schemeClr val="bg1"/>
                </a:solidFill>
                <a:latin typeface="Gotham Light" panose="02000603030000020004" pitchFamily="2" charset="77"/>
              </a:rPr>
              <a:t>DISPLAY AREA TO PROMOTE &amp; SELL PRODUCTS &amp; SERVICES</a:t>
            </a:r>
          </a:p>
        </p:txBody>
      </p:sp>
      <p:sp>
        <p:nvSpPr>
          <p:cNvPr id="11" name="Rectangle 10">
            <a:extLst>
              <a:ext uri="{FF2B5EF4-FFF2-40B4-BE49-F238E27FC236}">
                <a16:creationId xmlns:a16="http://schemas.microsoft.com/office/drawing/2014/main" id="{BA018EAB-247E-1448-9328-F4EDEA7C40F5}"/>
              </a:ext>
            </a:extLst>
          </p:cNvPr>
          <p:cNvSpPr/>
          <p:nvPr/>
        </p:nvSpPr>
        <p:spPr>
          <a:xfrm>
            <a:off x="2434510" y="4364374"/>
            <a:ext cx="1802667" cy="584775"/>
          </a:xfrm>
          <a:prstGeom prst="rect">
            <a:avLst/>
          </a:prstGeom>
        </p:spPr>
        <p:txBody>
          <a:bodyPr wrap="square">
            <a:spAutoFit/>
          </a:bodyPr>
          <a:lstStyle/>
          <a:p>
            <a:r>
              <a:rPr lang="en-US" sz="800" b="1" dirty="0">
                <a:solidFill>
                  <a:srgbClr val="D8117D"/>
                </a:solidFill>
                <a:latin typeface="Gotham-LightItalic" panose="02000603030000020004" pitchFamily="2" charset="77"/>
              </a:rPr>
              <a:t>GAMES PROMOTIONAL </a:t>
            </a:r>
            <a:r>
              <a:rPr lang="en-US" sz="800" b="1" dirty="0">
                <a:solidFill>
                  <a:srgbClr val="E95DB3"/>
                </a:solidFill>
                <a:latin typeface="Gotham-LightItalic" panose="02000603030000020004" pitchFamily="2" charset="77"/>
              </a:rPr>
              <a:t>CAMPAIGN</a:t>
            </a:r>
          </a:p>
          <a:p>
            <a:r>
              <a:rPr lang="en-US" sz="800" dirty="0">
                <a:solidFill>
                  <a:schemeClr val="bg1"/>
                </a:solidFill>
                <a:latin typeface="Gotham Light" panose="02000603030000020004" pitchFamily="2" charset="77"/>
              </a:rPr>
              <a:t>WORKSHOP / SEMINAR BRANDING</a:t>
            </a:r>
          </a:p>
        </p:txBody>
      </p:sp>
      <p:sp>
        <p:nvSpPr>
          <p:cNvPr id="12" name="Rectangle 11">
            <a:extLst>
              <a:ext uri="{FF2B5EF4-FFF2-40B4-BE49-F238E27FC236}">
                <a16:creationId xmlns:a16="http://schemas.microsoft.com/office/drawing/2014/main" id="{A5AC6C1B-B680-504E-B982-C43FDD267FFD}"/>
              </a:ext>
            </a:extLst>
          </p:cNvPr>
          <p:cNvSpPr/>
          <p:nvPr/>
        </p:nvSpPr>
        <p:spPr>
          <a:xfrm>
            <a:off x="240624" y="3731042"/>
            <a:ext cx="2118360" cy="584775"/>
          </a:xfrm>
          <a:prstGeom prst="rect">
            <a:avLst/>
          </a:prstGeom>
        </p:spPr>
        <p:txBody>
          <a:bodyPr wrap="square">
            <a:spAutoFit/>
          </a:bodyPr>
          <a:lstStyle/>
          <a:p>
            <a:r>
              <a:rPr lang="en-US" sz="800" b="1" dirty="0">
                <a:solidFill>
                  <a:srgbClr val="D8117D"/>
                </a:solidFill>
                <a:latin typeface="Gotham-LightItalic" panose="02000603030000020004" pitchFamily="2" charset="77"/>
              </a:rPr>
              <a:t>ATHLETES / OFFICIALS / VOLUNTEERS</a:t>
            </a:r>
          </a:p>
          <a:p>
            <a:r>
              <a:rPr lang="en-US" sz="800" dirty="0">
                <a:solidFill>
                  <a:schemeClr val="bg1"/>
                </a:solidFill>
                <a:latin typeface="Gotham Light" panose="02000603030000020004" pitchFamily="2" charset="77"/>
              </a:rPr>
              <a:t>LOGO ON ATHELTE BIBS &amp; OFFICIAL &amp; VOLUNTEER UNIFORMS</a:t>
            </a:r>
          </a:p>
        </p:txBody>
      </p:sp>
      <p:sp>
        <p:nvSpPr>
          <p:cNvPr id="13" name="Rectangle 12">
            <a:extLst>
              <a:ext uri="{FF2B5EF4-FFF2-40B4-BE49-F238E27FC236}">
                <a16:creationId xmlns:a16="http://schemas.microsoft.com/office/drawing/2014/main" id="{97680B86-E6DD-F24E-940E-5656AD2DBBA8}"/>
              </a:ext>
            </a:extLst>
          </p:cNvPr>
          <p:cNvSpPr/>
          <p:nvPr/>
        </p:nvSpPr>
        <p:spPr>
          <a:xfrm>
            <a:off x="2428942" y="3743197"/>
            <a:ext cx="1589289" cy="584775"/>
          </a:xfrm>
          <a:prstGeom prst="rect">
            <a:avLst/>
          </a:prstGeom>
        </p:spPr>
        <p:txBody>
          <a:bodyPr wrap="square">
            <a:spAutoFit/>
          </a:bodyPr>
          <a:lstStyle/>
          <a:p>
            <a:r>
              <a:rPr lang="en-US" sz="800" b="1" dirty="0">
                <a:solidFill>
                  <a:srgbClr val="E95DB3"/>
                </a:solidFill>
                <a:latin typeface="Gotham-LightItalic" panose="02000603030000020004" pitchFamily="2" charset="77"/>
              </a:rPr>
              <a:t>ATHLETES’ HOTELS</a:t>
            </a:r>
          </a:p>
          <a:p>
            <a:r>
              <a:rPr lang="en-US" sz="800" dirty="0">
                <a:solidFill>
                  <a:schemeClr val="bg1"/>
                </a:solidFill>
                <a:latin typeface="Gotham Light" panose="02000603030000020004" pitchFamily="2" charset="77"/>
              </a:rPr>
              <a:t>HOME TO 5,000+ ATHLETES, COACHES AND OFFICIALS</a:t>
            </a:r>
            <a:endParaRPr lang="en-US" sz="800" dirty="0"/>
          </a:p>
        </p:txBody>
      </p:sp>
      <p:sp>
        <p:nvSpPr>
          <p:cNvPr id="14" name="Rectangle 13">
            <a:extLst>
              <a:ext uri="{FF2B5EF4-FFF2-40B4-BE49-F238E27FC236}">
                <a16:creationId xmlns:a16="http://schemas.microsoft.com/office/drawing/2014/main" id="{7E71F4EA-F45A-3E49-99EC-8624B498749F}"/>
              </a:ext>
            </a:extLst>
          </p:cNvPr>
          <p:cNvSpPr/>
          <p:nvPr/>
        </p:nvSpPr>
        <p:spPr>
          <a:xfrm>
            <a:off x="244718" y="4874452"/>
            <a:ext cx="2326640" cy="461665"/>
          </a:xfrm>
          <a:prstGeom prst="rect">
            <a:avLst/>
          </a:prstGeom>
        </p:spPr>
        <p:txBody>
          <a:bodyPr wrap="square">
            <a:spAutoFit/>
          </a:bodyPr>
          <a:lstStyle/>
          <a:p>
            <a:r>
              <a:rPr lang="en-US" sz="800" b="1" dirty="0">
                <a:solidFill>
                  <a:srgbClr val="D8117D"/>
                </a:solidFill>
                <a:latin typeface="Gotham-LightItalic" panose="02000603030000020004" pitchFamily="2" charset="77"/>
              </a:rPr>
              <a:t>HOSPITALITY VILLAGE</a:t>
            </a:r>
          </a:p>
          <a:p>
            <a:r>
              <a:rPr lang="en-US" sz="800" dirty="0">
                <a:solidFill>
                  <a:schemeClr val="bg1"/>
                </a:solidFill>
                <a:latin typeface="Gotham Light" panose="02000603030000020004" pitchFamily="2" charset="77"/>
              </a:rPr>
              <a:t>FOR ALL SPONSORS, SUPPLIERS, BROADCASTERS AND MEDIA	</a:t>
            </a:r>
          </a:p>
        </p:txBody>
      </p:sp>
      <p:sp>
        <p:nvSpPr>
          <p:cNvPr id="15" name="Rectangle 14">
            <a:extLst>
              <a:ext uri="{FF2B5EF4-FFF2-40B4-BE49-F238E27FC236}">
                <a16:creationId xmlns:a16="http://schemas.microsoft.com/office/drawing/2014/main" id="{F63454D1-6018-E648-8321-005569CE7CAA}"/>
              </a:ext>
            </a:extLst>
          </p:cNvPr>
          <p:cNvSpPr/>
          <p:nvPr/>
        </p:nvSpPr>
        <p:spPr>
          <a:xfrm>
            <a:off x="2436564" y="4918958"/>
            <a:ext cx="2020888" cy="338554"/>
          </a:xfrm>
          <a:prstGeom prst="rect">
            <a:avLst/>
          </a:prstGeom>
        </p:spPr>
        <p:txBody>
          <a:bodyPr wrap="square">
            <a:spAutoFit/>
          </a:bodyPr>
          <a:lstStyle/>
          <a:p>
            <a:r>
              <a:rPr lang="en-US" sz="800" b="1" dirty="0">
                <a:solidFill>
                  <a:srgbClr val="D8117D"/>
                </a:solidFill>
                <a:latin typeface="Gotham-LightItalic" panose="02000603030000020004" pitchFamily="2" charset="77"/>
              </a:rPr>
              <a:t>TICKET BRANDING</a:t>
            </a:r>
          </a:p>
          <a:p>
            <a:r>
              <a:rPr lang="en-US" sz="800" dirty="0">
                <a:solidFill>
                  <a:schemeClr val="bg1"/>
                </a:solidFill>
                <a:latin typeface="Gotham Light" panose="02000603030000020004" pitchFamily="2" charset="77"/>
              </a:rPr>
              <a:t>LOGO ON REVERSE OF TICKETS</a:t>
            </a:r>
          </a:p>
        </p:txBody>
      </p:sp>
      <p:sp>
        <p:nvSpPr>
          <p:cNvPr id="17" name="Rectangle 16">
            <a:extLst>
              <a:ext uri="{FF2B5EF4-FFF2-40B4-BE49-F238E27FC236}">
                <a16:creationId xmlns:a16="http://schemas.microsoft.com/office/drawing/2014/main" id="{A88EC544-6267-7045-81DE-2E41E2A4DB4B}"/>
              </a:ext>
            </a:extLst>
          </p:cNvPr>
          <p:cNvSpPr/>
          <p:nvPr/>
        </p:nvSpPr>
        <p:spPr>
          <a:xfrm>
            <a:off x="4491897" y="2774341"/>
            <a:ext cx="3190155" cy="2308324"/>
          </a:xfrm>
          <a:prstGeom prst="rect">
            <a:avLst/>
          </a:prstGeom>
        </p:spPr>
        <p:txBody>
          <a:bodyPr wrap="square">
            <a:spAutoFit/>
          </a:bodyPr>
          <a:lstStyle/>
          <a:p>
            <a:pPr lvl="0" defTabSz="914400" eaLnBrk="0" fontAlgn="base" hangingPunct="0">
              <a:spcBef>
                <a:spcPct val="0"/>
              </a:spcBef>
              <a:spcAft>
                <a:spcPct val="0"/>
              </a:spcAft>
            </a:pP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In camera signage advertising with Sponsor &amp; Supplier logos clearly visible at all Games Venues, where appropriate.</a:t>
            </a:r>
            <a:endPar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endParaRPr>
          </a:p>
          <a:p>
            <a:pPr lvl="0" defTabSz="914400" eaLnBrk="0" fontAlgn="base" hangingPunct="0">
              <a:spcBef>
                <a:spcPct val="0"/>
              </a:spcBef>
              <a:spcAft>
                <a:spcPct val="0"/>
              </a:spcAft>
            </a:pPr>
            <a:endParaRPr lang="en-US" altLang="en-US" sz="800" dirty="0">
              <a:solidFill>
                <a:schemeClr val="bg1"/>
              </a:solidFill>
              <a:latin typeface="Gotham Light" panose="02000603030000020004" pitchFamily="2" charset="77"/>
              <a:cs typeface="Arial" panose="020B0604020202020204" pitchFamily="34" charset="0"/>
            </a:endParaRPr>
          </a:p>
          <a:p>
            <a:pPr lvl="0" defTabSz="914400" eaLnBrk="0" fontAlgn="base" hangingPunct="0">
              <a:spcBef>
                <a:spcPct val="0"/>
              </a:spcBef>
              <a:spcAft>
                <a:spcPct val="0"/>
              </a:spcAft>
            </a:pP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Opportunities for product placement and advertising packages as part of 6</a:t>
            </a:r>
            <a:r>
              <a:rPr lang="th-TH" altLang="en-US" sz="800" baseline="300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th</a:t>
            </a: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 AIMAG Bangkok – Chonburi 2021 </a:t>
            </a:r>
            <a:r>
              <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b</a:t>
            </a: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roadcast</a:t>
            </a:r>
            <a:r>
              <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a:t>
            </a: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 online &amp; OTT programme, which is currently being finalised.</a:t>
            </a:r>
            <a:endPar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endParaRPr>
          </a:p>
          <a:p>
            <a:pPr lvl="0" defTabSz="914400" eaLnBrk="0" fontAlgn="base" hangingPunct="0">
              <a:spcBef>
                <a:spcPct val="0"/>
              </a:spcBef>
              <a:spcAft>
                <a:spcPct val="0"/>
              </a:spcAft>
            </a:pPr>
            <a:endParaRPr lang="en-US" altLang="en-US" sz="800" dirty="0">
              <a:solidFill>
                <a:schemeClr val="bg1"/>
              </a:solidFill>
              <a:latin typeface="Gotham Light" panose="02000603030000020004" pitchFamily="2" charset="77"/>
              <a:cs typeface="Arial" panose="020B0604020202020204" pitchFamily="34" charset="0"/>
            </a:endParaRPr>
          </a:p>
          <a:p>
            <a:pPr lvl="0" defTabSz="914400" eaLnBrk="0" fontAlgn="base" hangingPunct="0">
              <a:spcBef>
                <a:spcPct val="0"/>
              </a:spcBef>
              <a:spcAft>
                <a:spcPct val="0"/>
              </a:spcAft>
            </a:pP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Broadcast coverage, to include: Live and delayed coverage of sports; Opening &amp; Closing Ceremonies; Medal Presentations; Daily News &amp; Highlights; Pre-event Build-up Programmes; Post-event Summary Highlights.</a:t>
            </a:r>
            <a:endPar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endParaRPr>
          </a:p>
          <a:p>
            <a:pPr lvl="0" defTabSz="914400" eaLnBrk="0" fontAlgn="base" hangingPunct="0">
              <a:spcBef>
                <a:spcPct val="0"/>
              </a:spcBef>
              <a:spcAft>
                <a:spcPct val="0"/>
              </a:spcAft>
            </a:pPr>
            <a:endParaRPr lang="en-US" altLang="en-US" sz="800" dirty="0">
              <a:solidFill>
                <a:schemeClr val="bg1"/>
              </a:solidFill>
              <a:latin typeface="Gotham Light" panose="02000603030000020004" pitchFamily="2" charset="77"/>
              <a:cs typeface="Arial" panose="020B0604020202020204" pitchFamily="34" charset="0"/>
            </a:endParaRPr>
          </a:p>
          <a:p>
            <a:pPr lvl="0" defTabSz="914400" eaLnBrk="0" fontAlgn="base" hangingPunct="0">
              <a:spcBef>
                <a:spcPct val="0"/>
              </a:spcBef>
              <a:spcAft>
                <a:spcPct val="0"/>
              </a:spcAft>
            </a:pP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Dedicated social and digital media platforms with live streaming.</a:t>
            </a:r>
            <a:endPar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endParaRPr>
          </a:p>
          <a:p>
            <a:pPr lvl="0" defTabSz="914400" eaLnBrk="0" fontAlgn="base" hangingPunct="0">
              <a:spcBef>
                <a:spcPct val="0"/>
              </a:spcBef>
              <a:spcAft>
                <a:spcPct val="0"/>
              </a:spcAft>
            </a:pPr>
            <a:endParaRPr lang="en-US" altLang="en-US" sz="800" dirty="0">
              <a:solidFill>
                <a:schemeClr val="bg1"/>
              </a:solidFill>
              <a:latin typeface="Gotham Light" panose="02000603030000020004" pitchFamily="2" charset="77"/>
              <a:cs typeface="Arial" panose="020B0604020202020204" pitchFamily="34" charset="0"/>
            </a:endParaRPr>
          </a:p>
          <a:p>
            <a:pPr lvl="0" defTabSz="914400" eaLnBrk="0" fontAlgn="base" hangingPunct="0">
              <a:spcBef>
                <a:spcPct val="0"/>
              </a:spcBef>
              <a:spcAft>
                <a:spcPct val="0"/>
              </a:spcAft>
            </a:pP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Details to be confirmed by end of 2021.</a:t>
            </a:r>
            <a:endParaRPr lang="th-TH" altLang="en-US" sz="800" dirty="0">
              <a:solidFill>
                <a:schemeClr val="bg1"/>
              </a:solidFill>
              <a:latin typeface="Gotham Light" panose="02000603030000020004" pitchFamily="2" charset="77"/>
            </a:endParaRPr>
          </a:p>
        </p:txBody>
      </p:sp>
      <p:sp>
        <p:nvSpPr>
          <p:cNvPr id="18" name="Rectangle 17">
            <a:extLst>
              <a:ext uri="{FF2B5EF4-FFF2-40B4-BE49-F238E27FC236}">
                <a16:creationId xmlns:a16="http://schemas.microsoft.com/office/drawing/2014/main" id="{06BDB0D9-A4D5-6C46-BEE2-D494077C63AB}"/>
              </a:ext>
            </a:extLst>
          </p:cNvPr>
          <p:cNvSpPr/>
          <p:nvPr/>
        </p:nvSpPr>
        <p:spPr>
          <a:xfrm>
            <a:off x="716205" y="2462551"/>
            <a:ext cx="1444626"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BRAND EXPOSURE</a:t>
            </a:r>
            <a:endParaRPr lang="en-US" sz="1000" dirty="0">
              <a:latin typeface="Gotham-MediumItalic" panose="02000603030000020004" pitchFamily="2" charset="77"/>
            </a:endParaRPr>
          </a:p>
        </p:txBody>
      </p:sp>
      <p:sp>
        <p:nvSpPr>
          <p:cNvPr id="19" name="Rectangle 18">
            <a:extLst>
              <a:ext uri="{FF2B5EF4-FFF2-40B4-BE49-F238E27FC236}">
                <a16:creationId xmlns:a16="http://schemas.microsoft.com/office/drawing/2014/main" id="{9E9044D4-3334-CD4B-8B6A-4E0954BE262B}"/>
              </a:ext>
            </a:extLst>
          </p:cNvPr>
          <p:cNvSpPr/>
          <p:nvPr/>
        </p:nvSpPr>
        <p:spPr>
          <a:xfrm>
            <a:off x="4931971" y="2483614"/>
            <a:ext cx="1813317"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BROADCAST EXPOSURE</a:t>
            </a:r>
            <a:endParaRPr lang="en-US" sz="1000" dirty="0">
              <a:latin typeface="Gotham-MediumItalic" panose="02000603030000020004" pitchFamily="2" charset="77"/>
            </a:endParaRPr>
          </a:p>
        </p:txBody>
      </p:sp>
      <p:sp>
        <p:nvSpPr>
          <p:cNvPr id="20" name="Rectangle 19">
            <a:extLst>
              <a:ext uri="{FF2B5EF4-FFF2-40B4-BE49-F238E27FC236}">
                <a16:creationId xmlns:a16="http://schemas.microsoft.com/office/drawing/2014/main" id="{0F7A3CB1-6089-464C-91E2-AD746B41AF61}"/>
              </a:ext>
            </a:extLst>
          </p:cNvPr>
          <p:cNvSpPr/>
          <p:nvPr/>
        </p:nvSpPr>
        <p:spPr>
          <a:xfrm>
            <a:off x="224246" y="2020114"/>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WHY GET INVOLVED?</a:t>
            </a:r>
          </a:p>
        </p:txBody>
      </p:sp>
      <p:pic>
        <p:nvPicPr>
          <p:cNvPr id="2" name="Picture 1">
            <a:extLst>
              <a:ext uri="{FF2B5EF4-FFF2-40B4-BE49-F238E27FC236}">
                <a16:creationId xmlns:a16="http://schemas.microsoft.com/office/drawing/2014/main" id="{E1FF5543-32D6-8446-ADBC-C8680EE51838}"/>
              </a:ext>
            </a:extLst>
          </p:cNvPr>
          <p:cNvPicPr>
            <a:picLocks noChangeAspect="1"/>
          </p:cNvPicPr>
          <p:nvPr/>
        </p:nvPicPr>
        <p:blipFill>
          <a:blip r:embed="rId3"/>
          <a:stretch>
            <a:fillRect/>
          </a:stretch>
        </p:blipFill>
        <p:spPr>
          <a:xfrm>
            <a:off x="319916" y="2355895"/>
            <a:ext cx="466891" cy="459531"/>
          </a:xfrm>
          <a:prstGeom prst="rect">
            <a:avLst/>
          </a:prstGeom>
        </p:spPr>
      </p:pic>
      <p:pic>
        <p:nvPicPr>
          <p:cNvPr id="4" name="Picture 3">
            <a:extLst>
              <a:ext uri="{FF2B5EF4-FFF2-40B4-BE49-F238E27FC236}">
                <a16:creationId xmlns:a16="http://schemas.microsoft.com/office/drawing/2014/main" id="{4072EC38-610D-7D47-AC01-97EB43B7F7C7}"/>
              </a:ext>
            </a:extLst>
          </p:cNvPr>
          <p:cNvPicPr>
            <a:picLocks noChangeAspect="1"/>
          </p:cNvPicPr>
          <p:nvPr/>
        </p:nvPicPr>
        <p:blipFill>
          <a:blip r:embed="rId4"/>
          <a:stretch>
            <a:fillRect/>
          </a:stretch>
        </p:blipFill>
        <p:spPr>
          <a:xfrm>
            <a:off x="4530233" y="2374644"/>
            <a:ext cx="542830" cy="464159"/>
          </a:xfrm>
          <a:prstGeom prst="rect">
            <a:avLst/>
          </a:prstGeom>
        </p:spPr>
      </p:pic>
    </p:spTree>
    <p:extLst>
      <p:ext uri="{BB962C8B-B14F-4D97-AF65-F5344CB8AC3E}">
        <p14:creationId xmlns:p14="http://schemas.microsoft.com/office/powerpoint/2010/main" val="1040813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371B6C-E6B8-BD40-AEC9-B4CDD4AE3A2A}"/>
              </a:ext>
            </a:extLst>
          </p:cNvPr>
          <p:cNvSpPr/>
          <p:nvPr/>
        </p:nvSpPr>
        <p:spPr>
          <a:xfrm>
            <a:off x="236583" y="2725971"/>
            <a:ext cx="3977639" cy="3754874"/>
          </a:xfrm>
          <a:prstGeom prst="rect">
            <a:avLst/>
          </a:prstGeom>
        </p:spPr>
        <p:txBody>
          <a:bodyPr wrap="square">
            <a:spAutoFit/>
          </a:bodyPr>
          <a:lstStyle/>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GAMES PROMOTIONAL CAMPAIGN</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6</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AIMAG Bangkok – Chonburi 2021 will be supported by an all-encompassing promotional campaign running in the build-up to the Games, during the Games and post Games. It covers: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PR &amp; CONTENT</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PR campaign ensures wide coverage both during and after the Games and will feature:</a:t>
            </a:r>
          </a:p>
          <a:p>
            <a:pPr marL="342900" lvl="0" indent="-342900">
              <a:buFont typeface="Arial" panose="020B0604020202020204" pitchFamily="34" charset="0"/>
              <a:buChar char="-"/>
            </a:pPr>
            <a:r>
              <a:rPr lang="en-GB" sz="800" dirty="0">
                <a:solidFill>
                  <a:schemeClr val="bg1"/>
                </a:solidFill>
                <a:latin typeface="Gotham Light" panose="02000603030000020004" pitchFamily="2" charset="77"/>
                <a:ea typeface="MS Mincho" panose="02020609040205080304" pitchFamily="49" charset="-128"/>
                <a:cs typeface="Arial" panose="020B0604020202020204" pitchFamily="34" charset="0"/>
              </a:rPr>
              <a:t>Features on the Games</a:t>
            </a:r>
          </a:p>
          <a:p>
            <a:pPr marL="342900" lvl="0" indent="-342900">
              <a:buFont typeface="Arial" panose="020B0604020202020204" pitchFamily="34" charset="0"/>
              <a:buChar char="-"/>
            </a:pPr>
            <a:r>
              <a:rPr lang="en-GB" sz="800" dirty="0">
                <a:solidFill>
                  <a:schemeClr val="bg1"/>
                </a:solidFill>
                <a:latin typeface="Gotham Light" panose="02000603030000020004" pitchFamily="2" charset="77"/>
                <a:ea typeface="MS Mincho" panose="02020609040205080304" pitchFamily="49" charset="-128"/>
                <a:cs typeface="Arial" panose="020B0604020202020204" pitchFamily="34" charset="0"/>
              </a:rPr>
              <a:t>Online campaign of advertising, editorial, blogging and social media</a:t>
            </a:r>
          </a:p>
          <a:p>
            <a:pPr marL="342900" lvl="0" indent="-342900">
              <a:buFont typeface="Arial" panose="020B0604020202020204" pitchFamily="34" charset="0"/>
              <a:buChar char="-"/>
            </a:pPr>
            <a:r>
              <a:rPr lang="en-GB" sz="800" dirty="0">
                <a:solidFill>
                  <a:schemeClr val="bg1"/>
                </a:solidFill>
                <a:latin typeface="Gotham Light" panose="02000603030000020004" pitchFamily="2" charset="77"/>
                <a:ea typeface="MS Mincho" panose="02020609040205080304" pitchFamily="49" charset="-128"/>
                <a:cs typeface="Arial" panose="020B0604020202020204" pitchFamily="34" charset="0"/>
              </a:rPr>
              <a:t>International and local news channels</a:t>
            </a:r>
          </a:p>
          <a:p>
            <a:pPr lvl="0"/>
            <a:endParaRPr lang="en-GB" sz="800" dirty="0">
              <a:solidFill>
                <a:schemeClr val="bg1"/>
              </a:solidFill>
              <a:latin typeface="Gotham Light" panose="02000603030000020004" pitchFamily="2" charset="77"/>
              <a:ea typeface="MS Mincho" panose="02020609040205080304" pitchFamily="49" charset="-128"/>
              <a:cs typeface="Arial" panose="020B0604020202020204" pitchFamily="34" charset="0"/>
            </a:endParaRP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 ADVERTISING</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A paid-for media campaign will include the creation of at least three (3) different creative themes, as directed solely by the OCA, with executions in the television, print, radio and internet media. The campaign will be executed to achieve the maximum regional and national impact in the lead up to the Games.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700" b="1" dirty="0">
                <a:solidFill>
                  <a:srgbClr val="E95DB3"/>
                </a:solidFill>
                <a:latin typeface="Gotham-LightItalic" panose="02000603030000020004" pitchFamily="2" charset="77"/>
                <a:ea typeface="Times New Roman" panose="02020603050405020304" pitchFamily="18" charset="0"/>
                <a:cs typeface="Arial" panose="020B0604020202020204" pitchFamily="34" charset="0"/>
              </a:rPr>
              <a:t>ONLINE - </a:t>
            </a:r>
            <a:r>
              <a:rPr lang="en-GB" sz="7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6</a:t>
            </a:r>
            <a:r>
              <a:rPr lang="en-GB" sz="7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7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AIMAG Bangkok – Chonburi 2021 marketing team will work closely with leading international industry web portals to reach subscribers and visitors through web advertising and targeted email campaigns.</a:t>
            </a:r>
          </a:p>
          <a:p>
            <a:r>
              <a:rPr lang="en-GB" sz="700" b="1" dirty="0">
                <a:solidFill>
                  <a:srgbClr val="E95DB3"/>
                </a:solidFill>
                <a:latin typeface="Gotham-LightItalic" panose="02000603030000020004" pitchFamily="2" charset="77"/>
                <a:ea typeface="Times New Roman" panose="02020603050405020304" pitchFamily="18" charset="0"/>
                <a:cs typeface="Arial" panose="020B0604020202020204" pitchFamily="34" charset="0"/>
              </a:rPr>
              <a:t>ALL MEDIA </a:t>
            </a:r>
            <a:r>
              <a:rPr lang="en-GB" sz="7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 media-wide (TV, RADIO, PRINT &amp; ONLINE) advertising campaign will run in the build-up to the Games, during the Games and post Games. Currently being developed.</a:t>
            </a:r>
            <a:r>
              <a:rPr lang="en-GB" sz="700" b="1" dirty="0">
                <a:solidFill>
                  <a:srgbClr val="E95DB3"/>
                </a:solidFill>
                <a:latin typeface="Gotham-LightItalic" panose="02000603030000020004" pitchFamily="2" charset="77"/>
                <a:ea typeface="Times New Roman" panose="02020603050405020304" pitchFamily="18" charset="0"/>
                <a:cs typeface="Arial" panose="020B0604020202020204" pitchFamily="34" charset="0"/>
              </a:rPr>
              <a:t> </a:t>
            </a:r>
          </a:p>
          <a:p>
            <a:r>
              <a:rPr lang="en-GB" sz="700" b="1" dirty="0">
                <a:solidFill>
                  <a:srgbClr val="E95DB3"/>
                </a:solidFill>
                <a:latin typeface="Gotham-LightItalic" panose="02000603030000020004" pitchFamily="2" charset="77"/>
                <a:ea typeface="Times New Roman" panose="02020603050405020304" pitchFamily="18" charset="0"/>
                <a:cs typeface="Arial" panose="020B0604020202020204" pitchFamily="34" charset="0"/>
              </a:rPr>
              <a:t>OUTDOOR </a:t>
            </a:r>
            <a:r>
              <a:rPr lang="en-GB" sz="7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The Games will be supported by an outdoor poster campaign. Details currently being finalised.</a:t>
            </a:r>
          </a:p>
          <a:p>
            <a:endParaRPr lang="en-GB" sz="7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endParaRPr lang="en-GB" sz="800" dirty="0">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FB8B0518-A5DA-EA47-949E-2B945C2D0763}"/>
              </a:ext>
            </a:extLst>
          </p:cNvPr>
          <p:cNvSpPr/>
          <p:nvPr/>
        </p:nvSpPr>
        <p:spPr>
          <a:xfrm>
            <a:off x="4572000" y="2693916"/>
            <a:ext cx="4150359" cy="1815882"/>
          </a:xfrm>
          <a:prstGeom prst="rect">
            <a:avLst/>
          </a:prstGeom>
        </p:spPr>
        <p:txBody>
          <a:bodyPr wrap="square">
            <a:spAutoFit/>
          </a:bodyPr>
          <a:lstStyle/>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OFFICIAL PROGRAMMES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Sponsors &amp; Suppliers will be included in the Official Games Programme – available in hard copy and online.</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YOUR OWN CAMPAIGN</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As well as the Games PR campaign, all Sponsors &amp; Suppliers will have rights to create their own PR and Advertising campaigns and associate with the 6</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AIMAG Bangkok – Chonburi 2021 through this PR and advertising activity.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CA"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Sponsors &amp; Suppliers can create content through, for example: Q&amp;As with Athletes / Officials</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r>
              <a:rPr lang="en-CA"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Fun Challenges</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r>
              <a:rPr lang="en-CA"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Celebrity and Expert Speaker Features</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r>
              <a:rPr lang="en-CA"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Sponsor Village Highlights</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r>
              <a:rPr lang="en-CA"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Onsite Promotions</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Press Conferences; and Charity Links.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endParaRPr lang="en-GB" sz="800" dirty="0">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59DC0225-F69A-9443-AAD4-4CE09F38AFBA}"/>
              </a:ext>
            </a:extLst>
          </p:cNvPr>
          <p:cNvSpPr/>
          <p:nvPr/>
        </p:nvSpPr>
        <p:spPr>
          <a:xfrm>
            <a:off x="662940" y="2449837"/>
            <a:ext cx="1904689"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PROMOTION &amp; PR RIGHTS</a:t>
            </a:r>
            <a:endParaRPr lang="en-US" sz="1000" dirty="0">
              <a:latin typeface="Gotham-MediumItalic" panose="02000603030000020004" pitchFamily="2" charset="77"/>
            </a:endParaRPr>
          </a:p>
        </p:txBody>
      </p:sp>
      <p:sp>
        <p:nvSpPr>
          <p:cNvPr id="8" name="Rectangle 7">
            <a:extLst>
              <a:ext uri="{FF2B5EF4-FFF2-40B4-BE49-F238E27FC236}">
                <a16:creationId xmlns:a16="http://schemas.microsoft.com/office/drawing/2014/main" id="{52FB01FD-4607-AA47-9693-7E4178785523}"/>
              </a:ext>
            </a:extLst>
          </p:cNvPr>
          <p:cNvSpPr/>
          <p:nvPr/>
        </p:nvSpPr>
        <p:spPr>
          <a:xfrm>
            <a:off x="224246" y="2020114"/>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WHY GET INVOLVED?</a:t>
            </a:r>
          </a:p>
        </p:txBody>
      </p:sp>
      <p:pic>
        <p:nvPicPr>
          <p:cNvPr id="3" name="Picture 2">
            <a:extLst>
              <a:ext uri="{FF2B5EF4-FFF2-40B4-BE49-F238E27FC236}">
                <a16:creationId xmlns:a16="http://schemas.microsoft.com/office/drawing/2014/main" id="{49518060-C07E-0C4B-B94D-6CE4A601A5F3}"/>
              </a:ext>
            </a:extLst>
          </p:cNvPr>
          <p:cNvPicPr>
            <a:picLocks noChangeAspect="1"/>
          </p:cNvPicPr>
          <p:nvPr/>
        </p:nvPicPr>
        <p:blipFill>
          <a:blip r:embed="rId2"/>
          <a:stretch>
            <a:fillRect/>
          </a:stretch>
        </p:blipFill>
        <p:spPr>
          <a:xfrm>
            <a:off x="304800" y="2403522"/>
            <a:ext cx="342900" cy="369332"/>
          </a:xfrm>
          <a:prstGeom prst="rect">
            <a:avLst/>
          </a:prstGeom>
        </p:spPr>
      </p:pic>
      <p:pic>
        <p:nvPicPr>
          <p:cNvPr id="6" name="Picture 5" descr="A picture containing dark, spectacles, footwear, goggles&#10;&#10;Description automatically generated">
            <a:extLst>
              <a:ext uri="{FF2B5EF4-FFF2-40B4-BE49-F238E27FC236}">
                <a16:creationId xmlns:a16="http://schemas.microsoft.com/office/drawing/2014/main" id="{9CB5F3CE-C3EA-D94D-AB80-8AC92949C50B}"/>
              </a:ext>
            </a:extLst>
          </p:cNvPr>
          <p:cNvPicPr>
            <a:picLocks noChangeAspect="1"/>
          </p:cNvPicPr>
          <p:nvPr/>
        </p:nvPicPr>
        <p:blipFill>
          <a:blip r:embed="rId3"/>
          <a:stretch>
            <a:fillRect/>
          </a:stretch>
        </p:blipFill>
        <p:spPr>
          <a:xfrm>
            <a:off x="4728209" y="3783039"/>
            <a:ext cx="3817394" cy="2697805"/>
          </a:xfrm>
          <a:prstGeom prst="rect">
            <a:avLst/>
          </a:prstGeom>
        </p:spPr>
      </p:pic>
    </p:spTree>
    <p:extLst>
      <p:ext uri="{BB962C8B-B14F-4D97-AF65-F5344CB8AC3E}">
        <p14:creationId xmlns:p14="http://schemas.microsoft.com/office/powerpoint/2010/main" val="2889943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8DD660-5BCD-C241-8778-4A573D3433BE}"/>
              </a:ext>
            </a:extLst>
          </p:cNvPr>
          <p:cNvSpPr/>
          <p:nvPr/>
        </p:nvSpPr>
        <p:spPr>
          <a:xfrm>
            <a:off x="250788" y="2680222"/>
            <a:ext cx="3657184" cy="2308324"/>
          </a:xfrm>
          <a:prstGeom prst="rect">
            <a:avLst/>
          </a:prstGeom>
        </p:spPr>
        <p:txBody>
          <a:bodyPr wrap="square">
            <a:spAutoFit/>
          </a:bodyPr>
          <a:lstStyle/>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Sponsors &amp; Suppliers will have access to athletes, coaches and officials. This association can be used to develop exclusive content for Games exploitation campaigns, including for example:</a:t>
            </a:r>
          </a:p>
          <a:p>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pPr marL="171450" lvl="0" indent="-171450">
              <a:buFontTx/>
              <a:buChar char="-"/>
            </a:pPr>
            <a:r>
              <a:rPr lang="en-GB" sz="800" b="1" dirty="0">
                <a:solidFill>
                  <a:schemeClr val="bg1"/>
                </a:solidFill>
                <a:latin typeface="Gotham-LightItalic" panose="02000603030000020004" pitchFamily="2" charset="77"/>
                <a:ea typeface="MS Mincho" panose="02020609040205080304" pitchFamily="49" charset="-128"/>
                <a:cs typeface="Arial" panose="020B0604020202020204" pitchFamily="34" charset="0"/>
              </a:rPr>
              <a:t>Content for Digital Outreach </a:t>
            </a:r>
            <a:r>
              <a:rPr lang="en-GB" sz="800" dirty="0">
                <a:solidFill>
                  <a:schemeClr val="bg1"/>
                </a:solidFill>
                <a:latin typeface="Gotham Light" panose="02000603030000020004" pitchFamily="2" charset="77"/>
                <a:ea typeface="MS Mincho" panose="02020609040205080304" pitchFamily="49" charset="-128"/>
                <a:cs typeface="Arial" panose="020B0604020202020204" pitchFamily="34" charset="0"/>
              </a:rPr>
              <a:t>- using athlete and coaches as ‘incredible’ stories and inspirational role models</a:t>
            </a:r>
          </a:p>
          <a:p>
            <a:pPr marL="171450" lvl="0" indent="-171450">
              <a:buFontTx/>
              <a:buChar char="-"/>
            </a:pPr>
            <a:r>
              <a:rPr lang="en-GB" sz="800" b="1" dirty="0">
                <a:solidFill>
                  <a:schemeClr val="bg1"/>
                </a:solidFill>
                <a:latin typeface="Gotham-LightItalic" panose="02000603030000020004" pitchFamily="2" charset="77"/>
                <a:ea typeface="MS Mincho" panose="02020609040205080304" pitchFamily="49" charset="-128"/>
                <a:cs typeface="Arial" panose="020B0604020202020204" pitchFamily="34" charset="0"/>
              </a:rPr>
              <a:t>Motivational Speaking </a:t>
            </a:r>
            <a:r>
              <a:rPr lang="en-GB" sz="800" dirty="0">
                <a:solidFill>
                  <a:schemeClr val="bg1"/>
                </a:solidFill>
                <a:latin typeface="Gotham Light" panose="02000603030000020004" pitchFamily="2" charset="77"/>
                <a:ea typeface="MS Mincho" panose="02020609040205080304" pitchFamily="49" charset="-128"/>
                <a:cs typeface="Arial" panose="020B0604020202020204" pitchFamily="34" charset="0"/>
              </a:rPr>
              <a:t>- what better to inspire your staff or engage your customers than appearances from medal winning athletes and / or inspirational coaches. Behind every medal-winning athlete is a team of experts, performance staff and sports specialists creating the perfect high-performance environment. The overlap between high performance sport and business has been seen time and again. Our partners can access these industry leaders for appearances, training materials or webinars for staff motivation, goal setting and improved performance.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Branding and availability of products / services in the Athlete’s Hotels.</a:t>
            </a:r>
            <a:endParaRPr lang="en-GB" sz="800" dirty="0">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p:txBody>
      </p:sp>
      <p:sp>
        <p:nvSpPr>
          <p:cNvPr id="10" name="Rectangle 1">
            <a:extLst>
              <a:ext uri="{FF2B5EF4-FFF2-40B4-BE49-F238E27FC236}">
                <a16:creationId xmlns:a16="http://schemas.microsoft.com/office/drawing/2014/main" id="{4B62CEC6-0660-6A4B-ACC8-74A389F2B287}"/>
              </a:ext>
            </a:extLst>
          </p:cNvPr>
          <p:cNvSpPr>
            <a:spLocks noChangeArrowheads="1"/>
          </p:cNvSpPr>
          <p:nvPr/>
        </p:nvSpPr>
        <p:spPr bwMode="auto">
          <a:xfrm>
            <a:off x="225697" y="6198302"/>
            <a:ext cx="68168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800" u="none" strike="noStrike" cap="none" normalizeH="0" baseline="0" dirty="0">
              <a:ln>
                <a:noFill/>
              </a:ln>
              <a:solidFill>
                <a:schemeClr val="bg1"/>
              </a:solidFill>
              <a:effectLst/>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800" dirty="0">
              <a:solidFill>
                <a:schemeClr val="bg1"/>
              </a:solidFill>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800" dirty="0">
              <a:solidFill>
                <a:schemeClr val="bg1"/>
              </a:solidFill>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800" dirty="0">
              <a:solidFill>
                <a:schemeClr val="bg1"/>
              </a:solidFill>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800" u="none" strike="noStrike" cap="none" normalizeH="0" baseline="0" dirty="0">
              <a:ln>
                <a:noFill/>
              </a:ln>
              <a:solidFill>
                <a:schemeClr val="bg1"/>
              </a:solidFill>
              <a:effectLst/>
              <a:latin typeface="Gotham Light" panose="02000603030000020004" pitchFamily="2" charset="77"/>
              <a:cs typeface="Arial" panose="020B0604020202020204" pitchFamily="34" charset="0"/>
            </a:endParaRPr>
          </a:p>
        </p:txBody>
      </p:sp>
      <p:sp>
        <p:nvSpPr>
          <p:cNvPr id="11" name="Rectangle 10">
            <a:extLst>
              <a:ext uri="{FF2B5EF4-FFF2-40B4-BE49-F238E27FC236}">
                <a16:creationId xmlns:a16="http://schemas.microsoft.com/office/drawing/2014/main" id="{90E9A6C5-EF8A-5F41-85B3-85C61CF5ED2A}"/>
              </a:ext>
            </a:extLst>
          </p:cNvPr>
          <p:cNvSpPr/>
          <p:nvPr/>
        </p:nvSpPr>
        <p:spPr>
          <a:xfrm>
            <a:off x="4135485" y="2669336"/>
            <a:ext cx="4572000" cy="707886"/>
          </a:xfrm>
          <a:prstGeom prst="rect">
            <a:avLst/>
          </a:prstGeom>
        </p:spPr>
        <p:txBody>
          <a:bodyPr wrap="square">
            <a:spAutoFit/>
          </a:bodyPr>
          <a:lstStyle/>
          <a:p>
            <a:pPr lvl="0" defTabSz="914400" eaLnBrk="0" fontAlgn="base" hangingPunct="0">
              <a:spcBef>
                <a:spcPct val="0"/>
              </a:spcBef>
              <a:spcAft>
                <a:spcPct val="0"/>
              </a:spcAft>
            </a:pP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The Games and its many social channels allow Sponsors &amp; Suppliers to follow and integrate with the journey digitally, create exclusive engaging content and benefit from the social reach of athletes and participating National Sports Federations, as well as the Olympic Council of Asia and the Sports Authority of Thailand.</a:t>
            </a:r>
            <a:endPar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endParaRPr>
          </a:p>
          <a:p>
            <a:pPr lvl="0" defTabSz="914400" eaLnBrk="0" fontAlgn="base" hangingPunct="0">
              <a:spcBef>
                <a:spcPct val="0"/>
              </a:spcBef>
              <a:spcAft>
                <a:spcPct val="0"/>
              </a:spcAft>
            </a:pPr>
            <a:endParaRPr lang="en-US" altLang="en-US" sz="800" dirty="0">
              <a:solidFill>
                <a:schemeClr val="bg1"/>
              </a:solidFill>
              <a:latin typeface="Gotham Light" panose="02000603030000020004" pitchFamily="2" charset="77"/>
              <a:cs typeface="Arial" panose="020B0604020202020204" pitchFamily="34" charset="0"/>
            </a:endParaRPr>
          </a:p>
        </p:txBody>
      </p:sp>
      <p:sp>
        <p:nvSpPr>
          <p:cNvPr id="12" name="Rectangle 11">
            <a:extLst>
              <a:ext uri="{FF2B5EF4-FFF2-40B4-BE49-F238E27FC236}">
                <a16:creationId xmlns:a16="http://schemas.microsoft.com/office/drawing/2014/main" id="{9BA8C772-0C7A-7D47-ACB3-DA10E95EA555}"/>
              </a:ext>
            </a:extLst>
          </p:cNvPr>
          <p:cNvSpPr/>
          <p:nvPr/>
        </p:nvSpPr>
        <p:spPr>
          <a:xfrm>
            <a:off x="4157257" y="4575339"/>
            <a:ext cx="5128257" cy="1446550"/>
          </a:xfrm>
          <a:prstGeom prst="rect">
            <a:avLst/>
          </a:prstGeom>
        </p:spPr>
        <p:txBody>
          <a:bodyPr wrap="square">
            <a:spAutoFit/>
          </a:bodyPr>
          <a:lstStyle/>
          <a:p>
            <a:pPr lvl="0" defTabSz="914400" eaLnBrk="0" fontAlgn="base" hangingPunct="0">
              <a:spcBef>
                <a:spcPct val="0"/>
              </a:spcBef>
              <a:spcAft>
                <a:spcPct val="0"/>
              </a:spcAft>
            </a:pP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An association with 6</a:t>
            </a:r>
            <a:r>
              <a:rPr lang="th-TH" altLang="en-US" sz="800" baseline="300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th</a:t>
            </a: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 Asian Indoor and Martial Arts Games Bangkok - Chonburi 2021 offers a platform to promote diversity and inclusion and other CSR activity.</a:t>
            </a:r>
            <a:endPar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endParaRPr>
          </a:p>
          <a:p>
            <a:pPr lvl="0" defTabSz="914400" eaLnBrk="0" fontAlgn="base" hangingPunct="0">
              <a:spcBef>
                <a:spcPct val="0"/>
              </a:spcBef>
              <a:spcAft>
                <a:spcPct val="0"/>
              </a:spcAft>
            </a:pPr>
            <a:endParaRPr lang="en-US" altLang="en-US" sz="800" dirty="0">
              <a:solidFill>
                <a:schemeClr val="bg1"/>
              </a:solidFill>
              <a:latin typeface="Gotham Light" panose="02000603030000020004" pitchFamily="2" charset="77"/>
              <a:cs typeface="Arial" panose="020B0604020202020204" pitchFamily="34" charset="0"/>
            </a:endParaRPr>
          </a:p>
          <a:p>
            <a:pPr lvl="0" defTabSz="914400" eaLnBrk="0" fontAlgn="base" hangingPunct="0">
              <a:spcBef>
                <a:spcPct val="0"/>
              </a:spcBef>
              <a:spcAft>
                <a:spcPct val="0"/>
              </a:spcAft>
            </a:pP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The Games supports: women in sport, socially disadvantaged communities, anti-obesity programmes, disabled athletes, young athletes, minor sports and non-funded athletes. </a:t>
            </a:r>
            <a:endPar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endParaRPr>
          </a:p>
          <a:p>
            <a:pPr lvl="0" defTabSz="914400" eaLnBrk="0" fontAlgn="base" hangingPunct="0">
              <a:spcBef>
                <a:spcPct val="0"/>
              </a:spcBef>
              <a:spcAft>
                <a:spcPct val="0"/>
              </a:spcAft>
            </a:pPr>
            <a:endParaRPr lang="en-US" altLang="en-US" sz="800" dirty="0">
              <a:solidFill>
                <a:schemeClr val="bg1"/>
              </a:solidFill>
              <a:latin typeface="Gotham Light" panose="02000603030000020004" pitchFamily="2" charset="77"/>
              <a:cs typeface="Arial" panose="020B0604020202020204" pitchFamily="34" charset="0"/>
            </a:endParaRPr>
          </a:p>
          <a:p>
            <a:pPr lvl="0" defTabSz="914400" eaLnBrk="0" fontAlgn="base" hangingPunct="0">
              <a:spcBef>
                <a:spcPct val="0"/>
              </a:spcBef>
              <a:spcAft>
                <a:spcPct val="0"/>
              </a:spcAft>
            </a:pPr>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Sponsors &amp; Suppliers will have access to: </a:t>
            </a:r>
            <a:endParaRPr lang="en-US" altLang="en-US" sz="800" dirty="0">
              <a:solidFill>
                <a:schemeClr val="bg1"/>
              </a:solidFill>
              <a:latin typeface="Gotham Light" panose="02000603030000020004" pitchFamily="2" charset="77"/>
              <a:cs typeface="Arial" panose="020B0604020202020204" pitchFamily="34" charset="0"/>
            </a:endParaRPr>
          </a:p>
          <a:p>
            <a:pPr marL="171450" lvl="0" indent="-171450" defTabSz="914400" eaLnBrk="0" fontAlgn="base" hangingPunct="0">
              <a:spcBef>
                <a:spcPct val="0"/>
              </a:spcBef>
              <a:spcAft>
                <a:spcPct val="0"/>
              </a:spcAft>
              <a:buFontTx/>
              <a:buChar char="-"/>
            </a:pPr>
            <a:r>
              <a:rPr lang="en-US" altLang="en-US"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Athlete Ambassadors</a:t>
            </a:r>
            <a:endParaRPr lang="en-US" altLang="en-US" sz="800" dirty="0">
              <a:solidFill>
                <a:schemeClr val="bg1"/>
              </a:solidFill>
              <a:latin typeface="Gotham Light" panose="02000603030000020004" pitchFamily="2" charset="77"/>
              <a:cs typeface="Arial" panose="020B0604020202020204" pitchFamily="34" charset="0"/>
            </a:endParaRPr>
          </a:p>
          <a:p>
            <a:pPr marL="171450" lvl="0" indent="-171450" defTabSz="914400" eaLnBrk="0" fontAlgn="base" hangingPunct="0">
              <a:spcBef>
                <a:spcPct val="0"/>
              </a:spcBef>
              <a:spcAft>
                <a:spcPct val="0"/>
              </a:spcAft>
              <a:buFontTx/>
              <a:buChar char="-"/>
            </a:pPr>
            <a:r>
              <a:rPr lang="en-US" altLang="en-US"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volunteer programme so their employees can get involved</a:t>
            </a:r>
            <a:endParaRPr lang="en-US" altLang="en-US" sz="800" dirty="0">
              <a:solidFill>
                <a:schemeClr val="bg1"/>
              </a:solidFill>
              <a:latin typeface="Gotham Light" panose="02000603030000020004" pitchFamily="2" charset="77"/>
              <a:cs typeface="Arial" panose="020B0604020202020204" pitchFamily="34" charset="0"/>
            </a:endParaRPr>
          </a:p>
          <a:p>
            <a:pPr marL="171450" lvl="0" indent="-171450" defTabSz="914400" eaLnBrk="0" fontAlgn="base" hangingPunct="0">
              <a:spcBef>
                <a:spcPct val="0"/>
              </a:spcBef>
              <a:spcAft>
                <a:spcPct val="0"/>
              </a:spcAft>
              <a:buFontTx/>
              <a:buChar char="-"/>
            </a:pPr>
            <a:r>
              <a:rPr lang="en-US" altLang="en-US"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A series of visits from AIMAG ambassadors to schools</a:t>
            </a:r>
            <a:endParaRPr lang="en-US" altLang="en-US" sz="800" dirty="0">
              <a:solidFill>
                <a:schemeClr val="bg1"/>
              </a:solidFill>
              <a:latin typeface="Gotham Light" panose="02000603030000020004" pitchFamily="2" charset="77"/>
              <a:cs typeface="Arial" panose="020B0604020202020204" pitchFamily="34" charset="0"/>
            </a:endParaRPr>
          </a:p>
          <a:p>
            <a:pPr marL="171450" lvl="0" indent="-171450" defTabSz="914400" eaLnBrk="0" fontAlgn="base" hangingPunct="0">
              <a:spcBef>
                <a:spcPct val="0"/>
              </a:spcBef>
              <a:spcAft>
                <a:spcPct val="0"/>
              </a:spcAft>
              <a:buFontTx/>
              <a:buChar char="-"/>
            </a:pPr>
            <a:r>
              <a:rPr lang="en-US" altLang="en-US"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Use expert coaches, nutritionists and athletes to inspire health and wellness in the workplace</a:t>
            </a:r>
            <a:endParaRPr lang="en-US" altLang="en-US" sz="800" dirty="0">
              <a:solidFill>
                <a:schemeClr val="bg1"/>
              </a:solidFill>
              <a:latin typeface="Gotham Light" panose="02000603030000020004" pitchFamily="2" charset="77"/>
              <a:cs typeface="Arial" panose="020B0604020202020204" pitchFamily="34" charset="0"/>
            </a:endParaRPr>
          </a:p>
        </p:txBody>
      </p:sp>
      <p:sp>
        <p:nvSpPr>
          <p:cNvPr id="13" name="Rectangle 12">
            <a:extLst>
              <a:ext uri="{FF2B5EF4-FFF2-40B4-BE49-F238E27FC236}">
                <a16:creationId xmlns:a16="http://schemas.microsoft.com/office/drawing/2014/main" id="{B7F41F2D-1176-2E43-ABFB-254A0F018FCF}"/>
              </a:ext>
            </a:extLst>
          </p:cNvPr>
          <p:cNvSpPr/>
          <p:nvPr/>
        </p:nvSpPr>
        <p:spPr>
          <a:xfrm>
            <a:off x="607593" y="2442289"/>
            <a:ext cx="1917513"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ATHLETE ACCESS RIGHTS</a:t>
            </a:r>
            <a:endParaRPr lang="en-US" sz="1000" dirty="0">
              <a:latin typeface="Gotham-MediumItalic" panose="02000603030000020004" pitchFamily="2" charset="77"/>
            </a:endParaRPr>
          </a:p>
        </p:txBody>
      </p:sp>
      <p:sp>
        <p:nvSpPr>
          <p:cNvPr id="14" name="Rectangle 13">
            <a:extLst>
              <a:ext uri="{FF2B5EF4-FFF2-40B4-BE49-F238E27FC236}">
                <a16:creationId xmlns:a16="http://schemas.microsoft.com/office/drawing/2014/main" id="{1D315FDE-52C9-904D-BBB9-7EEF102B7389}"/>
              </a:ext>
            </a:extLst>
          </p:cNvPr>
          <p:cNvSpPr/>
          <p:nvPr/>
        </p:nvSpPr>
        <p:spPr>
          <a:xfrm>
            <a:off x="4747539" y="2437411"/>
            <a:ext cx="1939955"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DIGITAL &amp; SOCIAL RIGHTS</a:t>
            </a:r>
            <a:endParaRPr lang="en-US" sz="1000" dirty="0">
              <a:latin typeface="Gotham-MediumItalic" panose="02000603030000020004" pitchFamily="2" charset="77"/>
            </a:endParaRPr>
          </a:p>
        </p:txBody>
      </p:sp>
      <p:sp>
        <p:nvSpPr>
          <p:cNvPr id="15" name="Rectangle 14">
            <a:extLst>
              <a:ext uri="{FF2B5EF4-FFF2-40B4-BE49-F238E27FC236}">
                <a16:creationId xmlns:a16="http://schemas.microsoft.com/office/drawing/2014/main" id="{65B14F4D-3C5C-E345-8502-75D9E937B4D4}"/>
              </a:ext>
            </a:extLst>
          </p:cNvPr>
          <p:cNvSpPr/>
          <p:nvPr/>
        </p:nvSpPr>
        <p:spPr>
          <a:xfrm>
            <a:off x="4733362" y="4329118"/>
            <a:ext cx="3376245"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COMMUNITY &amp; SOCIAL RESPONSIBILITY RIGHTS</a:t>
            </a:r>
            <a:endParaRPr lang="en-US" sz="1000" dirty="0">
              <a:latin typeface="Gotham-MediumItalic" panose="02000603030000020004" pitchFamily="2" charset="77"/>
            </a:endParaRPr>
          </a:p>
        </p:txBody>
      </p:sp>
      <p:sp>
        <p:nvSpPr>
          <p:cNvPr id="16" name="Rectangle 15">
            <a:extLst>
              <a:ext uri="{FF2B5EF4-FFF2-40B4-BE49-F238E27FC236}">
                <a16:creationId xmlns:a16="http://schemas.microsoft.com/office/drawing/2014/main" id="{D36D9C38-5041-9F43-9AD6-047821C39467}"/>
              </a:ext>
            </a:extLst>
          </p:cNvPr>
          <p:cNvSpPr/>
          <p:nvPr/>
        </p:nvSpPr>
        <p:spPr>
          <a:xfrm>
            <a:off x="224246" y="2020114"/>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WHY GET INVOLVED?</a:t>
            </a:r>
          </a:p>
        </p:txBody>
      </p:sp>
      <p:pic>
        <p:nvPicPr>
          <p:cNvPr id="2" name="Picture 1">
            <a:extLst>
              <a:ext uri="{FF2B5EF4-FFF2-40B4-BE49-F238E27FC236}">
                <a16:creationId xmlns:a16="http://schemas.microsoft.com/office/drawing/2014/main" id="{A3BDC6FD-C30F-884D-97B0-004DDDEBA133}"/>
              </a:ext>
            </a:extLst>
          </p:cNvPr>
          <p:cNvPicPr>
            <a:picLocks noChangeAspect="1"/>
          </p:cNvPicPr>
          <p:nvPr/>
        </p:nvPicPr>
        <p:blipFill>
          <a:blip r:embed="rId2"/>
          <a:stretch>
            <a:fillRect/>
          </a:stretch>
        </p:blipFill>
        <p:spPr>
          <a:xfrm>
            <a:off x="323850" y="2361293"/>
            <a:ext cx="342900" cy="408214"/>
          </a:xfrm>
          <a:prstGeom prst="rect">
            <a:avLst/>
          </a:prstGeom>
        </p:spPr>
      </p:pic>
      <p:pic>
        <p:nvPicPr>
          <p:cNvPr id="4" name="Picture 3">
            <a:extLst>
              <a:ext uri="{FF2B5EF4-FFF2-40B4-BE49-F238E27FC236}">
                <a16:creationId xmlns:a16="http://schemas.microsoft.com/office/drawing/2014/main" id="{8D2FEF0D-36D1-4B46-8498-66372F11391F}"/>
              </a:ext>
            </a:extLst>
          </p:cNvPr>
          <p:cNvPicPr>
            <a:picLocks noChangeAspect="1"/>
          </p:cNvPicPr>
          <p:nvPr/>
        </p:nvPicPr>
        <p:blipFill>
          <a:blip r:embed="rId3"/>
          <a:stretch>
            <a:fillRect/>
          </a:stretch>
        </p:blipFill>
        <p:spPr>
          <a:xfrm>
            <a:off x="4181280" y="4196625"/>
            <a:ext cx="566259" cy="511206"/>
          </a:xfrm>
          <a:prstGeom prst="rect">
            <a:avLst/>
          </a:prstGeom>
        </p:spPr>
      </p:pic>
      <p:pic>
        <p:nvPicPr>
          <p:cNvPr id="5" name="Picture 4">
            <a:extLst>
              <a:ext uri="{FF2B5EF4-FFF2-40B4-BE49-F238E27FC236}">
                <a16:creationId xmlns:a16="http://schemas.microsoft.com/office/drawing/2014/main" id="{234FB89B-DEDB-024B-9E88-AC31D0516698}"/>
              </a:ext>
            </a:extLst>
          </p:cNvPr>
          <p:cNvPicPr>
            <a:picLocks noChangeAspect="1"/>
          </p:cNvPicPr>
          <p:nvPr/>
        </p:nvPicPr>
        <p:blipFill>
          <a:blip r:embed="rId4"/>
          <a:stretch>
            <a:fillRect/>
          </a:stretch>
        </p:blipFill>
        <p:spPr>
          <a:xfrm>
            <a:off x="4181280" y="2311566"/>
            <a:ext cx="501063" cy="492272"/>
          </a:xfrm>
          <a:prstGeom prst="rect">
            <a:avLst/>
          </a:prstGeom>
        </p:spPr>
      </p:pic>
      <p:sp>
        <p:nvSpPr>
          <p:cNvPr id="6" name="TextBox 5">
            <a:extLst>
              <a:ext uri="{FF2B5EF4-FFF2-40B4-BE49-F238E27FC236}">
                <a16:creationId xmlns:a16="http://schemas.microsoft.com/office/drawing/2014/main" id="{4F9885EA-DDD4-C141-AA8E-81C9E08A0A41}"/>
              </a:ext>
            </a:extLst>
          </p:cNvPr>
          <p:cNvSpPr txBox="1"/>
          <p:nvPr/>
        </p:nvSpPr>
        <p:spPr>
          <a:xfrm>
            <a:off x="4135485" y="3261281"/>
            <a:ext cx="4253087" cy="954107"/>
          </a:xfrm>
          <a:prstGeom prst="rect">
            <a:avLst/>
          </a:prstGeom>
          <a:noFill/>
        </p:spPr>
        <p:txBody>
          <a:bodyPr wrap="none" rtlCol="0">
            <a:spAutoFit/>
          </a:bodyPr>
          <a:lstStyle/>
          <a:p>
            <a:r>
              <a:rPr lang="th-TH"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Here are some examples of the vast reach of the Games…</a:t>
            </a:r>
            <a:endPar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endParaRPr>
          </a:p>
          <a:p>
            <a:endParaRPr lang="en-US" sz="800" b="1" dirty="0">
              <a:solidFill>
                <a:schemeClr val="bg1"/>
              </a:solidFill>
              <a:latin typeface="Gotham-LightItalic" panose="02000603030000020004" pitchFamily="2" charset="77"/>
            </a:endParaRPr>
          </a:p>
          <a:p>
            <a:r>
              <a:rPr lang="en-US" sz="800" b="1" dirty="0">
                <a:solidFill>
                  <a:schemeClr val="bg1"/>
                </a:solidFill>
                <a:latin typeface="Gotham-LightItalic" panose="02000603030000020004" pitchFamily="2" charset="77"/>
              </a:rPr>
              <a:t>TWITTER </a:t>
            </a:r>
            <a:r>
              <a:rPr lang="en-US" sz="800" dirty="0">
                <a:solidFill>
                  <a:schemeClr val="bg1"/>
                </a:solidFill>
                <a:latin typeface="Gotham Light" panose="02000603030000020004" pitchFamily="2" charset="77"/>
              </a:rPr>
              <a:t>– </a:t>
            </a:r>
            <a:r>
              <a:rPr lang="en-US" sz="800" dirty="0">
                <a:solidFill>
                  <a:schemeClr val="bg1"/>
                </a:solidFill>
                <a:latin typeface="Gotham Light" panose="02000603030000020004" pitchFamily="2" charset="77"/>
                <a:hlinkClick r:id="rId5"/>
              </a:rPr>
              <a:t>https://twitter..com/AsianGamesOCA/</a:t>
            </a:r>
            <a:r>
              <a:rPr lang="en-US" sz="800" dirty="0">
                <a:solidFill>
                  <a:schemeClr val="bg1"/>
                </a:solidFill>
                <a:latin typeface="Gotham Light" panose="02000603030000020004" pitchFamily="2" charset="77"/>
              </a:rPr>
              <a:t>  - </a:t>
            </a:r>
            <a:r>
              <a:rPr lang="en-US" sz="800" b="1" dirty="0">
                <a:solidFill>
                  <a:schemeClr val="bg1"/>
                </a:solidFill>
                <a:latin typeface="Gotham-LightItalic" panose="02000603030000020004" pitchFamily="2" charset="77"/>
              </a:rPr>
              <a:t>42.7K Followers</a:t>
            </a:r>
          </a:p>
          <a:p>
            <a:r>
              <a:rPr lang="en-US" sz="800" b="1" dirty="0">
                <a:solidFill>
                  <a:schemeClr val="bg1"/>
                </a:solidFill>
                <a:latin typeface="Gotham-LightItalic" panose="02000603030000020004" pitchFamily="2" charset="77"/>
              </a:rPr>
              <a:t>FACEBOOK</a:t>
            </a:r>
            <a:r>
              <a:rPr lang="en-US" sz="800" dirty="0">
                <a:solidFill>
                  <a:schemeClr val="bg1"/>
                </a:solidFill>
                <a:latin typeface="Gotham Light" panose="02000603030000020004" pitchFamily="2" charset="77"/>
              </a:rPr>
              <a:t> – </a:t>
            </a:r>
            <a:r>
              <a:rPr lang="en-US" sz="800" dirty="0">
                <a:solidFill>
                  <a:schemeClr val="bg1"/>
                </a:solidFill>
                <a:latin typeface="Gotham Light" panose="02000603030000020004" pitchFamily="2" charset="77"/>
                <a:hlinkClick r:id="rId6"/>
              </a:rPr>
              <a:t>https://www.facebook.com/AsianGamesOCA/</a:t>
            </a:r>
            <a:r>
              <a:rPr lang="en-US" sz="800" dirty="0">
                <a:solidFill>
                  <a:schemeClr val="bg1"/>
                </a:solidFill>
                <a:latin typeface="Gotham Light" panose="02000603030000020004" pitchFamily="2" charset="77"/>
              </a:rPr>
              <a:t> - </a:t>
            </a:r>
            <a:r>
              <a:rPr lang="en-US" sz="800" b="1" dirty="0">
                <a:solidFill>
                  <a:schemeClr val="bg1"/>
                </a:solidFill>
                <a:latin typeface="Gotham-LightItalic" panose="02000603030000020004" pitchFamily="2" charset="77"/>
              </a:rPr>
              <a:t>187K Followers</a:t>
            </a:r>
          </a:p>
          <a:p>
            <a:r>
              <a:rPr lang="en-US" sz="800" b="1" dirty="0">
                <a:solidFill>
                  <a:schemeClr val="bg1"/>
                </a:solidFill>
                <a:latin typeface="Gotham-LightItalic" panose="02000603030000020004" pitchFamily="2" charset="77"/>
              </a:rPr>
              <a:t>INSTAGRAM</a:t>
            </a:r>
            <a:r>
              <a:rPr lang="en-US" sz="800" dirty="0">
                <a:solidFill>
                  <a:schemeClr val="bg1"/>
                </a:solidFill>
                <a:latin typeface="Gotham Light" panose="02000603030000020004" pitchFamily="2" charset="77"/>
              </a:rPr>
              <a:t> – </a:t>
            </a:r>
            <a:r>
              <a:rPr lang="en-US" sz="800" dirty="0">
                <a:solidFill>
                  <a:schemeClr val="bg1"/>
                </a:solidFill>
                <a:latin typeface="Gotham Light" panose="02000603030000020004" pitchFamily="2" charset="77"/>
                <a:hlinkClick r:id="rId7"/>
              </a:rPr>
              <a:t>https://www.Instagram.com/AsianGamesOCA/</a:t>
            </a:r>
            <a:r>
              <a:rPr lang="en-US" sz="800" dirty="0">
                <a:solidFill>
                  <a:schemeClr val="bg1"/>
                </a:solidFill>
                <a:latin typeface="Gotham Light" panose="02000603030000020004" pitchFamily="2" charset="77"/>
              </a:rPr>
              <a:t> - </a:t>
            </a:r>
            <a:r>
              <a:rPr lang="en-US" sz="800" b="1" dirty="0">
                <a:solidFill>
                  <a:schemeClr val="bg1"/>
                </a:solidFill>
                <a:latin typeface="Gotham-LightItalic" panose="02000603030000020004" pitchFamily="2" charset="77"/>
              </a:rPr>
              <a:t>246K Followers</a:t>
            </a:r>
          </a:p>
          <a:p>
            <a:r>
              <a:rPr lang="en-US" sz="800" b="1" dirty="0">
                <a:solidFill>
                  <a:schemeClr val="bg1"/>
                </a:solidFill>
                <a:latin typeface="Gotham-LightItalic" panose="02000603030000020004" pitchFamily="2" charset="77"/>
              </a:rPr>
              <a:t>YOUTUBE</a:t>
            </a:r>
            <a:r>
              <a:rPr lang="en-US" sz="800" dirty="0">
                <a:solidFill>
                  <a:schemeClr val="bg1"/>
                </a:solidFill>
                <a:latin typeface="Gotham Light" panose="02000603030000020004" pitchFamily="2" charset="77"/>
              </a:rPr>
              <a:t> – </a:t>
            </a:r>
            <a:r>
              <a:rPr lang="en-US" sz="800" dirty="0">
                <a:solidFill>
                  <a:schemeClr val="bg1"/>
                </a:solidFill>
                <a:latin typeface="Gotham Light" panose="02000603030000020004" pitchFamily="2" charset="77"/>
                <a:hlinkClick r:id="rId8"/>
              </a:rPr>
              <a:t>https://www.youtube.com/user/ocasianumber1</a:t>
            </a:r>
            <a:r>
              <a:rPr lang="en-US" sz="800" dirty="0">
                <a:solidFill>
                  <a:schemeClr val="bg1"/>
                </a:solidFill>
                <a:latin typeface="Gotham Light" panose="02000603030000020004" pitchFamily="2" charset="77"/>
              </a:rPr>
              <a:t> - </a:t>
            </a:r>
            <a:r>
              <a:rPr lang="en-US" sz="800" b="1" dirty="0">
                <a:solidFill>
                  <a:schemeClr val="bg1"/>
                </a:solidFill>
                <a:latin typeface="Gotham-LightItalic" panose="02000603030000020004" pitchFamily="2" charset="77"/>
              </a:rPr>
              <a:t>3.14K Subscribers</a:t>
            </a:r>
          </a:p>
          <a:p>
            <a:r>
              <a:rPr lang="en-US" sz="800" b="1" dirty="0">
                <a:solidFill>
                  <a:schemeClr val="bg1"/>
                </a:solidFill>
                <a:latin typeface="Gotham-LightItalic" panose="02000603030000020004" pitchFamily="2" charset="77"/>
              </a:rPr>
              <a:t>WEB </a:t>
            </a:r>
            <a:r>
              <a:rPr lang="en-US" sz="800" dirty="0">
                <a:solidFill>
                  <a:schemeClr val="bg1"/>
                </a:solidFill>
                <a:latin typeface="Gotham Light" panose="02000603030000020004" pitchFamily="2" charset="77"/>
              </a:rPr>
              <a:t>– </a:t>
            </a:r>
            <a:r>
              <a:rPr lang="en-US" sz="800" dirty="0">
                <a:solidFill>
                  <a:schemeClr val="bg1"/>
                </a:solidFill>
                <a:latin typeface="Gotham Light" panose="02000603030000020004" pitchFamily="2" charset="77"/>
                <a:hlinkClick r:id="rId9"/>
              </a:rPr>
              <a:t>www.aimag2021.com</a:t>
            </a:r>
            <a:r>
              <a:rPr lang="en-US" sz="800" dirty="0">
                <a:solidFill>
                  <a:schemeClr val="bg1"/>
                </a:solidFill>
                <a:latin typeface="Gotham Light" panose="02000603030000020004" pitchFamily="2" charset="77"/>
              </a:rPr>
              <a:t> </a:t>
            </a:r>
          </a:p>
        </p:txBody>
      </p:sp>
    </p:spTree>
    <p:extLst>
      <p:ext uri="{BB962C8B-B14F-4D97-AF65-F5344CB8AC3E}">
        <p14:creationId xmlns:p14="http://schemas.microsoft.com/office/powerpoint/2010/main" val="4063695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F18722-8DA5-E74D-9D5D-D523DE273357}"/>
              </a:ext>
            </a:extLst>
          </p:cNvPr>
          <p:cNvSpPr/>
          <p:nvPr/>
        </p:nvSpPr>
        <p:spPr>
          <a:xfrm>
            <a:off x="247470" y="2568503"/>
            <a:ext cx="4017263" cy="2554545"/>
          </a:xfrm>
          <a:prstGeom prst="rect">
            <a:avLst/>
          </a:prstGeom>
        </p:spPr>
        <p:txBody>
          <a:bodyPr wrap="square">
            <a:spAutoFit/>
          </a:bodyPr>
          <a:lstStyle/>
          <a:p>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r>
              <a:rPr lang="en-GB" sz="800" b="1" i="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HOSPITALITY VILLAGE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Games has a conveniently located sponsor Hospitality Village, available for all Sponsors, Suppliers, Broadcasters and Media to network and entertain their customers, clients, suppliers, staff and other audiences.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i="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GAMES MARKETING CLUB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Within the Hospitality Village there will be a Games Marketing Club for Sponsors &amp; Suppliers to meet.</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i="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EVENTS &amp; TICKETS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Sponsors &amp; Suppliers are invited free of charge to any official functions, receptions and other events and occasions hosted by AIMAG in connection with the Games.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Sponsors &amp; Suppliers will be allocated tickets to sports events as well as all official events and functions including the Opening &amp; Closing Ceremonies.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These cover VVIP and VIP tickets and where relevant accommodation, accreditation and parking. </a:t>
            </a:r>
          </a:p>
        </p:txBody>
      </p:sp>
      <p:sp>
        <p:nvSpPr>
          <p:cNvPr id="10" name="Rectangle 9">
            <a:extLst>
              <a:ext uri="{FF2B5EF4-FFF2-40B4-BE49-F238E27FC236}">
                <a16:creationId xmlns:a16="http://schemas.microsoft.com/office/drawing/2014/main" id="{64CF7805-8C13-7640-89C1-5E5E45AFCE14}"/>
              </a:ext>
            </a:extLst>
          </p:cNvPr>
          <p:cNvSpPr/>
          <p:nvPr/>
        </p:nvSpPr>
        <p:spPr>
          <a:xfrm>
            <a:off x="4507109" y="4584707"/>
            <a:ext cx="4571999" cy="830997"/>
          </a:xfrm>
          <a:prstGeom prst="rect">
            <a:avLst/>
          </a:prstGeom>
        </p:spPr>
        <p:txBody>
          <a:bodyPr wrap="square">
            <a:spAutoFit/>
          </a:bodyPr>
          <a:lstStyle/>
          <a:p>
            <a:pPr>
              <a:tabLst>
                <a:tab pos="-228600" algn="l"/>
              </a:tabLst>
            </a:pP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Partner Workshop: Sponsors &amp; Suppliers are invited to attend at least two Partner Workshops prior to the Games, to network and share ideas on how to exploit their involvement with the Games.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Post-Games Report: AIMAG provide an evaluation report relating to the Games activities of the Sponsors &amp; Suppliers.</a:t>
            </a:r>
            <a:endParaRPr lang="en-GB" sz="800" dirty="0">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9D6B0050-4A1D-4D41-B2EE-6934B5CE36BC}"/>
              </a:ext>
            </a:extLst>
          </p:cNvPr>
          <p:cNvSpPr/>
          <p:nvPr/>
        </p:nvSpPr>
        <p:spPr>
          <a:xfrm>
            <a:off x="247470" y="5465524"/>
            <a:ext cx="3776272" cy="707886"/>
          </a:xfrm>
          <a:prstGeom prst="rect">
            <a:avLst/>
          </a:prstGeom>
        </p:spPr>
        <p:txBody>
          <a:bodyPr wrap="square">
            <a:spAutoFit/>
          </a:bodyPr>
          <a:lstStyle/>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As well as spectators to the sports events, Bangkok and Chonburi attracts hundreds of thousands of visitors in November and with it huge opportunities for Sponsors &amp; Suppliers to promote their products and services.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p:txBody>
      </p:sp>
      <p:sp>
        <p:nvSpPr>
          <p:cNvPr id="12" name="Rectangle 11">
            <a:extLst>
              <a:ext uri="{FF2B5EF4-FFF2-40B4-BE49-F238E27FC236}">
                <a16:creationId xmlns:a16="http://schemas.microsoft.com/office/drawing/2014/main" id="{0F46371D-20FA-0342-8B9D-6C1282ED3D38}"/>
              </a:ext>
            </a:extLst>
          </p:cNvPr>
          <p:cNvSpPr/>
          <p:nvPr/>
        </p:nvSpPr>
        <p:spPr>
          <a:xfrm>
            <a:off x="4487911" y="2657322"/>
            <a:ext cx="4040243" cy="338554"/>
          </a:xfrm>
          <a:prstGeom prst="rect">
            <a:avLst/>
          </a:prstGeom>
        </p:spPr>
        <p:txBody>
          <a:bodyPr wrap="square">
            <a:spAutoFit/>
          </a:bodyPr>
          <a:lstStyle/>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AIMAG has created a special SPONSORS VILLAGE where all Sponsors &amp; Suppliers can display, promote and sell products and services.</a:t>
            </a:r>
          </a:p>
        </p:txBody>
      </p:sp>
      <p:sp>
        <p:nvSpPr>
          <p:cNvPr id="13" name="Rectangle 12">
            <a:extLst>
              <a:ext uri="{FF2B5EF4-FFF2-40B4-BE49-F238E27FC236}">
                <a16:creationId xmlns:a16="http://schemas.microsoft.com/office/drawing/2014/main" id="{83F5F4BE-A9E5-9246-A4FA-85FFE1613ADD}"/>
              </a:ext>
            </a:extLst>
          </p:cNvPr>
          <p:cNvSpPr/>
          <p:nvPr/>
        </p:nvSpPr>
        <p:spPr>
          <a:xfrm>
            <a:off x="4507109" y="3385255"/>
            <a:ext cx="4366561" cy="954107"/>
          </a:xfrm>
          <a:prstGeom prst="rect">
            <a:avLst/>
          </a:prstGeom>
        </p:spPr>
        <p:txBody>
          <a:bodyPr wrap="square">
            <a:spAutoFit/>
          </a:bodyPr>
          <a:lstStyle/>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We offer our Sponsors &amp; Suppliers the opportunity to produce joint branded merchandise. This could be used as give-aways through media and presence marketing promotions. For example, t-shirts, caps, watches, sunglasses etc.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No merchandising of any description is allowed at the Games without approval of AIMAG.</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p:txBody>
      </p:sp>
      <p:sp>
        <p:nvSpPr>
          <p:cNvPr id="14" name="Rectangle 13">
            <a:extLst>
              <a:ext uri="{FF2B5EF4-FFF2-40B4-BE49-F238E27FC236}">
                <a16:creationId xmlns:a16="http://schemas.microsoft.com/office/drawing/2014/main" id="{19C3B521-B44C-7E44-8F01-412105ACF78A}"/>
              </a:ext>
            </a:extLst>
          </p:cNvPr>
          <p:cNvSpPr/>
          <p:nvPr/>
        </p:nvSpPr>
        <p:spPr>
          <a:xfrm>
            <a:off x="4934142" y="2442288"/>
            <a:ext cx="1468672"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SPONSOR VILLAGE</a:t>
            </a:r>
            <a:endParaRPr lang="en-US" sz="1000" dirty="0">
              <a:latin typeface="Gotham-MediumItalic" panose="02000603030000020004" pitchFamily="2" charset="77"/>
            </a:endParaRPr>
          </a:p>
        </p:txBody>
      </p:sp>
      <p:sp>
        <p:nvSpPr>
          <p:cNvPr id="15" name="Rectangle 14">
            <a:extLst>
              <a:ext uri="{FF2B5EF4-FFF2-40B4-BE49-F238E27FC236}">
                <a16:creationId xmlns:a16="http://schemas.microsoft.com/office/drawing/2014/main" id="{69D0DC4B-FB87-F94D-938B-38FD17B6DCC5}"/>
              </a:ext>
            </a:extLst>
          </p:cNvPr>
          <p:cNvSpPr/>
          <p:nvPr/>
        </p:nvSpPr>
        <p:spPr>
          <a:xfrm>
            <a:off x="518355" y="2442289"/>
            <a:ext cx="2730235"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HOSPITALITY &amp; NETWORKING RIGHTS</a:t>
            </a:r>
            <a:endParaRPr lang="en-US" sz="1000" dirty="0">
              <a:latin typeface="Gotham-MediumItalic" panose="02000603030000020004" pitchFamily="2" charset="77"/>
            </a:endParaRPr>
          </a:p>
        </p:txBody>
      </p:sp>
      <p:sp>
        <p:nvSpPr>
          <p:cNvPr id="16" name="Rectangle 15">
            <a:extLst>
              <a:ext uri="{FF2B5EF4-FFF2-40B4-BE49-F238E27FC236}">
                <a16:creationId xmlns:a16="http://schemas.microsoft.com/office/drawing/2014/main" id="{195B18A1-E4D6-9947-AD6C-42504AD5ED00}"/>
              </a:ext>
            </a:extLst>
          </p:cNvPr>
          <p:cNvSpPr/>
          <p:nvPr/>
        </p:nvSpPr>
        <p:spPr>
          <a:xfrm>
            <a:off x="4934142" y="3139034"/>
            <a:ext cx="1869423"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MERCHANDISING RIGHTS</a:t>
            </a:r>
            <a:endParaRPr lang="en-US" sz="1000" dirty="0">
              <a:latin typeface="Gotham-MediumItalic" panose="02000603030000020004" pitchFamily="2" charset="77"/>
            </a:endParaRPr>
          </a:p>
        </p:txBody>
      </p:sp>
      <p:sp>
        <p:nvSpPr>
          <p:cNvPr id="17" name="Rectangle 16">
            <a:extLst>
              <a:ext uri="{FF2B5EF4-FFF2-40B4-BE49-F238E27FC236}">
                <a16:creationId xmlns:a16="http://schemas.microsoft.com/office/drawing/2014/main" id="{CA1059CF-2375-8B4E-A7F4-FE27DDA67A4C}"/>
              </a:ext>
            </a:extLst>
          </p:cNvPr>
          <p:cNvSpPr/>
          <p:nvPr/>
        </p:nvSpPr>
        <p:spPr>
          <a:xfrm>
            <a:off x="4962532" y="4338486"/>
            <a:ext cx="2661306"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MANAGEMENT &amp; REPORTING RIGHTS</a:t>
            </a:r>
            <a:endParaRPr lang="en-US" sz="1000" dirty="0">
              <a:latin typeface="Gotham-MediumItalic" panose="02000603030000020004" pitchFamily="2" charset="77"/>
            </a:endParaRPr>
          </a:p>
        </p:txBody>
      </p:sp>
      <p:sp>
        <p:nvSpPr>
          <p:cNvPr id="18" name="Rectangle 17">
            <a:extLst>
              <a:ext uri="{FF2B5EF4-FFF2-40B4-BE49-F238E27FC236}">
                <a16:creationId xmlns:a16="http://schemas.microsoft.com/office/drawing/2014/main" id="{6EA640A3-4293-354C-A18B-B4D93F324437}"/>
              </a:ext>
            </a:extLst>
          </p:cNvPr>
          <p:cNvSpPr/>
          <p:nvPr/>
        </p:nvSpPr>
        <p:spPr>
          <a:xfrm>
            <a:off x="697050" y="5219303"/>
            <a:ext cx="1696298" cy="246221"/>
          </a:xfrm>
          <a:prstGeom prst="rect">
            <a:avLst/>
          </a:prstGeom>
        </p:spPr>
        <p:txBody>
          <a:bodyPr wrap="none">
            <a:spAutoFit/>
          </a:bodyPr>
          <a:lstStyle/>
          <a:p>
            <a:r>
              <a:rPr lang="en-GB" sz="1000" dirty="0">
                <a:solidFill>
                  <a:schemeClr val="bg1"/>
                </a:solidFill>
                <a:latin typeface="Gotham-MediumItalic" panose="02000603030000020004" pitchFamily="2" charset="77"/>
                <a:ea typeface="Times New Roman" panose="02020603050405020304" pitchFamily="18" charset="0"/>
                <a:cs typeface="Arial" panose="020B0604020202020204" pitchFamily="34" charset="0"/>
              </a:rPr>
              <a:t>EXPERIENTIAL RIGHTS</a:t>
            </a:r>
            <a:endParaRPr lang="en-US" sz="1000" dirty="0">
              <a:latin typeface="Gotham-MediumItalic" panose="02000603030000020004" pitchFamily="2" charset="77"/>
            </a:endParaRPr>
          </a:p>
        </p:txBody>
      </p:sp>
      <p:sp>
        <p:nvSpPr>
          <p:cNvPr id="19" name="Rectangle 18">
            <a:extLst>
              <a:ext uri="{FF2B5EF4-FFF2-40B4-BE49-F238E27FC236}">
                <a16:creationId xmlns:a16="http://schemas.microsoft.com/office/drawing/2014/main" id="{6D9ACC58-ED11-AF46-B057-F53A07493A87}"/>
              </a:ext>
            </a:extLst>
          </p:cNvPr>
          <p:cNvSpPr/>
          <p:nvPr/>
        </p:nvSpPr>
        <p:spPr>
          <a:xfrm>
            <a:off x="224246" y="2020114"/>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WHY GET INVOLVED?</a:t>
            </a:r>
          </a:p>
        </p:txBody>
      </p:sp>
      <p:pic>
        <p:nvPicPr>
          <p:cNvPr id="2" name="Picture 1">
            <a:extLst>
              <a:ext uri="{FF2B5EF4-FFF2-40B4-BE49-F238E27FC236}">
                <a16:creationId xmlns:a16="http://schemas.microsoft.com/office/drawing/2014/main" id="{67C7BD93-41E0-A949-895F-0F519DE16AE9}"/>
              </a:ext>
            </a:extLst>
          </p:cNvPr>
          <p:cNvPicPr>
            <a:picLocks noChangeAspect="1"/>
          </p:cNvPicPr>
          <p:nvPr/>
        </p:nvPicPr>
        <p:blipFill>
          <a:blip r:embed="rId2"/>
          <a:stretch>
            <a:fillRect/>
          </a:stretch>
        </p:blipFill>
        <p:spPr>
          <a:xfrm>
            <a:off x="292732" y="2391164"/>
            <a:ext cx="310708" cy="369332"/>
          </a:xfrm>
          <a:prstGeom prst="rect">
            <a:avLst/>
          </a:prstGeom>
        </p:spPr>
      </p:pic>
      <p:pic>
        <p:nvPicPr>
          <p:cNvPr id="3" name="Picture 2">
            <a:extLst>
              <a:ext uri="{FF2B5EF4-FFF2-40B4-BE49-F238E27FC236}">
                <a16:creationId xmlns:a16="http://schemas.microsoft.com/office/drawing/2014/main" id="{1BDF21C1-AC3A-A84D-9904-65B054ADB2B5}"/>
              </a:ext>
            </a:extLst>
          </p:cNvPr>
          <p:cNvPicPr>
            <a:picLocks noChangeAspect="1"/>
          </p:cNvPicPr>
          <p:nvPr/>
        </p:nvPicPr>
        <p:blipFill>
          <a:blip r:embed="rId3"/>
          <a:stretch>
            <a:fillRect/>
          </a:stretch>
        </p:blipFill>
        <p:spPr>
          <a:xfrm>
            <a:off x="280818" y="5123048"/>
            <a:ext cx="416232" cy="410369"/>
          </a:xfrm>
          <a:prstGeom prst="rect">
            <a:avLst/>
          </a:prstGeom>
        </p:spPr>
      </p:pic>
      <p:pic>
        <p:nvPicPr>
          <p:cNvPr id="5" name="Picture 4">
            <a:extLst>
              <a:ext uri="{FF2B5EF4-FFF2-40B4-BE49-F238E27FC236}">
                <a16:creationId xmlns:a16="http://schemas.microsoft.com/office/drawing/2014/main" id="{1B05B5A0-CAE2-C34D-9D58-8E2CBCEB39B1}"/>
              </a:ext>
            </a:extLst>
          </p:cNvPr>
          <p:cNvPicPr>
            <a:picLocks noChangeAspect="1"/>
          </p:cNvPicPr>
          <p:nvPr/>
        </p:nvPicPr>
        <p:blipFill>
          <a:blip r:embed="rId4"/>
          <a:stretch>
            <a:fillRect/>
          </a:stretch>
        </p:blipFill>
        <p:spPr>
          <a:xfrm>
            <a:off x="4482736" y="2330978"/>
            <a:ext cx="451406" cy="427956"/>
          </a:xfrm>
          <a:prstGeom prst="rect">
            <a:avLst/>
          </a:prstGeom>
        </p:spPr>
      </p:pic>
      <p:pic>
        <p:nvPicPr>
          <p:cNvPr id="6" name="Picture 5">
            <a:extLst>
              <a:ext uri="{FF2B5EF4-FFF2-40B4-BE49-F238E27FC236}">
                <a16:creationId xmlns:a16="http://schemas.microsoft.com/office/drawing/2014/main" id="{A3ECAE74-1236-284D-B716-BEF567957FCB}"/>
              </a:ext>
            </a:extLst>
          </p:cNvPr>
          <p:cNvPicPr>
            <a:picLocks noChangeAspect="1"/>
          </p:cNvPicPr>
          <p:nvPr/>
        </p:nvPicPr>
        <p:blipFill>
          <a:blip r:embed="rId5"/>
          <a:stretch>
            <a:fillRect/>
          </a:stretch>
        </p:blipFill>
        <p:spPr>
          <a:xfrm>
            <a:off x="4541361" y="2980029"/>
            <a:ext cx="392781" cy="457268"/>
          </a:xfrm>
          <a:prstGeom prst="rect">
            <a:avLst/>
          </a:prstGeom>
        </p:spPr>
      </p:pic>
      <p:pic>
        <p:nvPicPr>
          <p:cNvPr id="7" name="Picture 6">
            <a:extLst>
              <a:ext uri="{FF2B5EF4-FFF2-40B4-BE49-F238E27FC236}">
                <a16:creationId xmlns:a16="http://schemas.microsoft.com/office/drawing/2014/main" id="{517F0BFC-2400-D046-B023-E3A002996B52}"/>
              </a:ext>
            </a:extLst>
          </p:cNvPr>
          <p:cNvPicPr>
            <a:picLocks noChangeAspect="1"/>
          </p:cNvPicPr>
          <p:nvPr/>
        </p:nvPicPr>
        <p:blipFill>
          <a:blip r:embed="rId6"/>
          <a:stretch>
            <a:fillRect/>
          </a:stretch>
        </p:blipFill>
        <p:spPr>
          <a:xfrm>
            <a:off x="4541361" y="4202614"/>
            <a:ext cx="386919" cy="468993"/>
          </a:xfrm>
          <a:prstGeom prst="rect">
            <a:avLst/>
          </a:prstGeom>
        </p:spPr>
      </p:pic>
    </p:spTree>
    <p:extLst>
      <p:ext uri="{BB962C8B-B14F-4D97-AF65-F5344CB8AC3E}">
        <p14:creationId xmlns:p14="http://schemas.microsoft.com/office/powerpoint/2010/main" val="277288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15C54BED-67FF-9E4F-ACC1-8C9D6206EEA9}"/>
              </a:ext>
            </a:extLst>
          </p:cNvPr>
          <p:cNvPicPr>
            <a:picLocks noChangeAspect="1"/>
          </p:cNvPicPr>
          <p:nvPr/>
        </p:nvPicPr>
        <p:blipFill rotWithShape="1">
          <a:blip r:embed="rId3"/>
          <a:srcRect b="9136"/>
          <a:stretch/>
        </p:blipFill>
        <p:spPr>
          <a:xfrm>
            <a:off x="0" y="0"/>
            <a:ext cx="9144000" cy="5878286"/>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EAE08364-DB17-CD40-9289-F5673C813A76}"/>
              </a:ext>
            </a:extLst>
          </p:cNvPr>
          <p:cNvPicPr>
            <a:picLocks noChangeAspect="1"/>
          </p:cNvPicPr>
          <p:nvPr/>
        </p:nvPicPr>
        <p:blipFill>
          <a:blip r:embed="rId4"/>
          <a:stretch>
            <a:fillRect/>
          </a:stretch>
        </p:blipFill>
        <p:spPr>
          <a:xfrm>
            <a:off x="323850" y="1881188"/>
            <a:ext cx="7990114" cy="3841805"/>
          </a:xfrm>
          <a:prstGeom prst="rect">
            <a:avLst/>
          </a:prstGeom>
        </p:spPr>
      </p:pic>
    </p:spTree>
    <p:extLst>
      <p:ext uri="{BB962C8B-B14F-4D97-AF65-F5344CB8AC3E}">
        <p14:creationId xmlns:p14="http://schemas.microsoft.com/office/powerpoint/2010/main" val="3014981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992E084C-C747-5F4D-90BC-EEB1B0E0A999}"/>
              </a:ext>
            </a:extLst>
          </p:cNvPr>
          <p:cNvPicPr>
            <a:picLocks noChangeAspect="1"/>
          </p:cNvPicPr>
          <p:nvPr/>
        </p:nvPicPr>
        <p:blipFill rotWithShape="1">
          <a:blip r:embed="rId3"/>
          <a:srcRect b="9136"/>
          <a:stretch/>
        </p:blipFill>
        <p:spPr>
          <a:xfrm>
            <a:off x="0" y="0"/>
            <a:ext cx="9144000" cy="5878286"/>
          </a:xfrm>
          <a:prstGeom prst="rect">
            <a:avLst/>
          </a:prstGeom>
        </p:spPr>
      </p:pic>
      <p:pic>
        <p:nvPicPr>
          <p:cNvPr id="4" name="Picture 3" descr="Table&#10;&#10;Description automatically generated with medium confidence">
            <a:extLst>
              <a:ext uri="{FF2B5EF4-FFF2-40B4-BE49-F238E27FC236}">
                <a16:creationId xmlns:a16="http://schemas.microsoft.com/office/drawing/2014/main" id="{B14CC2C0-7AB2-724B-84DC-BC57831E46D9}"/>
              </a:ext>
            </a:extLst>
          </p:cNvPr>
          <p:cNvPicPr>
            <a:picLocks noChangeAspect="1"/>
          </p:cNvPicPr>
          <p:nvPr/>
        </p:nvPicPr>
        <p:blipFill>
          <a:blip r:embed="rId4"/>
          <a:stretch>
            <a:fillRect/>
          </a:stretch>
        </p:blipFill>
        <p:spPr>
          <a:xfrm>
            <a:off x="323850" y="1881188"/>
            <a:ext cx="3905903" cy="2962955"/>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19F78D01-11DD-1E49-9586-C73B26E70048}"/>
              </a:ext>
            </a:extLst>
          </p:cNvPr>
          <p:cNvPicPr>
            <a:picLocks noChangeAspect="1"/>
          </p:cNvPicPr>
          <p:nvPr/>
        </p:nvPicPr>
        <p:blipFill>
          <a:blip r:embed="rId5"/>
          <a:stretch>
            <a:fillRect/>
          </a:stretch>
        </p:blipFill>
        <p:spPr>
          <a:xfrm>
            <a:off x="4374497" y="1881188"/>
            <a:ext cx="3905903" cy="2026848"/>
          </a:xfrm>
          <a:prstGeom prst="rect">
            <a:avLst/>
          </a:prstGeom>
        </p:spPr>
      </p:pic>
      <p:pic>
        <p:nvPicPr>
          <p:cNvPr id="10" name="Picture 9">
            <a:extLst>
              <a:ext uri="{FF2B5EF4-FFF2-40B4-BE49-F238E27FC236}">
                <a16:creationId xmlns:a16="http://schemas.microsoft.com/office/drawing/2014/main" id="{CD367B8C-FCB1-0345-8C98-BD3AAF55AF88}"/>
              </a:ext>
            </a:extLst>
          </p:cNvPr>
          <p:cNvPicPr>
            <a:picLocks noChangeAspect="1"/>
          </p:cNvPicPr>
          <p:nvPr/>
        </p:nvPicPr>
        <p:blipFill>
          <a:blip r:embed="rId6"/>
          <a:stretch>
            <a:fillRect/>
          </a:stretch>
        </p:blipFill>
        <p:spPr>
          <a:xfrm>
            <a:off x="4374497" y="3362665"/>
            <a:ext cx="4532630" cy="3203272"/>
          </a:xfrm>
          <a:prstGeom prst="rect">
            <a:avLst/>
          </a:prstGeom>
        </p:spPr>
      </p:pic>
    </p:spTree>
    <p:extLst>
      <p:ext uri="{BB962C8B-B14F-4D97-AF65-F5344CB8AC3E}">
        <p14:creationId xmlns:p14="http://schemas.microsoft.com/office/powerpoint/2010/main" val="2073520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DCDF28-6565-1445-8341-D51D8DC07832}"/>
              </a:ext>
            </a:extLst>
          </p:cNvPr>
          <p:cNvSpPr/>
          <p:nvPr/>
        </p:nvSpPr>
        <p:spPr>
          <a:xfrm>
            <a:off x="233680" y="2033510"/>
            <a:ext cx="4965700" cy="369332"/>
          </a:xfrm>
          <a:prstGeom prst="rect">
            <a:avLst/>
          </a:prstGeom>
        </p:spPr>
        <p:txBody>
          <a:bodyPr wrap="square">
            <a:spAutoFit/>
          </a:bodyPr>
          <a:lstStyle/>
          <a:p>
            <a:r>
              <a:rPr lang="en-US" u="none" strike="noStrike" baseline="0" dirty="0">
                <a:solidFill>
                  <a:srgbClr val="D8117D"/>
                </a:solidFill>
                <a:latin typeface="Gotham-MediumItalic" panose="02000603030000020004" pitchFamily="2" charset="77"/>
                <a:cs typeface="Arial" panose="020B0604020202020204" pitchFamily="34" charset="0"/>
              </a:rPr>
              <a:t>ORGANISING COMMITTEE</a:t>
            </a:r>
            <a:endParaRPr lang="en-US" dirty="0">
              <a:solidFill>
                <a:srgbClr val="D8117D"/>
              </a:solidFill>
              <a:latin typeface="Gotham-MediumItalic" panose="02000603030000020004" pitchFamily="2" charset="77"/>
              <a:cs typeface="Arial" panose="020B0604020202020204" pitchFamily="34" charset="0"/>
            </a:endParaRPr>
          </a:p>
        </p:txBody>
      </p:sp>
      <p:sp>
        <p:nvSpPr>
          <p:cNvPr id="2" name="Rectangle 1">
            <a:extLst>
              <a:ext uri="{FF2B5EF4-FFF2-40B4-BE49-F238E27FC236}">
                <a16:creationId xmlns:a16="http://schemas.microsoft.com/office/drawing/2014/main" id="{438CC348-96DC-0540-9DF2-742CAC37DD6D}"/>
              </a:ext>
            </a:extLst>
          </p:cNvPr>
          <p:cNvSpPr/>
          <p:nvPr/>
        </p:nvSpPr>
        <p:spPr>
          <a:xfrm>
            <a:off x="233680" y="2420821"/>
            <a:ext cx="3787139" cy="1446550"/>
          </a:xfrm>
          <a:prstGeom prst="rect">
            <a:avLst/>
          </a:prstGeom>
        </p:spPr>
        <p:txBody>
          <a:bodyPr wrap="square">
            <a:spAutoFit/>
          </a:bodyPr>
          <a:lstStyle/>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Organising Committee to deliver the Games comprises the Sports Authority of Thailand, Ministry of Tourism and Sports (Thailand), the Thailand National Olympic Committee, of Thailand, Royal Thai Police, Ministry of Health under the auspices of the Olympic Council of Asia.</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EXCLUSIVE COMMERCIAL AGENCY</a:t>
            </a:r>
          </a:p>
          <a:p>
            <a:pPr>
              <a:tabLst>
                <a:tab pos="-228600" algn="l"/>
              </a:tabLst>
            </a:pP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The Sports Authority of Thailand (SAT) has signed a full-service agreement with The Sponsorship Experts / Paul Poole (South East Asia) Co., Ltd. for the 6</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Asian Indoor and Martial Arts Games Bangkok - Chonburi 2021. The Sponsorship Experts are providing full service commercial sponsorship and partnership marketing support.</a:t>
            </a:r>
          </a:p>
        </p:txBody>
      </p:sp>
      <p:sp>
        <p:nvSpPr>
          <p:cNvPr id="4" name="Rectangle 3">
            <a:extLst>
              <a:ext uri="{FF2B5EF4-FFF2-40B4-BE49-F238E27FC236}">
                <a16:creationId xmlns:a16="http://schemas.microsoft.com/office/drawing/2014/main" id="{4CFBEA4A-4C67-4744-9A9C-A6E18B3A2B5D}"/>
              </a:ext>
            </a:extLst>
          </p:cNvPr>
          <p:cNvSpPr/>
          <p:nvPr/>
        </p:nvSpPr>
        <p:spPr>
          <a:xfrm>
            <a:off x="4399280" y="2033510"/>
            <a:ext cx="1993900" cy="369332"/>
          </a:xfrm>
          <a:prstGeom prst="rect">
            <a:avLst/>
          </a:prstGeom>
        </p:spPr>
        <p:txBody>
          <a:bodyPr wrap="square">
            <a:spAutoFit/>
          </a:bodyPr>
          <a:lstStyle/>
          <a:p>
            <a:r>
              <a:rPr lang="en-US" u="none" strike="noStrike" baseline="0" dirty="0">
                <a:solidFill>
                  <a:srgbClr val="D8117D"/>
                </a:solidFill>
                <a:latin typeface="Gotham-MediumItalic" panose="02000603030000020004" pitchFamily="2" charset="77"/>
              </a:rPr>
              <a:t>CONTACT</a:t>
            </a:r>
            <a:endParaRPr lang="en-US" dirty="0">
              <a:solidFill>
                <a:srgbClr val="D8117D"/>
              </a:solidFill>
              <a:latin typeface="Gotham-MediumItalic" panose="02000603030000020004" pitchFamily="2" charset="77"/>
            </a:endParaRPr>
          </a:p>
        </p:txBody>
      </p:sp>
      <p:sp>
        <p:nvSpPr>
          <p:cNvPr id="5" name="Rectangle 4">
            <a:extLst>
              <a:ext uri="{FF2B5EF4-FFF2-40B4-BE49-F238E27FC236}">
                <a16:creationId xmlns:a16="http://schemas.microsoft.com/office/drawing/2014/main" id="{10CA7004-3271-F74B-9FC5-DC0F80006837}"/>
              </a:ext>
            </a:extLst>
          </p:cNvPr>
          <p:cNvSpPr/>
          <p:nvPr/>
        </p:nvSpPr>
        <p:spPr>
          <a:xfrm>
            <a:off x="4399280" y="2372336"/>
            <a:ext cx="4572000" cy="2062103"/>
          </a:xfrm>
          <a:prstGeom prst="rect">
            <a:avLst/>
          </a:prstGeom>
        </p:spPr>
        <p:txBody>
          <a:bodyPr wrap="square">
            <a:spAutoFit/>
          </a:bodyPr>
          <a:lstStyle/>
          <a:p>
            <a:r>
              <a:rPr lang="en-US" sz="800" b="1" u="none" strike="noStrike" baseline="0" dirty="0">
                <a:solidFill>
                  <a:schemeClr val="bg1"/>
                </a:solidFill>
                <a:latin typeface="Gotham-LightItalic" panose="02000603030000020004" pitchFamily="2" charset="77"/>
                <a:cs typeface="Arial" panose="020B0604020202020204" pitchFamily="34" charset="0"/>
              </a:rPr>
              <a:t>PAUL POOLE (SOUTH EAST ASIA) CO., LTD.</a:t>
            </a:r>
          </a:p>
          <a:p>
            <a:r>
              <a:rPr lang="en-US" sz="800" u="none" strike="noStrike" baseline="0" dirty="0">
                <a:solidFill>
                  <a:schemeClr val="bg1"/>
                </a:solidFill>
                <a:latin typeface="Gotham Light" panose="02000603030000020004" pitchFamily="2" charset="77"/>
                <a:cs typeface="Arial" panose="020B0604020202020204" pitchFamily="34" charset="0"/>
              </a:rPr>
              <a:t>198 Tanou Road</a:t>
            </a:r>
          </a:p>
          <a:p>
            <a:r>
              <a:rPr lang="en-US" sz="800" u="none" strike="noStrike" baseline="0" dirty="0">
                <a:solidFill>
                  <a:schemeClr val="bg1"/>
                </a:solidFill>
                <a:latin typeface="Gotham Light" panose="02000603030000020004" pitchFamily="2" charset="77"/>
                <a:cs typeface="Arial" panose="020B0604020202020204" pitchFamily="34" charset="0"/>
              </a:rPr>
              <a:t>Bovernives</a:t>
            </a:r>
          </a:p>
          <a:p>
            <a:r>
              <a:rPr lang="en-US" sz="800" u="none" strike="noStrike" baseline="0" dirty="0">
                <a:solidFill>
                  <a:schemeClr val="bg1"/>
                </a:solidFill>
                <a:latin typeface="Gotham Light" panose="02000603030000020004" pitchFamily="2" charset="77"/>
                <a:cs typeface="Arial" panose="020B0604020202020204" pitchFamily="34" charset="0"/>
              </a:rPr>
              <a:t>Pranakorn</a:t>
            </a:r>
          </a:p>
          <a:p>
            <a:r>
              <a:rPr lang="fi-FI" sz="800" u="none" strike="noStrike" baseline="0" dirty="0">
                <a:solidFill>
                  <a:schemeClr val="bg1"/>
                </a:solidFill>
                <a:latin typeface="Gotham Light" panose="02000603030000020004" pitchFamily="2" charset="77"/>
                <a:cs typeface="Arial" panose="020B0604020202020204" pitchFamily="34" charset="0"/>
              </a:rPr>
              <a:t>Bangkok 10200</a:t>
            </a:r>
          </a:p>
          <a:p>
            <a:r>
              <a:rPr lang="fi-FI" sz="800" u="none" strike="noStrike" baseline="0" dirty="0">
                <a:solidFill>
                  <a:schemeClr val="bg1"/>
                </a:solidFill>
                <a:latin typeface="Gotham Light" panose="02000603030000020004" pitchFamily="2" charset="77"/>
                <a:cs typeface="Arial" panose="020B0604020202020204" pitchFamily="34" charset="0"/>
              </a:rPr>
              <a:t>Thailand</a:t>
            </a:r>
          </a:p>
          <a:p>
            <a:r>
              <a:rPr lang="is-IS" sz="800" u="none" strike="noStrike" baseline="0" dirty="0">
                <a:solidFill>
                  <a:schemeClr val="bg1"/>
                </a:solidFill>
                <a:latin typeface="Gotham Light" panose="02000603030000020004" pitchFamily="2" charset="77"/>
                <a:cs typeface="Arial" panose="020B0604020202020204" pitchFamily="34" charset="0"/>
              </a:rPr>
              <a:t>Tel./Fax: +66 2622 0605 - 7</a:t>
            </a:r>
          </a:p>
          <a:p>
            <a:r>
              <a:rPr lang="en-US" sz="800" strike="noStrike" baseline="0" dirty="0">
                <a:solidFill>
                  <a:schemeClr val="bg1"/>
                </a:solidFill>
                <a:latin typeface="Gotham Light" panose="02000603030000020004" pitchFamily="2" charset="77"/>
                <a:cs typeface="Arial" panose="020B0604020202020204" pitchFamily="34" charset="0"/>
                <a:hlinkClick r:id="rId2"/>
              </a:rPr>
              <a:t>www.paulpoole.co.th/6aimag</a:t>
            </a:r>
            <a:r>
              <a:rPr lang="en-US" sz="800" strike="noStrike" baseline="0" dirty="0">
                <a:solidFill>
                  <a:schemeClr val="bg1"/>
                </a:solidFill>
                <a:latin typeface="Gotham Light" panose="02000603030000020004" pitchFamily="2" charset="77"/>
                <a:cs typeface="Arial" panose="020B0604020202020204" pitchFamily="34" charset="0"/>
              </a:rPr>
              <a:t> </a:t>
            </a:r>
          </a:p>
          <a:p>
            <a:endParaRPr lang="en-US" sz="800" b="1" u="none" strike="noStrike" baseline="0" dirty="0">
              <a:solidFill>
                <a:schemeClr val="bg1"/>
              </a:solidFill>
              <a:latin typeface="Gotham-LightItalic" panose="02000603030000020004" pitchFamily="2" charset="77"/>
              <a:cs typeface="Arial" panose="020B0604020202020204" pitchFamily="34" charset="0"/>
            </a:endParaRPr>
          </a:p>
          <a:p>
            <a:r>
              <a:rPr lang="en-US" sz="800" b="1" u="none" strike="noStrike" baseline="0" dirty="0">
                <a:solidFill>
                  <a:schemeClr val="bg1"/>
                </a:solidFill>
                <a:latin typeface="Gotham-LightItalic" panose="02000603030000020004" pitchFamily="2" charset="77"/>
                <a:cs typeface="Arial" panose="020B0604020202020204" pitchFamily="34" charset="0"/>
              </a:rPr>
              <a:t>PAUL POOLE </a:t>
            </a:r>
            <a:r>
              <a:rPr lang="en-US" sz="800" b="1" dirty="0">
                <a:solidFill>
                  <a:schemeClr val="bg1"/>
                </a:solidFill>
                <a:latin typeface="Gotham-LightItalic" panose="02000603030000020004" pitchFamily="2" charset="77"/>
                <a:cs typeface="Arial" panose="020B0604020202020204" pitchFamily="34" charset="0"/>
              </a:rPr>
              <a:t> - </a:t>
            </a:r>
            <a:r>
              <a:rPr lang="en-US" sz="800" b="1" u="none" strike="noStrike" baseline="0" dirty="0">
                <a:solidFill>
                  <a:schemeClr val="bg1"/>
                </a:solidFill>
                <a:latin typeface="Gotham-LightItalic" panose="02000603030000020004" pitchFamily="2" charset="77"/>
                <a:cs typeface="Arial" panose="020B0604020202020204" pitchFamily="34" charset="0"/>
              </a:rPr>
              <a:t>MANAGING DIRECTOR</a:t>
            </a:r>
            <a:r>
              <a:rPr lang="en-US" sz="800" b="1" u="none" strike="noStrike" dirty="0">
                <a:solidFill>
                  <a:schemeClr val="bg1"/>
                </a:solidFill>
                <a:latin typeface="Gotham-LightItalic" panose="02000603030000020004" pitchFamily="2" charset="77"/>
                <a:cs typeface="Arial" panose="020B0604020202020204" pitchFamily="34" charset="0"/>
              </a:rPr>
              <a:t>  </a:t>
            </a:r>
            <a:r>
              <a:rPr lang="en-US" sz="800" b="1" u="none" strike="noStrike" baseline="0" dirty="0">
                <a:solidFill>
                  <a:schemeClr val="bg1"/>
                </a:solidFill>
                <a:latin typeface="Gotham-LightItalic" panose="02000603030000020004" pitchFamily="2" charset="77"/>
                <a:cs typeface="Arial" panose="020B0604020202020204" pitchFamily="34" charset="0"/>
              </a:rPr>
              <a:t>(ENGLISH SPEAKING)</a:t>
            </a:r>
          </a:p>
          <a:p>
            <a:r>
              <a:rPr lang="en-US" sz="800" u="none" strike="noStrike" baseline="0" dirty="0">
                <a:solidFill>
                  <a:schemeClr val="bg1"/>
                </a:solidFill>
                <a:latin typeface="Gotham Light" panose="02000603030000020004" pitchFamily="2" charset="77"/>
                <a:cs typeface="Arial" panose="020B0604020202020204" pitchFamily="34" charset="0"/>
              </a:rPr>
              <a:t>Email: paul@paulpoole.co.th</a:t>
            </a:r>
          </a:p>
          <a:p>
            <a:r>
              <a:rPr lang="pt-BR" sz="800" u="none" strike="noStrike" baseline="0" dirty="0">
                <a:solidFill>
                  <a:schemeClr val="bg1"/>
                </a:solidFill>
                <a:latin typeface="Gotham Light" panose="02000603030000020004" pitchFamily="2" charset="77"/>
                <a:cs typeface="Arial" panose="020B0604020202020204" pitchFamily="34" charset="0"/>
              </a:rPr>
              <a:t>Tel. +66 8 6563 3196</a:t>
            </a:r>
          </a:p>
          <a:p>
            <a:endParaRPr lang="pt-BR" sz="800" u="none" strike="noStrike" baseline="0" dirty="0">
              <a:solidFill>
                <a:schemeClr val="bg1"/>
              </a:solidFill>
              <a:latin typeface="Gotham Light" panose="02000603030000020004" pitchFamily="2" charset="77"/>
              <a:cs typeface="Arial" panose="020B0604020202020204" pitchFamily="34" charset="0"/>
            </a:endParaRPr>
          </a:p>
          <a:p>
            <a:r>
              <a:rPr lang="pt-BR" sz="800" b="1" u="none" strike="noStrike" baseline="0" dirty="0">
                <a:solidFill>
                  <a:schemeClr val="bg1"/>
                </a:solidFill>
                <a:latin typeface="Gotham-LightItalic" panose="02000603030000020004" pitchFamily="2" charset="77"/>
                <a:cs typeface="Arial" panose="020B0604020202020204" pitchFamily="34" charset="0"/>
              </a:rPr>
              <a:t>UDOMPORN PHANJINDAWAN - PERSONAL ASSISTANT (THAI/ENGLISH SPEAKING)</a:t>
            </a:r>
          </a:p>
          <a:p>
            <a:r>
              <a:rPr lang="pt-BR" sz="800" u="none" strike="noStrike" baseline="0" dirty="0">
                <a:solidFill>
                  <a:schemeClr val="bg1"/>
                </a:solidFill>
                <a:latin typeface="Gotham Light" panose="02000603030000020004" pitchFamily="2" charset="77"/>
                <a:cs typeface="Arial" panose="020B0604020202020204" pitchFamily="34" charset="0"/>
              </a:rPr>
              <a:t>Email: udomporn@paulpoole.co.th</a:t>
            </a:r>
          </a:p>
          <a:p>
            <a:r>
              <a:rPr lang="pt-BR" sz="800" u="none" strike="noStrike" baseline="0" dirty="0">
                <a:solidFill>
                  <a:schemeClr val="bg1"/>
                </a:solidFill>
                <a:latin typeface="Gotham Light" panose="02000603030000020004" pitchFamily="2" charset="77"/>
                <a:cs typeface="Arial" panose="020B0604020202020204" pitchFamily="34" charset="0"/>
              </a:rPr>
              <a:t>Tel. +66 8 6382 9949</a:t>
            </a:r>
          </a:p>
        </p:txBody>
      </p:sp>
      <p:sp>
        <p:nvSpPr>
          <p:cNvPr id="6" name="Rectangle 5">
            <a:extLst>
              <a:ext uri="{FF2B5EF4-FFF2-40B4-BE49-F238E27FC236}">
                <a16:creationId xmlns:a16="http://schemas.microsoft.com/office/drawing/2014/main" id="{C04E8818-E251-5D46-B6B0-F8AEAF76514B}"/>
              </a:ext>
            </a:extLst>
          </p:cNvPr>
          <p:cNvSpPr/>
          <p:nvPr/>
        </p:nvSpPr>
        <p:spPr>
          <a:xfrm>
            <a:off x="4399280" y="4434439"/>
            <a:ext cx="4744720" cy="1692771"/>
          </a:xfrm>
          <a:prstGeom prst="rect">
            <a:avLst/>
          </a:prstGeom>
        </p:spPr>
        <p:txBody>
          <a:bodyPr wrap="square">
            <a:spAutoFit/>
          </a:bodyPr>
          <a:lstStyle/>
          <a:p>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SPORTS AUTHORITY OF THAILAND </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286 Ramkhamhaeng Road,</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Hua-mak, Bangkapi</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Bangkok, 10240</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Thailand</a:t>
            </a:r>
            <a:r>
              <a:rPr lang="en-GB" sz="800" dirty="0">
                <a:solidFill>
                  <a:schemeClr val="bg1"/>
                </a:solidFill>
                <a:highlight>
                  <a:srgbClr val="FFFF00"/>
                </a:highlight>
                <a:latin typeface="Gotham Light" panose="02000603030000020004" pitchFamily="2" charset="77"/>
                <a:ea typeface="Times New Roman" panose="02020603050405020304" pitchFamily="18" charset="0"/>
                <a:cs typeface="Arial" panose="020B0604020202020204" pitchFamily="34" charset="0"/>
              </a:rPr>
              <a:t> </a:t>
            </a:r>
            <a:endPar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endParaRP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Tel.   +66 2186 7111</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Fax: + 66 2186 7509</a:t>
            </a:r>
          </a:p>
          <a:p>
            <a:r>
              <a:rPr lang="en-GB" sz="800" u="sng" dirty="0">
                <a:solidFill>
                  <a:schemeClr val="bg1"/>
                </a:solidFill>
                <a:uFill>
                  <a:solidFill>
                    <a:srgbClr val="6B006D"/>
                  </a:solidFill>
                </a:uFill>
                <a:latin typeface="Gotham Light" panose="02000603030000020004" pitchFamily="2" charset="77"/>
                <a:ea typeface="Times New Roman" panose="02020603050405020304" pitchFamily="18" charset="0"/>
                <a:cs typeface="Arial" panose="020B0604020202020204" pitchFamily="34" charset="0"/>
                <a:hlinkClick r:id="rId3"/>
              </a:rPr>
              <a:t>www.aimag2021.com</a:t>
            </a:r>
            <a:endParaRPr lang="en-GB" sz="800" u="sng" dirty="0">
              <a:solidFill>
                <a:schemeClr val="bg1"/>
              </a:solidFill>
              <a:uFill>
                <a:solidFill>
                  <a:srgbClr val="6B006D"/>
                </a:solidFill>
              </a:uFill>
              <a:latin typeface="Gotham Light" panose="02000603030000020004" pitchFamily="2" charset="77"/>
              <a:ea typeface="Times New Roman" panose="02020603050405020304" pitchFamily="18" charset="0"/>
              <a:cs typeface="Arial" panose="020B0604020202020204" pitchFamily="34" charset="0"/>
            </a:endParaRPr>
          </a:p>
          <a:p>
            <a:endParaRPr lang="en-GB" sz="800" u="sng" dirty="0">
              <a:solidFill>
                <a:schemeClr val="bg1"/>
              </a:solidFill>
              <a:effectLst/>
              <a:uFill>
                <a:solidFill>
                  <a:srgbClr val="6B006D"/>
                </a:solidFill>
              </a:uFill>
              <a:latin typeface="Gotham Light" panose="02000603030000020004" pitchFamily="2" charset="77"/>
              <a:ea typeface="Times New Roman" panose="02020603050405020304" pitchFamily="18" charset="0"/>
              <a:cs typeface="Arial" panose="020B0604020202020204" pitchFamily="34" charset="0"/>
            </a:endParaRPr>
          </a:p>
          <a:p>
            <a:r>
              <a:rPr lang="en-GB" sz="800" b="1" dirty="0">
                <a:solidFill>
                  <a:schemeClr val="bg1"/>
                </a:solidFill>
                <a:latin typeface="Gotham-LightItalic" panose="02000603030000020004" pitchFamily="2" charset="77"/>
              </a:rPr>
              <a:t>DOME PHUMIDIT – DIRECTOR OF SPORTS BUSINESS DEPARTMENT (THAI SPEAKING) </a:t>
            </a:r>
          </a:p>
          <a:p>
            <a:r>
              <a:rPr lang="en-GB" sz="800" dirty="0">
                <a:solidFill>
                  <a:schemeClr val="bg1"/>
                </a:solidFill>
                <a:latin typeface="Gotham Light" panose="02000603030000020004" pitchFamily="2" charset="77"/>
              </a:rPr>
              <a:t>email: </a:t>
            </a:r>
            <a:r>
              <a:rPr lang="en-GB" sz="800" u="sng" dirty="0">
                <a:solidFill>
                  <a:schemeClr val="bg1"/>
                </a:solidFill>
                <a:latin typeface="Gotham Light" panose="02000603030000020004" pitchFamily="2" charset="77"/>
                <a:hlinkClick r:id="rId4">
                  <a:extLst>
                    <a:ext uri="{A12FA001-AC4F-418D-AE19-62706E023703}">
                      <ahyp:hlinkClr xmlns:ahyp="http://schemas.microsoft.com/office/drawing/2018/hyperlinkcolor" val="tx"/>
                    </a:ext>
                  </a:extLst>
                </a:hlinkClick>
              </a:rPr>
              <a:t>dome@sat.or.th</a:t>
            </a:r>
            <a:r>
              <a:rPr lang="en-GB" sz="800" dirty="0">
                <a:solidFill>
                  <a:schemeClr val="bg1"/>
                </a:solidFill>
                <a:latin typeface="Gotham Light" panose="02000603030000020004" pitchFamily="2" charset="77"/>
              </a:rPr>
              <a:t> </a:t>
            </a:r>
          </a:p>
          <a:p>
            <a:r>
              <a:rPr lang="en-GB" sz="800" dirty="0">
                <a:solidFill>
                  <a:schemeClr val="bg1"/>
                </a:solidFill>
                <a:latin typeface="Gotham Light" panose="02000603030000020004" pitchFamily="2" charset="77"/>
              </a:rPr>
              <a:t>Tel. +66 8 1991 4991</a:t>
            </a:r>
          </a:p>
          <a:p>
            <a:endParaRPr lang="en-GB" sz="800" dirty="0">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2F5AF301-4E26-5447-BC5E-B1EB62FFFAF1}"/>
              </a:ext>
            </a:extLst>
          </p:cNvPr>
          <p:cNvPicPr>
            <a:picLocks noChangeAspect="1"/>
          </p:cNvPicPr>
          <p:nvPr/>
        </p:nvPicPr>
        <p:blipFill rotWithShape="1">
          <a:blip r:embed="rId5"/>
          <a:srcRect l="2161" t="9204" r="2637" b="3525"/>
          <a:stretch/>
        </p:blipFill>
        <p:spPr>
          <a:xfrm>
            <a:off x="297180" y="4015740"/>
            <a:ext cx="2796540" cy="2240280"/>
          </a:xfrm>
          <a:prstGeom prst="rect">
            <a:avLst/>
          </a:prstGeom>
        </p:spPr>
      </p:pic>
    </p:spTree>
    <p:extLst>
      <p:ext uri="{BB962C8B-B14F-4D97-AF65-F5344CB8AC3E}">
        <p14:creationId xmlns:p14="http://schemas.microsoft.com/office/powerpoint/2010/main" val="1686190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223376" y="2910515"/>
            <a:ext cx="6840318" cy="1754326"/>
          </a:xfrm>
          <a:prstGeom prst="rect">
            <a:avLst/>
          </a:prstGeom>
        </p:spPr>
        <p:txBody>
          <a:bodyPr wrap="square">
            <a:spAutoFit/>
          </a:bodyPr>
          <a:lstStyle/>
          <a:p>
            <a:r>
              <a:rPr lang="en-GB" sz="900" dirty="0">
                <a:solidFill>
                  <a:schemeClr val="bg1"/>
                </a:solidFill>
                <a:latin typeface="Gotham Light" panose="02000603030000020004" pitchFamily="2" charset="77"/>
                <a:cs typeface="Arial" panose="020B0604020202020204" pitchFamily="34" charset="0"/>
              </a:rPr>
              <a:t>The 6</a:t>
            </a:r>
            <a:r>
              <a:rPr lang="en-GB" sz="900" baseline="30000" dirty="0">
                <a:solidFill>
                  <a:schemeClr val="bg1"/>
                </a:solidFill>
                <a:latin typeface="Gotham Light" panose="02000603030000020004" pitchFamily="2" charset="77"/>
                <a:cs typeface="Arial" panose="020B0604020202020204" pitchFamily="34" charset="0"/>
              </a:rPr>
              <a:t>th</a:t>
            </a:r>
            <a:r>
              <a:rPr lang="en-GB" sz="900" dirty="0">
                <a:solidFill>
                  <a:schemeClr val="bg1"/>
                </a:solidFill>
                <a:latin typeface="Gotham Light" panose="02000603030000020004" pitchFamily="2" charset="77"/>
                <a:cs typeface="Arial" panose="020B0604020202020204" pitchFamily="34" charset="0"/>
              </a:rPr>
              <a:t> Asian Indoor and Martial Arts Games (AIMAG), one of the largest sporting events to take place in Thailand in recent years, will be held in Bangkok and Chonburi provinces between 17</a:t>
            </a:r>
            <a:r>
              <a:rPr lang="en-GB" sz="900" baseline="30000" dirty="0">
                <a:solidFill>
                  <a:schemeClr val="bg1"/>
                </a:solidFill>
                <a:latin typeface="Gotham Light" panose="02000603030000020004" pitchFamily="2" charset="77"/>
                <a:cs typeface="Arial" panose="020B0604020202020204" pitchFamily="34" charset="0"/>
              </a:rPr>
              <a:t>th</a:t>
            </a:r>
            <a:r>
              <a:rPr lang="en-GB" sz="900" dirty="0">
                <a:solidFill>
                  <a:schemeClr val="bg1"/>
                </a:solidFill>
                <a:latin typeface="Gotham Light" panose="02000603030000020004" pitchFamily="2" charset="77"/>
                <a:cs typeface="Arial" panose="020B0604020202020204" pitchFamily="34" charset="0"/>
              </a:rPr>
              <a:t> – 26</a:t>
            </a:r>
            <a:r>
              <a:rPr lang="en-GB" sz="900" baseline="30000" dirty="0">
                <a:solidFill>
                  <a:schemeClr val="bg1"/>
                </a:solidFill>
                <a:latin typeface="Gotham Light" panose="02000603030000020004" pitchFamily="2" charset="77"/>
                <a:cs typeface="Arial" panose="020B0604020202020204" pitchFamily="34" charset="0"/>
              </a:rPr>
              <a:t>th</a:t>
            </a:r>
            <a:r>
              <a:rPr lang="en-GB" sz="900" dirty="0">
                <a:solidFill>
                  <a:schemeClr val="bg1"/>
                </a:solidFill>
                <a:latin typeface="Gotham Light" panose="02000603030000020004" pitchFamily="2" charset="77"/>
                <a:cs typeface="Arial" panose="020B0604020202020204" pitchFamily="34" charset="0"/>
              </a:rPr>
              <a:t> November 2023.</a:t>
            </a:r>
          </a:p>
          <a:p>
            <a:r>
              <a:rPr lang="en-GB" sz="900" dirty="0">
                <a:solidFill>
                  <a:schemeClr val="bg1"/>
                </a:solidFill>
                <a:latin typeface="Gotham Light" panose="02000603030000020004" pitchFamily="2" charset="77"/>
                <a:cs typeface="Arial" panose="020B0604020202020204" pitchFamily="34" charset="0"/>
              </a:rPr>
              <a:t> </a:t>
            </a:r>
          </a:p>
          <a:p>
            <a:r>
              <a:rPr lang="en-US" sz="900" dirty="0">
                <a:solidFill>
                  <a:schemeClr val="bg1"/>
                </a:solidFill>
                <a:latin typeface="Gotham Light" panose="02000603030000020004" pitchFamily="2" charset="77"/>
                <a:cs typeface="Arial" panose="020B0604020202020204" pitchFamily="34" charset="0"/>
              </a:rPr>
              <a:t>Returning to Thailand for the third time, AIMAG is a Pan-Asian, multi-sport event held every 4-years. The 6</a:t>
            </a:r>
            <a:r>
              <a:rPr lang="en-US" sz="900" baseline="30000" dirty="0">
                <a:solidFill>
                  <a:schemeClr val="bg1"/>
                </a:solidFill>
                <a:latin typeface="Gotham Light" panose="02000603030000020004" pitchFamily="2" charset="77"/>
                <a:cs typeface="Arial" panose="020B0604020202020204" pitchFamily="34" charset="0"/>
              </a:rPr>
              <a:t>th</a:t>
            </a:r>
            <a:r>
              <a:rPr lang="en-US" sz="900" dirty="0">
                <a:solidFill>
                  <a:schemeClr val="bg1"/>
                </a:solidFill>
                <a:latin typeface="Gotham Light" panose="02000603030000020004" pitchFamily="2" charset="77"/>
                <a:cs typeface="Arial" panose="020B0604020202020204" pitchFamily="34" charset="0"/>
              </a:rPr>
              <a:t> AIMAG Bangkok – Chonburi 2021 will boast 29 medal sports categories delivered to international standards, the highest number in the history of the games, including several new sports - badminton, BMX cycling, cheerleading, floorball, indoor rowing, netball, shooting and volleyball. The Games will also feature two demonstration sports – air sport and teqball.</a:t>
            </a:r>
            <a:endParaRPr lang="en-GB" sz="900" dirty="0">
              <a:solidFill>
                <a:schemeClr val="bg1"/>
              </a:solidFill>
              <a:latin typeface="Gotham Light" panose="02000603030000020004" pitchFamily="2" charset="77"/>
              <a:cs typeface="Arial" panose="020B0604020202020204" pitchFamily="34" charset="0"/>
            </a:endParaRPr>
          </a:p>
          <a:p>
            <a:r>
              <a:rPr lang="en-GB" sz="900" dirty="0">
                <a:solidFill>
                  <a:schemeClr val="bg1"/>
                </a:solidFill>
                <a:latin typeface="Gotham Light" panose="02000603030000020004" pitchFamily="2" charset="77"/>
                <a:cs typeface="Arial" panose="020B0604020202020204" pitchFamily="34" charset="0"/>
              </a:rPr>
              <a:t> </a:t>
            </a:r>
          </a:p>
          <a:p>
            <a:r>
              <a:rPr lang="en-GB" sz="900" dirty="0">
                <a:solidFill>
                  <a:schemeClr val="bg1"/>
                </a:solidFill>
                <a:latin typeface="Gotham Light" panose="02000603030000020004" pitchFamily="2" charset="77"/>
                <a:cs typeface="Arial" panose="020B0604020202020204" pitchFamily="34" charset="0"/>
              </a:rPr>
              <a:t>Endorsed and organised by the Ministry of Tourism and Sports, Thailand, the Sports Authority of Thailand and the National Olympic Committee of Thailand under the auspices of the Olympic Council of Asia, the 6</a:t>
            </a:r>
            <a:r>
              <a:rPr lang="en-GB" sz="900" baseline="30000" dirty="0">
                <a:solidFill>
                  <a:schemeClr val="bg1"/>
                </a:solidFill>
                <a:latin typeface="Gotham Light" panose="02000603030000020004" pitchFamily="2" charset="77"/>
                <a:cs typeface="Arial" panose="020B0604020202020204" pitchFamily="34" charset="0"/>
              </a:rPr>
              <a:t>th</a:t>
            </a:r>
            <a:r>
              <a:rPr lang="en-GB" sz="900" dirty="0">
                <a:solidFill>
                  <a:schemeClr val="bg1"/>
                </a:solidFill>
                <a:latin typeface="Gotham Light" panose="02000603030000020004" pitchFamily="2" charset="77"/>
                <a:cs typeface="Arial" panose="020B0604020202020204" pitchFamily="34" charset="0"/>
              </a:rPr>
              <a:t> AIMAG Bangkok – Chonburi 2021 is the second largest Asian multi-sport event after the Asian Games.</a:t>
            </a:r>
          </a:p>
        </p:txBody>
      </p:sp>
      <p:sp>
        <p:nvSpPr>
          <p:cNvPr id="2" name="Rectangle 1">
            <a:extLst>
              <a:ext uri="{FF2B5EF4-FFF2-40B4-BE49-F238E27FC236}">
                <a16:creationId xmlns:a16="http://schemas.microsoft.com/office/drawing/2014/main" id="{BC12BDC1-3987-CD44-8644-0570A31D7058}"/>
              </a:ext>
            </a:extLst>
          </p:cNvPr>
          <p:cNvSpPr/>
          <p:nvPr/>
        </p:nvSpPr>
        <p:spPr>
          <a:xfrm>
            <a:off x="223376" y="4727654"/>
            <a:ext cx="6975037" cy="553998"/>
          </a:xfrm>
          <a:prstGeom prst="rect">
            <a:avLst/>
          </a:prstGeom>
        </p:spPr>
        <p:txBody>
          <a:bodyPr wrap="square">
            <a:spAutoFit/>
          </a:bodyPr>
          <a:lstStyle/>
          <a:p>
            <a:r>
              <a:rPr lang="en-GB" sz="1000" i="1" dirty="0">
                <a:solidFill>
                  <a:schemeClr val="bg1"/>
                </a:solidFill>
                <a:latin typeface="Arial" panose="020B0604020202020204" pitchFamily="34" charset="0"/>
                <a:ea typeface="Times New Roman" panose="02020603050405020304" pitchFamily="18" charset="0"/>
              </a:rPr>
              <a:t>The hosting rights to the 6</a:t>
            </a:r>
            <a:r>
              <a:rPr lang="en-GB" sz="1000" i="1" baseline="30000" dirty="0">
                <a:solidFill>
                  <a:schemeClr val="bg1"/>
                </a:solidFill>
                <a:latin typeface="Arial" panose="020B0604020202020204" pitchFamily="34" charset="0"/>
                <a:ea typeface="Times New Roman" panose="02020603050405020304" pitchFamily="18" charset="0"/>
              </a:rPr>
              <a:t>th</a:t>
            </a:r>
            <a:r>
              <a:rPr lang="en-GB" sz="1000" i="1" dirty="0">
                <a:solidFill>
                  <a:schemeClr val="bg1"/>
                </a:solidFill>
                <a:latin typeface="Arial" panose="020B0604020202020204" pitchFamily="34" charset="0"/>
                <a:ea typeface="Times New Roman" panose="02020603050405020304" pitchFamily="18" charset="0"/>
              </a:rPr>
              <a:t> AIMAG Bangkok – Chonburi 2021 were awarded to Thailand by the Olympic Council of Asia due to the country’s strong record in hosting professional sporting events. With a strong reputation for world-class hospitality and logistics, Bangkok, and neighbouring province Chonburi are well positioned to host a successful Games.</a:t>
            </a:r>
            <a:endParaRPr lang="en-GB" sz="10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AF613ED0-AB3C-2648-832F-B733E5DE91A2}"/>
              </a:ext>
            </a:extLst>
          </p:cNvPr>
          <p:cNvSpPr/>
          <p:nvPr/>
        </p:nvSpPr>
        <p:spPr>
          <a:xfrm>
            <a:off x="223376" y="2016705"/>
            <a:ext cx="5310598" cy="830997"/>
          </a:xfrm>
          <a:prstGeom prst="rect">
            <a:avLst/>
          </a:prstGeom>
        </p:spPr>
        <p:txBody>
          <a:bodyPr wrap="square">
            <a:spAutoFit/>
          </a:bodyPr>
          <a:lstStyle/>
          <a:p>
            <a:r>
              <a:rPr lang="en-GB" dirty="0">
                <a:solidFill>
                  <a:srgbClr val="D8117D"/>
                </a:solidFill>
                <a:latin typeface="Gotham-MediumItalic" panose="02000603030000020004" pitchFamily="2" charset="77"/>
                <a:ea typeface="MS Mincho" panose="02020609040205080304" pitchFamily="49" charset="-128"/>
                <a:cs typeface="Times New Roman" panose="02020603050405020304" pitchFamily="18" charset="0"/>
              </a:rPr>
              <a:t>6</a:t>
            </a:r>
            <a:r>
              <a:rPr lang="en-GB" baseline="30000" dirty="0">
                <a:solidFill>
                  <a:srgbClr val="D8117D"/>
                </a:solidFill>
                <a:latin typeface="Gotham-MediumItalic" panose="02000603030000020004" pitchFamily="2" charset="77"/>
                <a:ea typeface="MS Mincho" panose="02020609040205080304" pitchFamily="49" charset="-128"/>
                <a:cs typeface="Times New Roman" panose="02020603050405020304" pitchFamily="18" charset="0"/>
              </a:rPr>
              <a:t>TH</a:t>
            </a:r>
            <a:r>
              <a:rPr lang="en-GB" dirty="0">
                <a:solidFill>
                  <a:srgbClr val="D8117D"/>
                </a:solidFill>
                <a:latin typeface="Gotham-MediumItalic" panose="02000603030000020004" pitchFamily="2" charset="77"/>
                <a:ea typeface="MS Mincho" panose="02020609040205080304" pitchFamily="49" charset="-128"/>
                <a:cs typeface="Times New Roman" panose="02020603050405020304" pitchFamily="18" charset="0"/>
              </a:rPr>
              <a:t> ASIAN INDOOR AND MARTIAL ARTS GAMES BANGKOK – CHONBURI 2021</a:t>
            </a:r>
            <a:endParaRPr lang="en-GB" sz="1000" dirty="0">
              <a:solidFill>
                <a:srgbClr val="D8117D"/>
              </a:solidFill>
              <a:latin typeface="Gotham-MediumItalic" panose="02000603030000020004" pitchFamily="2" charset="77"/>
              <a:ea typeface="MS Mincho" panose="02020609040205080304" pitchFamily="49" charset="-128"/>
              <a:cs typeface="Times New Roman" panose="02020603050405020304" pitchFamily="18" charset="0"/>
            </a:endParaRPr>
          </a:p>
          <a:p>
            <a:r>
              <a:rPr lang="en-GB" sz="1200" dirty="0">
                <a:solidFill>
                  <a:schemeClr val="bg1"/>
                </a:solidFill>
                <a:latin typeface="Gotham-MediumItalic" panose="02000603030000020004" pitchFamily="2" charset="77"/>
                <a:ea typeface="MS Mincho" panose="02020609040205080304" pitchFamily="49" charset="-128"/>
                <a:cs typeface="Times New Roman" panose="02020603050405020304" pitchFamily="18" charset="0"/>
              </a:rPr>
              <a:t>17</a:t>
            </a:r>
            <a:r>
              <a:rPr lang="en-GB" sz="1200" baseline="30000" dirty="0">
                <a:solidFill>
                  <a:schemeClr val="bg1"/>
                </a:solidFill>
                <a:latin typeface="Gotham-MediumItalic" panose="02000603030000020004" pitchFamily="2" charset="77"/>
                <a:ea typeface="MS Mincho" panose="02020609040205080304" pitchFamily="49" charset="-128"/>
                <a:cs typeface="Times New Roman" panose="02020603050405020304" pitchFamily="18" charset="0"/>
              </a:rPr>
              <a:t>TH</a:t>
            </a:r>
            <a:r>
              <a:rPr lang="en-GB" sz="1200" dirty="0">
                <a:solidFill>
                  <a:schemeClr val="bg1"/>
                </a:solidFill>
                <a:latin typeface="Gotham-MediumItalic" panose="02000603030000020004" pitchFamily="2" charset="77"/>
                <a:ea typeface="MS Mincho" panose="02020609040205080304" pitchFamily="49" charset="-128"/>
                <a:cs typeface="Times New Roman" panose="02020603050405020304" pitchFamily="18" charset="0"/>
              </a:rPr>
              <a:t> – 26</a:t>
            </a:r>
            <a:r>
              <a:rPr lang="en-GB" sz="1200" baseline="30000" dirty="0">
                <a:solidFill>
                  <a:schemeClr val="bg1"/>
                </a:solidFill>
                <a:latin typeface="Gotham-MediumItalic" panose="02000603030000020004" pitchFamily="2" charset="77"/>
                <a:ea typeface="MS Mincho" panose="02020609040205080304" pitchFamily="49" charset="-128"/>
                <a:cs typeface="Times New Roman" panose="02020603050405020304" pitchFamily="18" charset="0"/>
              </a:rPr>
              <a:t>TH</a:t>
            </a:r>
            <a:r>
              <a:rPr lang="en-GB" sz="1200" dirty="0">
                <a:solidFill>
                  <a:schemeClr val="bg1"/>
                </a:solidFill>
                <a:latin typeface="Gotham-MediumItalic" panose="02000603030000020004" pitchFamily="2" charset="77"/>
                <a:ea typeface="MS Mincho" panose="02020609040205080304" pitchFamily="49" charset="-128"/>
                <a:cs typeface="Times New Roman" panose="02020603050405020304" pitchFamily="18" charset="0"/>
              </a:rPr>
              <a:t> NOVEMBER 2023</a:t>
            </a:r>
            <a:endParaRPr lang="en-GB" sz="1000" dirty="0">
              <a:solidFill>
                <a:schemeClr val="bg1"/>
              </a:solidFill>
              <a:effectLst/>
              <a:latin typeface="Gotham-MediumItalic" panose="02000603030000020004" pitchFamily="2" charset="77"/>
              <a:ea typeface="MS Mincho" panose="02020609040205080304" pitchFamily="49" charset="-128"/>
              <a:cs typeface="Times New Roman" panose="02020603050405020304" pitchFamily="18" charset="0"/>
            </a:endParaRPr>
          </a:p>
        </p:txBody>
      </p:sp>
      <p:sp>
        <p:nvSpPr>
          <p:cNvPr id="5" name="Rectangle 4">
            <a:extLst>
              <a:ext uri="{FF2B5EF4-FFF2-40B4-BE49-F238E27FC236}">
                <a16:creationId xmlns:a16="http://schemas.microsoft.com/office/drawing/2014/main" id="{D664D7E6-2236-6E43-9647-44600E250A7C}"/>
              </a:ext>
            </a:extLst>
          </p:cNvPr>
          <p:cNvSpPr/>
          <p:nvPr/>
        </p:nvSpPr>
        <p:spPr>
          <a:xfrm>
            <a:off x="223376" y="5321800"/>
            <a:ext cx="7199586" cy="830997"/>
          </a:xfrm>
          <a:prstGeom prst="rect">
            <a:avLst/>
          </a:prstGeom>
        </p:spPr>
        <p:txBody>
          <a:bodyPr wrap="square">
            <a:spAutoFit/>
          </a:bodyPr>
          <a:lstStyle/>
          <a:p>
            <a:r>
              <a:rPr lang="en-GB" sz="1600" dirty="0">
                <a:solidFill>
                  <a:srgbClr val="D8117D"/>
                </a:solidFill>
                <a:latin typeface="Gotham-MediumItalic" panose="02000603030000020004" pitchFamily="2" charset="77"/>
                <a:ea typeface="MS Mincho" panose="02020609040205080304" pitchFamily="49" charset="-128"/>
                <a:cs typeface="Times New Roman" panose="02020603050405020304" pitchFamily="18" charset="0"/>
              </a:rPr>
              <a:t>BE PART OF THE 6</a:t>
            </a:r>
            <a:r>
              <a:rPr lang="en-GB" sz="1600" baseline="30000" dirty="0">
                <a:solidFill>
                  <a:srgbClr val="D8117D"/>
                </a:solidFill>
                <a:latin typeface="Gotham-MediumItalic" panose="02000603030000020004" pitchFamily="2" charset="77"/>
                <a:ea typeface="MS Mincho" panose="02020609040205080304" pitchFamily="49" charset="-128"/>
                <a:cs typeface="Times New Roman" panose="02020603050405020304" pitchFamily="18" charset="0"/>
              </a:rPr>
              <a:t>TH</a:t>
            </a:r>
            <a:r>
              <a:rPr lang="en-GB" sz="1600" dirty="0">
                <a:solidFill>
                  <a:srgbClr val="D8117D"/>
                </a:solidFill>
                <a:latin typeface="Gotham-MediumItalic" panose="02000603030000020004" pitchFamily="2" charset="77"/>
                <a:ea typeface="MS Mincho" panose="02020609040205080304" pitchFamily="49" charset="-128"/>
                <a:cs typeface="Times New Roman" panose="02020603050405020304" pitchFamily="18" charset="0"/>
              </a:rPr>
              <a:t> ASIAN INDOOR AND MARTIAL ARTS GAMES – BECOME AN OFFICIAL SPONSOR / OFFICIAL SUPPLIER</a:t>
            </a:r>
          </a:p>
          <a:p>
            <a:r>
              <a:rPr lang="en-GB" sz="1600" dirty="0">
                <a:solidFill>
                  <a:srgbClr val="D8117D"/>
                </a:solidFill>
                <a:latin typeface="Gotham-MediumItalic" panose="02000603030000020004" pitchFamily="2" charset="77"/>
                <a:ea typeface="MS Mincho" panose="02020609040205080304" pitchFamily="49" charset="-128"/>
                <a:cs typeface="Times New Roman" panose="02020603050405020304" pitchFamily="18" charset="0"/>
              </a:rPr>
              <a:t> </a:t>
            </a:r>
          </a:p>
        </p:txBody>
      </p:sp>
    </p:spTree>
    <p:extLst>
      <p:ext uri="{BB962C8B-B14F-4D97-AF65-F5344CB8AC3E}">
        <p14:creationId xmlns:p14="http://schemas.microsoft.com/office/powerpoint/2010/main" val="394439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230480" y="2110741"/>
            <a:ext cx="7585841" cy="276999"/>
          </a:xfrm>
          <a:prstGeom prst="rect">
            <a:avLst/>
          </a:prstGeom>
        </p:spPr>
        <p:txBody>
          <a:bodyPr wrap="square">
            <a:spAutoFit/>
          </a:bodyPr>
          <a:lstStyle/>
          <a:p>
            <a:pPr lvl="0"/>
            <a:r>
              <a:rPr lang="en-GB" sz="1200" i="1" dirty="0">
                <a:solidFill>
                  <a:schemeClr val="bg1"/>
                </a:solidFill>
                <a:latin typeface="Gotham-MediumItalic" panose="02000603030000020004" pitchFamily="2" charset="77"/>
                <a:ea typeface="Times New Roman" panose="02020603050405020304" pitchFamily="18" charset="0"/>
              </a:rPr>
              <a:t>6</a:t>
            </a:r>
            <a:r>
              <a:rPr lang="en-GB" sz="1200" i="1" baseline="30000" dirty="0">
                <a:solidFill>
                  <a:schemeClr val="bg1"/>
                </a:solidFill>
                <a:latin typeface="Gotham-MediumItalic" panose="02000603030000020004" pitchFamily="2" charset="77"/>
                <a:ea typeface="Times New Roman" panose="02020603050405020304" pitchFamily="18" charset="0"/>
              </a:rPr>
              <a:t>th</a:t>
            </a:r>
            <a:r>
              <a:rPr lang="en-GB" sz="1200" i="1" dirty="0">
                <a:solidFill>
                  <a:schemeClr val="bg1"/>
                </a:solidFill>
                <a:latin typeface="Gotham-MediumItalic" panose="02000603030000020004" pitchFamily="2" charset="77"/>
                <a:ea typeface="Times New Roman" panose="02020603050405020304" pitchFamily="18" charset="0"/>
              </a:rPr>
              <a:t> AIMAG Bangkok – Chonburi 2021 will reach millions through its huge footprint, which covers:</a:t>
            </a:r>
            <a:r>
              <a:rPr lang="en-GB" sz="1200" i="1" dirty="0">
                <a:solidFill>
                  <a:schemeClr val="bg1"/>
                </a:solidFill>
                <a:latin typeface="Gotham-MediumItalic" panose="02000603030000020004" pitchFamily="2" charset="77"/>
              </a:rPr>
              <a:t> </a:t>
            </a:r>
            <a:endParaRPr lang="en-GB" sz="1200" i="1" dirty="0">
              <a:solidFill>
                <a:schemeClr val="bg1"/>
              </a:solidFill>
              <a:latin typeface="Gotham-MediumItalic" panose="02000603030000020004" pitchFamily="2" charset="77"/>
              <a:cs typeface="Helvetica Neue"/>
            </a:endParaRPr>
          </a:p>
        </p:txBody>
      </p:sp>
      <p:sp>
        <p:nvSpPr>
          <p:cNvPr id="5" name="Rectangle 4">
            <a:extLst>
              <a:ext uri="{FF2B5EF4-FFF2-40B4-BE49-F238E27FC236}">
                <a16:creationId xmlns:a16="http://schemas.microsoft.com/office/drawing/2014/main" id="{11A62A7A-0845-C34A-B689-5DC9FCF35757}"/>
              </a:ext>
            </a:extLst>
          </p:cNvPr>
          <p:cNvSpPr/>
          <p:nvPr/>
        </p:nvSpPr>
        <p:spPr>
          <a:xfrm>
            <a:off x="260960" y="5766635"/>
            <a:ext cx="8792475" cy="215444"/>
          </a:xfrm>
          <a:prstGeom prst="rect">
            <a:avLst/>
          </a:prstGeom>
        </p:spPr>
        <p:txBody>
          <a:bodyPr wrap="square">
            <a:spAutoFit/>
          </a:bodyPr>
          <a:lstStyle/>
          <a:p>
            <a:r>
              <a:rPr lang="en-GB" sz="800" i="1" dirty="0">
                <a:solidFill>
                  <a:schemeClr val="bg1"/>
                </a:solidFill>
                <a:latin typeface="Gotham-LightItalic" panose="02000603030000020004" pitchFamily="2" charset="77"/>
                <a:ea typeface="Times New Roman" panose="02020603050405020304" pitchFamily="18" charset="0"/>
              </a:rPr>
              <a:t>Originally due to take place from 21</a:t>
            </a:r>
            <a:r>
              <a:rPr lang="en-GB" sz="800" i="1" baseline="30000" dirty="0">
                <a:solidFill>
                  <a:schemeClr val="bg1"/>
                </a:solidFill>
                <a:latin typeface="Gotham-LightItalic" panose="02000603030000020004" pitchFamily="2" charset="77"/>
                <a:ea typeface="Times New Roman" panose="02020603050405020304" pitchFamily="18" charset="0"/>
              </a:rPr>
              <a:t>st</a:t>
            </a:r>
            <a:r>
              <a:rPr lang="en-GB" sz="800" i="1" dirty="0">
                <a:solidFill>
                  <a:schemeClr val="bg1"/>
                </a:solidFill>
                <a:latin typeface="Gotham-LightItalic" panose="02000603030000020004" pitchFamily="2" charset="77"/>
                <a:ea typeface="Times New Roman" panose="02020603050405020304" pitchFamily="18" charset="0"/>
              </a:rPr>
              <a:t> to 30</a:t>
            </a:r>
            <a:r>
              <a:rPr lang="en-GB" sz="800" i="1" baseline="30000" dirty="0">
                <a:solidFill>
                  <a:schemeClr val="bg1"/>
                </a:solidFill>
                <a:latin typeface="Gotham-LightItalic" panose="02000603030000020004" pitchFamily="2" charset="77"/>
                <a:ea typeface="Times New Roman" panose="02020603050405020304" pitchFamily="18" charset="0"/>
              </a:rPr>
              <a:t>th</a:t>
            </a:r>
            <a:r>
              <a:rPr lang="en-GB" sz="800" i="1" dirty="0">
                <a:solidFill>
                  <a:schemeClr val="bg1"/>
                </a:solidFill>
                <a:latin typeface="Gotham-LightItalic" panose="02000603030000020004" pitchFamily="2" charset="77"/>
                <a:ea typeface="Times New Roman" panose="02020603050405020304" pitchFamily="18" charset="0"/>
              </a:rPr>
              <a:t> May 2021, the event was postponed in January 2021 because of the COVID-19 pandemic.</a:t>
            </a:r>
            <a:endParaRPr lang="en-GB" sz="800" i="1" dirty="0">
              <a:solidFill>
                <a:schemeClr val="bg1"/>
              </a:solidFill>
              <a:effectLst/>
              <a:latin typeface="Gotham-LightItalic" panose="02000603030000020004" pitchFamily="2" charset="77"/>
              <a:ea typeface="Times New Roman" panose="02020603050405020304" pitchFamily="18" charset="0"/>
            </a:endParaRPr>
          </a:p>
        </p:txBody>
      </p:sp>
      <p:sp>
        <p:nvSpPr>
          <p:cNvPr id="6" name="Rectangle 5">
            <a:extLst>
              <a:ext uri="{FF2B5EF4-FFF2-40B4-BE49-F238E27FC236}">
                <a16:creationId xmlns:a16="http://schemas.microsoft.com/office/drawing/2014/main" id="{1D7D23EA-AF07-6745-A63A-E8A1504BA23B}"/>
              </a:ext>
            </a:extLst>
          </p:cNvPr>
          <p:cNvSpPr/>
          <p:nvPr/>
        </p:nvSpPr>
        <p:spPr>
          <a:xfrm>
            <a:off x="6271652" y="2595412"/>
            <a:ext cx="2567548" cy="769441"/>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GLOBAL TV AUDIENCE</a:t>
            </a:r>
          </a:p>
          <a:p>
            <a:pPr algn="ctr"/>
            <a:r>
              <a:rPr lang="en-US" sz="1000" dirty="0">
                <a:solidFill>
                  <a:schemeClr val="bg1"/>
                </a:solidFill>
                <a:latin typeface="Gotham Light" panose="02000603030000020004" pitchFamily="2" charset="77"/>
              </a:rPr>
              <a:t>WATCHED IN 45+  COUNTRIES ACROSS  PLATFORMS INCLUDING: LIVE, DELAYED &amp; DIGITAL </a:t>
            </a:r>
          </a:p>
        </p:txBody>
      </p:sp>
      <p:sp>
        <p:nvSpPr>
          <p:cNvPr id="7" name="Rectangle 6">
            <a:extLst>
              <a:ext uri="{FF2B5EF4-FFF2-40B4-BE49-F238E27FC236}">
                <a16:creationId xmlns:a16="http://schemas.microsoft.com/office/drawing/2014/main" id="{1B19EE6B-EA5B-414F-AE9C-AF514D2EDAC2}"/>
              </a:ext>
            </a:extLst>
          </p:cNvPr>
          <p:cNvSpPr/>
          <p:nvPr/>
        </p:nvSpPr>
        <p:spPr>
          <a:xfrm>
            <a:off x="5142706" y="2595412"/>
            <a:ext cx="949264" cy="461665"/>
          </a:xfrm>
          <a:prstGeom prst="rect">
            <a:avLst/>
          </a:prstGeom>
        </p:spPr>
        <p:txBody>
          <a:bodyPr wrap="square">
            <a:spAutoFit/>
          </a:bodyPr>
          <a:lstStyle/>
          <a:p>
            <a:r>
              <a:rPr lang="en-US" sz="1400" dirty="0">
                <a:solidFill>
                  <a:srgbClr val="D8117D"/>
                </a:solidFill>
                <a:latin typeface="Gotham-MediumItalic" panose="02000603030000020004" pitchFamily="2" charset="77"/>
              </a:rPr>
              <a:t>5,000 + </a:t>
            </a:r>
          </a:p>
          <a:p>
            <a:r>
              <a:rPr lang="en-US" sz="1000" dirty="0">
                <a:solidFill>
                  <a:schemeClr val="bg1"/>
                </a:solidFill>
                <a:latin typeface="Gotham Light" panose="02000603030000020004" pitchFamily="2" charset="77"/>
              </a:rPr>
              <a:t>ATHLETES </a:t>
            </a:r>
          </a:p>
        </p:txBody>
      </p:sp>
      <p:sp>
        <p:nvSpPr>
          <p:cNvPr id="8" name="Rectangle 7">
            <a:extLst>
              <a:ext uri="{FF2B5EF4-FFF2-40B4-BE49-F238E27FC236}">
                <a16:creationId xmlns:a16="http://schemas.microsoft.com/office/drawing/2014/main" id="{C9E51120-D3CC-2B48-888A-7A715DC046F2}"/>
              </a:ext>
            </a:extLst>
          </p:cNvPr>
          <p:cNvSpPr/>
          <p:nvPr/>
        </p:nvSpPr>
        <p:spPr>
          <a:xfrm>
            <a:off x="2834264" y="2605063"/>
            <a:ext cx="2086084" cy="461665"/>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2 HOST CITIES</a:t>
            </a:r>
          </a:p>
          <a:p>
            <a:pPr algn="ctr"/>
            <a:r>
              <a:rPr lang="en-US" sz="1000" dirty="0">
                <a:solidFill>
                  <a:schemeClr val="bg1"/>
                </a:solidFill>
                <a:latin typeface="Gotham Light" panose="02000603030000020004" pitchFamily="2" charset="77"/>
              </a:rPr>
              <a:t>BANGKOK &amp; CHONBURI</a:t>
            </a:r>
          </a:p>
        </p:txBody>
      </p:sp>
      <p:sp>
        <p:nvSpPr>
          <p:cNvPr id="10" name="Rectangle 9">
            <a:extLst>
              <a:ext uri="{FF2B5EF4-FFF2-40B4-BE49-F238E27FC236}">
                <a16:creationId xmlns:a16="http://schemas.microsoft.com/office/drawing/2014/main" id="{395333DD-A0EE-A74A-8439-7ABD6CB59911}"/>
              </a:ext>
            </a:extLst>
          </p:cNvPr>
          <p:cNvSpPr/>
          <p:nvPr/>
        </p:nvSpPr>
        <p:spPr>
          <a:xfrm>
            <a:off x="4723549" y="3221085"/>
            <a:ext cx="1787578" cy="830997"/>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100,000+ SPECTATORS</a:t>
            </a:r>
          </a:p>
          <a:p>
            <a:pPr algn="ctr"/>
            <a:r>
              <a:rPr lang="en-US" sz="1000" dirty="0">
                <a:solidFill>
                  <a:schemeClr val="bg1"/>
                </a:solidFill>
                <a:latin typeface="Gotham Light" panose="02000603030000020004" pitchFamily="2" charset="77"/>
              </a:rPr>
              <a:t>EXPECTED ACROSS ALL SPORTS </a:t>
            </a:r>
          </a:p>
        </p:txBody>
      </p:sp>
      <p:sp>
        <p:nvSpPr>
          <p:cNvPr id="11" name="Rectangle 10">
            <a:extLst>
              <a:ext uri="{FF2B5EF4-FFF2-40B4-BE49-F238E27FC236}">
                <a16:creationId xmlns:a16="http://schemas.microsoft.com/office/drawing/2014/main" id="{B5DECA1B-7B82-774C-8911-EBB03353E053}"/>
              </a:ext>
            </a:extLst>
          </p:cNvPr>
          <p:cNvSpPr/>
          <p:nvPr/>
        </p:nvSpPr>
        <p:spPr>
          <a:xfrm>
            <a:off x="2870857" y="3397589"/>
            <a:ext cx="1916987" cy="769441"/>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45 COUNTRIES </a:t>
            </a:r>
          </a:p>
          <a:p>
            <a:pPr algn="ctr"/>
            <a:r>
              <a:rPr lang="en-US" sz="1000" dirty="0">
                <a:solidFill>
                  <a:schemeClr val="bg1"/>
                </a:solidFill>
                <a:latin typeface="Gotham Light" panose="02000603030000020004" pitchFamily="2" charset="77"/>
              </a:rPr>
              <a:t>REPRESENTED THROUGH NATIONAL OLYMPIC COMMITTEES</a:t>
            </a:r>
          </a:p>
        </p:txBody>
      </p:sp>
      <p:sp>
        <p:nvSpPr>
          <p:cNvPr id="12" name="Rectangle 11">
            <a:extLst>
              <a:ext uri="{FF2B5EF4-FFF2-40B4-BE49-F238E27FC236}">
                <a16:creationId xmlns:a16="http://schemas.microsoft.com/office/drawing/2014/main" id="{26CB791B-E04A-DC44-94AE-5EE3BA863561}"/>
              </a:ext>
            </a:extLst>
          </p:cNvPr>
          <p:cNvSpPr/>
          <p:nvPr/>
        </p:nvSpPr>
        <p:spPr>
          <a:xfrm>
            <a:off x="571298" y="3451832"/>
            <a:ext cx="1475280" cy="461665"/>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MIILONS </a:t>
            </a:r>
          </a:p>
          <a:p>
            <a:pPr algn="ctr"/>
            <a:r>
              <a:rPr lang="en-US" sz="1000" dirty="0">
                <a:solidFill>
                  <a:schemeClr val="bg1"/>
                </a:solidFill>
                <a:latin typeface="Gotham Light" panose="02000603030000020004" pitchFamily="2" charset="77"/>
              </a:rPr>
              <a:t>OF FANS</a:t>
            </a:r>
          </a:p>
        </p:txBody>
      </p:sp>
      <p:sp>
        <p:nvSpPr>
          <p:cNvPr id="13" name="Rectangle 12">
            <a:extLst>
              <a:ext uri="{FF2B5EF4-FFF2-40B4-BE49-F238E27FC236}">
                <a16:creationId xmlns:a16="http://schemas.microsoft.com/office/drawing/2014/main" id="{F22EF5E5-F240-DC44-923A-2AC39BEECC82}"/>
              </a:ext>
            </a:extLst>
          </p:cNvPr>
          <p:cNvSpPr/>
          <p:nvPr/>
        </p:nvSpPr>
        <p:spPr>
          <a:xfrm>
            <a:off x="6768554" y="3484474"/>
            <a:ext cx="1682951" cy="830997"/>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25 SPORTING VENUES</a:t>
            </a:r>
          </a:p>
          <a:p>
            <a:pPr algn="ctr"/>
            <a:r>
              <a:rPr lang="en-US" sz="1000" dirty="0">
                <a:solidFill>
                  <a:schemeClr val="bg1"/>
                </a:solidFill>
                <a:latin typeface="Gotham Light" panose="02000603030000020004" pitchFamily="2" charset="77"/>
              </a:rPr>
              <a:t>WITH CAPACITIES BETWEEN 100 – 3,500</a:t>
            </a:r>
          </a:p>
        </p:txBody>
      </p:sp>
      <p:sp>
        <p:nvSpPr>
          <p:cNvPr id="14" name="Rectangle 13">
            <a:extLst>
              <a:ext uri="{FF2B5EF4-FFF2-40B4-BE49-F238E27FC236}">
                <a16:creationId xmlns:a16="http://schemas.microsoft.com/office/drawing/2014/main" id="{4107E58E-8855-CA49-AE08-38DD55A9E073}"/>
              </a:ext>
            </a:extLst>
          </p:cNvPr>
          <p:cNvSpPr/>
          <p:nvPr/>
        </p:nvSpPr>
        <p:spPr>
          <a:xfrm>
            <a:off x="235753" y="2580662"/>
            <a:ext cx="2567547" cy="769441"/>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31 SPORTS</a:t>
            </a:r>
          </a:p>
          <a:p>
            <a:pPr algn="ctr"/>
            <a:r>
              <a:rPr lang="en-US" sz="1000" dirty="0">
                <a:solidFill>
                  <a:schemeClr val="bg1"/>
                </a:solidFill>
                <a:latin typeface="Gotham Light" panose="02000603030000020004" pitchFamily="2" charset="77"/>
              </a:rPr>
              <a:t>29 x MEDAL SPORTS</a:t>
            </a:r>
          </a:p>
          <a:p>
            <a:pPr algn="ctr"/>
            <a:r>
              <a:rPr lang="en-US" sz="1000" dirty="0">
                <a:solidFill>
                  <a:schemeClr val="bg1"/>
                </a:solidFill>
                <a:latin typeface="Gotham Light" panose="02000603030000020004" pitchFamily="2" charset="77"/>
              </a:rPr>
              <a:t>2 x DEMONSTRATION SPORTS </a:t>
            </a:r>
          </a:p>
          <a:p>
            <a:pPr algn="ctr"/>
            <a:r>
              <a:rPr lang="en-US" sz="1000" dirty="0">
                <a:solidFill>
                  <a:schemeClr val="bg1"/>
                </a:solidFill>
                <a:latin typeface="Gotham Light" panose="02000603030000020004" pitchFamily="2" charset="77"/>
              </a:rPr>
              <a:t>AIR SPORT – FPV Racing &amp; TEQBALL</a:t>
            </a:r>
          </a:p>
        </p:txBody>
      </p:sp>
      <p:sp>
        <p:nvSpPr>
          <p:cNvPr id="15" name="Rectangle 14">
            <a:extLst>
              <a:ext uri="{FF2B5EF4-FFF2-40B4-BE49-F238E27FC236}">
                <a16:creationId xmlns:a16="http://schemas.microsoft.com/office/drawing/2014/main" id="{65EB630D-6BCF-E648-9919-9F888DEB6797}"/>
              </a:ext>
            </a:extLst>
          </p:cNvPr>
          <p:cNvSpPr/>
          <p:nvPr/>
        </p:nvSpPr>
        <p:spPr>
          <a:xfrm>
            <a:off x="592185" y="4168595"/>
            <a:ext cx="1596532" cy="615553"/>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290 GOLD MEDALS </a:t>
            </a:r>
          </a:p>
          <a:p>
            <a:pPr algn="ctr"/>
            <a:r>
              <a:rPr lang="en-US" sz="1000" dirty="0">
                <a:solidFill>
                  <a:schemeClr val="bg1"/>
                </a:solidFill>
                <a:latin typeface="Gotham Light" panose="02000603030000020004" pitchFamily="2" charset="77"/>
              </a:rPr>
              <a:t>TO BE WON ACROSS THE 31 SPORTS</a:t>
            </a:r>
          </a:p>
        </p:txBody>
      </p:sp>
      <p:sp>
        <p:nvSpPr>
          <p:cNvPr id="16" name="Rectangle 15">
            <a:extLst>
              <a:ext uri="{FF2B5EF4-FFF2-40B4-BE49-F238E27FC236}">
                <a16:creationId xmlns:a16="http://schemas.microsoft.com/office/drawing/2014/main" id="{7CE04F60-A9B8-6647-A8EF-CF7B7730ECA0}"/>
              </a:ext>
            </a:extLst>
          </p:cNvPr>
          <p:cNvSpPr/>
          <p:nvPr/>
        </p:nvSpPr>
        <p:spPr>
          <a:xfrm>
            <a:off x="3005323" y="4315471"/>
            <a:ext cx="1596532" cy="461665"/>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1,000+ </a:t>
            </a:r>
          </a:p>
          <a:p>
            <a:pPr algn="ctr"/>
            <a:r>
              <a:rPr lang="en-US" sz="1000" dirty="0">
                <a:solidFill>
                  <a:schemeClr val="bg1"/>
                </a:solidFill>
                <a:latin typeface="Gotham Light" panose="02000603030000020004" pitchFamily="2" charset="77"/>
              </a:rPr>
              <a:t>OFFICIALS</a:t>
            </a:r>
            <a:r>
              <a:rPr lang="en-US" sz="1000" dirty="0">
                <a:solidFill>
                  <a:srgbClr val="D8117D"/>
                </a:solidFill>
                <a:latin typeface="Gotham-MediumItalic" panose="02000603030000020004" pitchFamily="2" charset="77"/>
              </a:rPr>
              <a:t> </a:t>
            </a:r>
          </a:p>
        </p:txBody>
      </p:sp>
      <p:sp>
        <p:nvSpPr>
          <p:cNvPr id="17" name="Rectangle 16">
            <a:extLst>
              <a:ext uri="{FF2B5EF4-FFF2-40B4-BE49-F238E27FC236}">
                <a16:creationId xmlns:a16="http://schemas.microsoft.com/office/drawing/2014/main" id="{A46D19BA-1CC8-2C4B-B8CB-F9E9078CDB71}"/>
              </a:ext>
            </a:extLst>
          </p:cNvPr>
          <p:cNvSpPr/>
          <p:nvPr/>
        </p:nvSpPr>
        <p:spPr>
          <a:xfrm>
            <a:off x="4687615" y="4135038"/>
            <a:ext cx="1811027" cy="984885"/>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16 SPORTS </a:t>
            </a:r>
          </a:p>
          <a:p>
            <a:pPr algn="ctr"/>
            <a:r>
              <a:rPr lang="en-US" sz="1000" dirty="0">
                <a:solidFill>
                  <a:schemeClr val="bg1"/>
                </a:solidFill>
                <a:latin typeface="Gotham Light" panose="02000603030000020004" pitchFamily="2" charset="77"/>
              </a:rPr>
              <a:t>PLAYED IN BANGKOK</a:t>
            </a:r>
          </a:p>
          <a:p>
            <a:pPr algn="ctr"/>
            <a:endParaRPr lang="en-US" sz="1000" dirty="0">
              <a:solidFill>
                <a:srgbClr val="D8117D"/>
              </a:solidFill>
              <a:latin typeface="Gotham-MediumItalic" panose="02000603030000020004" pitchFamily="2" charset="77"/>
            </a:endParaRPr>
          </a:p>
          <a:p>
            <a:pPr algn="ctr"/>
            <a:r>
              <a:rPr lang="en-US" sz="1400" dirty="0">
                <a:solidFill>
                  <a:srgbClr val="D8117D"/>
                </a:solidFill>
                <a:latin typeface="Gotham-MediumItalic" panose="02000603030000020004" pitchFamily="2" charset="77"/>
              </a:rPr>
              <a:t>15 SPORTS</a:t>
            </a:r>
          </a:p>
          <a:p>
            <a:pPr algn="ctr"/>
            <a:r>
              <a:rPr lang="en-US" sz="1000" dirty="0">
                <a:solidFill>
                  <a:schemeClr val="bg1"/>
                </a:solidFill>
                <a:latin typeface="Gotham Light" panose="02000603030000020004" pitchFamily="2" charset="77"/>
              </a:rPr>
              <a:t>PLAYED IN CHONBURI</a:t>
            </a:r>
          </a:p>
        </p:txBody>
      </p:sp>
      <p:sp>
        <p:nvSpPr>
          <p:cNvPr id="18" name="Rectangle 17">
            <a:extLst>
              <a:ext uri="{FF2B5EF4-FFF2-40B4-BE49-F238E27FC236}">
                <a16:creationId xmlns:a16="http://schemas.microsoft.com/office/drawing/2014/main" id="{99143B76-E721-EB49-917B-B5073DE19E25}"/>
              </a:ext>
            </a:extLst>
          </p:cNvPr>
          <p:cNvSpPr/>
          <p:nvPr/>
        </p:nvSpPr>
        <p:spPr>
          <a:xfrm>
            <a:off x="6524978" y="4451544"/>
            <a:ext cx="2143043" cy="615553"/>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USD$ 48 MILLION </a:t>
            </a:r>
          </a:p>
          <a:p>
            <a:pPr algn="ctr"/>
            <a:r>
              <a:rPr lang="en-US" sz="1000" dirty="0">
                <a:solidFill>
                  <a:schemeClr val="bg1"/>
                </a:solidFill>
                <a:latin typeface="Gotham Light" panose="02000603030000020004" pitchFamily="2" charset="77"/>
              </a:rPr>
              <a:t>BUDGET TO BOOST THE LOCAL ECONOMY</a:t>
            </a:r>
          </a:p>
        </p:txBody>
      </p:sp>
      <p:sp>
        <p:nvSpPr>
          <p:cNvPr id="19" name="Rectangle 18">
            <a:extLst>
              <a:ext uri="{FF2B5EF4-FFF2-40B4-BE49-F238E27FC236}">
                <a16:creationId xmlns:a16="http://schemas.microsoft.com/office/drawing/2014/main" id="{59723399-6060-2E43-B263-C39D8F5ACB1C}"/>
              </a:ext>
            </a:extLst>
          </p:cNvPr>
          <p:cNvSpPr/>
          <p:nvPr/>
        </p:nvSpPr>
        <p:spPr>
          <a:xfrm>
            <a:off x="777304" y="5152399"/>
            <a:ext cx="1184521" cy="461665"/>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139</a:t>
            </a:r>
          </a:p>
          <a:p>
            <a:pPr algn="ctr"/>
            <a:r>
              <a:rPr lang="en-US" sz="1000" dirty="0">
                <a:solidFill>
                  <a:schemeClr val="bg1"/>
                </a:solidFill>
                <a:latin typeface="Gotham Light" panose="02000603030000020004" pitchFamily="2" charset="77"/>
              </a:rPr>
              <a:t>MEN’S EVENTS</a:t>
            </a:r>
          </a:p>
        </p:txBody>
      </p:sp>
      <p:sp>
        <p:nvSpPr>
          <p:cNvPr id="20" name="Rectangle 19">
            <a:extLst>
              <a:ext uri="{FF2B5EF4-FFF2-40B4-BE49-F238E27FC236}">
                <a16:creationId xmlns:a16="http://schemas.microsoft.com/office/drawing/2014/main" id="{532A2FD4-380C-7A4E-990D-CD77997091A2}"/>
              </a:ext>
            </a:extLst>
          </p:cNvPr>
          <p:cNvSpPr/>
          <p:nvPr/>
        </p:nvSpPr>
        <p:spPr>
          <a:xfrm>
            <a:off x="3030185" y="4982561"/>
            <a:ext cx="1459871" cy="461665"/>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114</a:t>
            </a:r>
          </a:p>
          <a:p>
            <a:pPr algn="ctr"/>
            <a:r>
              <a:rPr lang="en-US" sz="1000" dirty="0">
                <a:solidFill>
                  <a:schemeClr val="bg1"/>
                </a:solidFill>
                <a:latin typeface="Gotham Light" panose="02000603030000020004" pitchFamily="2" charset="77"/>
              </a:rPr>
              <a:t>WOMEN’S EVENTS</a:t>
            </a:r>
          </a:p>
        </p:txBody>
      </p:sp>
      <p:sp>
        <p:nvSpPr>
          <p:cNvPr id="21" name="Rectangle 20">
            <a:extLst>
              <a:ext uri="{FF2B5EF4-FFF2-40B4-BE49-F238E27FC236}">
                <a16:creationId xmlns:a16="http://schemas.microsoft.com/office/drawing/2014/main" id="{DC92094C-8FE7-AC4E-84D8-2A1119389C78}"/>
              </a:ext>
            </a:extLst>
          </p:cNvPr>
          <p:cNvSpPr/>
          <p:nvPr/>
        </p:nvSpPr>
        <p:spPr>
          <a:xfrm>
            <a:off x="4920348" y="5192604"/>
            <a:ext cx="1248751" cy="461665"/>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37</a:t>
            </a:r>
          </a:p>
          <a:p>
            <a:pPr algn="ctr"/>
            <a:r>
              <a:rPr lang="en-US" sz="1000" dirty="0">
                <a:solidFill>
                  <a:schemeClr val="bg1"/>
                </a:solidFill>
                <a:latin typeface="Gotham Light" panose="02000603030000020004" pitchFamily="2" charset="77"/>
              </a:rPr>
              <a:t>MIXED EVENTS</a:t>
            </a:r>
          </a:p>
        </p:txBody>
      </p:sp>
      <p:sp>
        <p:nvSpPr>
          <p:cNvPr id="22" name="Rectangle 21">
            <a:extLst>
              <a:ext uri="{FF2B5EF4-FFF2-40B4-BE49-F238E27FC236}">
                <a16:creationId xmlns:a16="http://schemas.microsoft.com/office/drawing/2014/main" id="{0D4EFD1E-B024-D248-939E-EE72B277A3B8}"/>
              </a:ext>
            </a:extLst>
          </p:cNvPr>
          <p:cNvSpPr/>
          <p:nvPr/>
        </p:nvSpPr>
        <p:spPr>
          <a:xfrm>
            <a:off x="6895334" y="5171329"/>
            <a:ext cx="1438631" cy="461665"/>
          </a:xfrm>
          <a:prstGeom prst="rect">
            <a:avLst/>
          </a:prstGeom>
        </p:spPr>
        <p:txBody>
          <a:bodyPr wrap="square">
            <a:spAutoFit/>
          </a:bodyPr>
          <a:lstStyle/>
          <a:p>
            <a:pPr algn="ctr"/>
            <a:r>
              <a:rPr lang="en-US" sz="1400" dirty="0">
                <a:solidFill>
                  <a:srgbClr val="D8117D"/>
                </a:solidFill>
                <a:latin typeface="Gotham-MediumItalic" panose="02000603030000020004" pitchFamily="2" charset="77"/>
              </a:rPr>
              <a:t>10,000+</a:t>
            </a:r>
          </a:p>
          <a:p>
            <a:pPr algn="ctr"/>
            <a:r>
              <a:rPr lang="en-US" sz="1000" dirty="0">
                <a:solidFill>
                  <a:schemeClr val="bg1"/>
                </a:solidFill>
                <a:latin typeface="Gotham Light" panose="02000603030000020004" pitchFamily="2" charset="77"/>
              </a:rPr>
              <a:t>VOLUNTEERS</a:t>
            </a:r>
          </a:p>
        </p:txBody>
      </p:sp>
    </p:spTree>
    <p:extLst>
      <p:ext uri="{BB962C8B-B14F-4D97-AF65-F5344CB8AC3E}">
        <p14:creationId xmlns:p14="http://schemas.microsoft.com/office/powerpoint/2010/main" val="2963669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0936" y="2036028"/>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COMMERCIAL</a:t>
            </a:r>
            <a:r>
              <a:rPr lang="en-US" u="none" strike="noStrike" baseline="0" dirty="0">
                <a:solidFill>
                  <a:srgbClr val="D8117D"/>
                </a:solidFill>
                <a:latin typeface="Gotham-MediumItalic" panose="02000603030000020004" pitchFamily="2" charset="77"/>
                <a:cs typeface="Arial" panose="020B0604020202020204" pitchFamily="34" charset="0"/>
              </a:rPr>
              <a:t> PACKAGES</a:t>
            </a:r>
            <a:endParaRPr lang="en-US" dirty="0">
              <a:solidFill>
                <a:srgbClr val="D8117D"/>
              </a:solidFill>
              <a:latin typeface="Gotham-MediumItalic" panose="02000603030000020004" pitchFamily="2" charset="77"/>
              <a:cs typeface="Arial" panose="020B0604020202020204" pitchFamily="34" charset="0"/>
            </a:endParaRPr>
          </a:p>
        </p:txBody>
      </p:sp>
      <p:sp>
        <p:nvSpPr>
          <p:cNvPr id="5" name="Rectangle 1">
            <a:extLst>
              <a:ext uri="{FF2B5EF4-FFF2-40B4-BE49-F238E27FC236}">
                <a16:creationId xmlns:a16="http://schemas.microsoft.com/office/drawing/2014/main" id="{41F6D884-C518-494C-8EBF-1F232D99DE3C}"/>
              </a:ext>
            </a:extLst>
          </p:cNvPr>
          <p:cNvSpPr>
            <a:spLocks noChangeArrowheads="1"/>
          </p:cNvSpPr>
          <p:nvPr/>
        </p:nvSpPr>
        <p:spPr bwMode="auto">
          <a:xfrm>
            <a:off x="240936" y="2346455"/>
            <a:ext cx="475828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rPr>
              <a:t>The Games Organising Committee (GOC) of the</a:t>
            </a:r>
            <a:r>
              <a:rPr lang="en-GB" altLang="en-US"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6</a:t>
            </a:r>
            <a:r>
              <a:rPr lang="en-GB" altLang="en-US"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altLang="en-US"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r>
              <a:rPr kumimoji="0" lang="th-TH"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rPr>
              <a:t>Asian Indoor and Martial Arts Games Bangkok – Chonburi 2021 has developed a comprehensive commercial partnership marketing programme allowing business to integrate with this Pan-Asian event...</a:t>
            </a:r>
            <a:endParaRPr kumimoji="0" lang="en-GB"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u="none" strike="noStrike" cap="none" normalizeH="0" baseline="0" dirty="0">
              <a:ln>
                <a:noFill/>
              </a:ln>
              <a:solidFill>
                <a:schemeClr val="bg1"/>
              </a:solidFill>
              <a:effectLst/>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u="none" strike="noStrike" cap="none" normalizeH="0" baseline="0" dirty="0">
                <a:ln>
                  <a:noFill/>
                </a:ln>
                <a:solidFill>
                  <a:srgbClr val="D8117D"/>
                </a:solidFill>
                <a:effectLst/>
                <a:latin typeface="Gotham-LightItalic" panose="02000603030000020004" pitchFamily="2" charset="77"/>
                <a:ea typeface="Times New Roman" panose="02020603050405020304" pitchFamily="18" charset="0"/>
                <a:cs typeface="Arial" panose="020B0604020202020204" pitchFamily="34" charset="0"/>
              </a:rPr>
              <a:t>TIER 1 – OFFICIAL SPONSORS (MAIN SPONSORS)</a:t>
            </a:r>
            <a:endParaRPr kumimoji="0" lang="en-US" altLang="en-US" sz="900" b="1" u="none" strike="noStrike" cap="none" normalizeH="0" baseline="0" dirty="0">
              <a:ln>
                <a:noFill/>
              </a:ln>
              <a:solidFill>
                <a:srgbClr val="D8117D"/>
              </a:solidFill>
              <a:effectLst/>
              <a:latin typeface="Gotham-LightItalic"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rPr>
              <a:t>Up to 6 x Official Sponsors will receive extensive advertising and promotional rights across the Games, broadcast, and all other platforms</a:t>
            </a:r>
            <a:endParaRPr kumimoji="0" lang="en-GB"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u="none" strike="noStrike" cap="none" normalizeH="0" baseline="0" dirty="0">
              <a:ln>
                <a:noFill/>
              </a:ln>
              <a:solidFill>
                <a:srgbClr val="D8117D"/>
              </a:solidFill>
              <a:effectLst/>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900" b="1" u="none" strike="noStrike" cap="none" normalizeH="0" baseline="0" dirty="0">
                <a:ln>
                  <a:noFill/>
                </a:ln>
                <a:solidFill>
                  <a:srgbClr val="D8117D"/>
                </a:solidFill>
                <a:effectLst/>
                <a:latin typeface="Gotham-LightItalic" panose="02000603030000020004" pitchFamily="2" charset="77"/>
                <a:ea typeface="Times New Roman" panose="02020603050405020304" pitchFamily="18" charset="0"/>
                <a:cs typeface="Angsana New" panose="02020603050405020304" pitchFamily="18" charset="-34"/>
              </a:rPr>
              <a:t>TIER 2 - OFFICIAL SUPPLIERS (MAIN SUPPLIERS)</a:t>
            </a:r>
            <a:endParaRPr kumimoji="0" lang="en-US" altLang="en-US" sz="900" b="1" u="none" strike="noStrike" cap="none" normalizeH="0" baseline="0" dirty="0">
              <a:ln>
                <a:noFill/>
              </a:ln>
              <a:solidFill>
                <a:srgbClr val="D8117D"/>
              </a:solidFill>
              <a:effectLst/>
              <a:latin typeface="Gotham-LightItalic"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rial" panose="020B0604020202020204" pitchFamily="34" charset="0"/>
              </a:rPr>
              <a:t>10 x Official Suppliers providing goods &amp; services essential to the success of the games </a:t>
            </a:r>
            <a:r>
              <a:rPr lang="en-US" altLang="en-US" sz="800" dirty="0">
                <a:solidFill>
                  <a:schemeClr val="bg1"/>
                </a:solidFill>
                <a:latin typeface="Gotham Light" panose="02000603030000020004" pitchFamily="2" charset="77"/>
                <a:cs typeface="Arial" panose="020B0604020202020204" pitchFamily="34" charset="0"/>
              </a:rPr>
              <a:t> </a:t>
            </a:r>
            <a:r>
              <a:rPr kumimoji="0" lang="th-TH"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rPr>
              <a:t>with distinctive association and promotional rights related the Games</a:t>
            </a:r>
            <a:endParaRPr kumimoji="0" lang="en-US" altLang="en-US" sz="800" u="none" strike="noStrike" cap="none" normalizeH="0" baseline="0" dirty="0">
              <a:ln>
                <a:noFill/>
              </a:ln>
              <a:solidFill>
                <a:schemeClr val="bg1"/>
              </a:solidFill>
              <a:effectLst/>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900" u="none" strike="noStrike" cap="none" normalizeH="0" baseline="0" dirty="0">
              <a:ln>
                <a:noFill/>
              </a:ln>
              <a:solidFill>
                <a:srgbClr val="D8117D"/>
              </a:solidFill>
              <a:effectLst/>
              <a:latin typeface="Gotham Light" panose="02000603030000020004" pitchFamily="2" charset="77"/>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900" dirty="0">
              <a:solidFill>
                <a:srgbClr val="D8117D"/>
              </a:solidFill>
              <a:latin typeface="Gotham Light" panose="02000603030000020004" pitchFamily="2" charset="77"/>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900" u="none" strike="noStrike" cap="none" normalizeH="0" baseline="0" dirty="0">
              <a:ln>
                <a:noFill/>
              </a:ln>
              <a:solidFill>
                <a:srgbClr val="D8117D"/>
              </a:solidFill>
              <a:effectLst/>
              <a:latin typeface="Gotham Light" panose="02000603030000020004" pitchFamily="2" charset="77"/>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900" dirty="0">
              <a:solidFill>
                <a:srgbClr val="D8117D"/>
              </a:solidFill>
              <a:latin typeface="Gotham Light" panose="02000603030000020004" pitchFamily="2" charset="77"/>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900" u="none" strike="noStrike" cap="none" normalizeH="0" baseline="0" dirty="0">
              <a:ln>
                <a:noFill/>
              </a:ln>
              <a:solidFill>
                <a:srgbClr val="D8117D"/>
              </a:solidFill>
              <a:effectLst/>
              <a:latin typeface="Gotham Light" panose="02000603030000020004" pitchFamily="2" charset="77"/>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900" dirty="0">
              <a:solidFill>
                <a:srgbClr val="D8117D"/>
              </a:solidFill>
              <a:latin typeface="Gotham Light" panose="02000603030000020004" pitchFamily="2" charset="77"/>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900" b="1" u="none" strike="noStrike" cap="none" normalizeH="0" baseline="0" dirty="0">
              <a:ln>
                <a:noFill/>
              </a:ln>
              <a:solidFill>
                <a:srgbClr val="D8117D"/>
              </a:solidFill>
              <a:effectLst/>
              <a:latin typeface="Gotham-LightItalic" panose="02000603030000020004" pitchFamily="2" charset="77"/>
              <a:ea typeface="Times New Roman" panose="02020603050405020304" pitchFamily="18" charset="0"/>
              <a:cs typeface="Angsana New" panose="02020603050405020304" pitchFamily="18" charset="-3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900" b="1" u="none" strike="noStrike" cap="none" normalizeH="0" baseline="0" dirty="0">
                <a:ln>
                  <a:noFill/>
                </a:ln>
                <a:solidFill>
                  <a:srgbClr val="D8117D"/>
                </a:solidFill>
                <a:effectLst/>
                <a:latin typeface="Gotham-LightItalic" panose="02000603030000020004" pitchFamily="2" charset="77"/>
                <a:ea typeface="Times New Roman" panose="02020603050405020304" pitchFamily="18" charset="0"/>
                <a:cs typeface="Angsana New" panose="02020603050405020304" pitchFamily="18" charset="-34"/>
              </a:rPr>
              <a:t>OFFICIAL BROADCAST PARTNER</a:t>
            </a:r>
            <a:endParaRPr kumimoji="0" lang="en-US" altLang="en-US" sz="900" b="1" u="none" strike="noStrike" cap="none" normalizeH="0" baseline="0" dirty="0">
              <a:ln>
                <a:noFill/>
              </a:ln>
              <a:solidFill>
                <a:srgbClr val="D8117D"/>
              </a:solidFill>
              <a:effectLst/>
              <a:latin typeface="Gotham-LightItalic"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rPr>
              <a:t>Packages for Broadcast Partners, covering: TV (live and delayed), live stream / digital coverage, as well as OTT services</a:t>
            </a:r>
            <a:r>
              <a:rPr lang="en-GB" altLang="en-US" sz="800" dirty="0">
                <a:solidFill>
                  <a:schemeClr val="bg1"/>
                </a:solidFill>
                <a:latin typeface="Gotham Light" panose="02000603030000020004" pitchFamily="2" charset="77"/>
                <a:ea typeface="Times New Roman" panose="02020603050405020304" pitchFamily="18" charset="0"/>
                <a:cs typeface="Angsana New" panose="02020603050405020304" pitchFamily="18" charset="-34"/>
              </a:rPr>
              <a:t> </a:t>
            </a:r>
            <a:r>
              <a:rPr kumimoji="0" lang="th-TH"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rPr>
              <a:t>of the Games. </a:t>
            </a:r>
            <a:endParaRPr kumimoji="0" lang="en-GB"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u="none" strike="noStrike" cap="none" normalizeH="0" baseline="0" dirty="0">
              <a:ln>
                <a:noFill/>
              </a:ln>
              <a:solidFill>
                <a:schemeClr val="bg1"/>
              </a:solidFill>
              <a:effectLst/>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8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ngsana New" panose="02020603050405020304" pitchFamily="18" charset="-34"/>
              </a:rPr>
              <a:t>The Official Broadcaster Partner will cover: All Sports, Opening &amp; Closing &amp; Victory Ceremonies in Thailand, and all participating country territories.</a:t>
            </a:r>
            <a:endParaRPr kumimoji="0" lang="en-US" altLang="en-US" sz="800" u="none" strike="noStrike" cap="none" normalizeH="0" baseline="0" dirty="0">
              <a:ln>
                <a:noFill/>
              </a:ln>
              <a:solidFill>
                <a:schemeClr val="bg1"/>
              </a:solidFill>
              <a:effectLst/>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900" u="none" strike="noStrike" cap="none" normalizeH="0" baseline="0" dirty="0">
                <a:ln>
                  <a:noFill/>
                </a:ln>
                <a:solidFill>
                  <a:schemeClr val="bg1"/>
                </a:solidFill>
                <a:effectLst/>
                <a:latin typeface="Gotham Light" panose="02000603030000020004" pitchFamily="2" charset="77"/>
                <a:ea typeface="Times New Roman" panose="02020603050405020304" pitchFamily="18" charset="0"/>
                <a:cs typeface="Arial" panose="020B0604020202020204" pitchFamily="34" charset="0"/>
              </a:rPr>
            </a:br>
            <a:endParaRPr kumimoji="0" lang="en-GB" altLang="en-US" sz="900" u="none" strike="noStrike" cap="none" normalizeH="0" baseline="0" dirty="0">
              <a:ln>
                <a:noFill/>
              </a:ln>
              <a:solidFill>
                <a:schemeClr val="bg1"/>
              </a:solidFill>
              <a:effectLst/>
              <a:latin typeface="Gotham Light" panose="02000603030000020004"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900" u="none" strike="noStrike" cap="none" normalizeH="0" baseline="0" dirty="0">
              <a:ln>
                <a:noFill/>
              </a:ln>
              <a:solidFill>
                <a:schemeClr val="bg1"/>
              </a:solidFill>
              <a:effectLst/>
              <a:latin typeface="Gotham Light" panose="02000603030000020004" pitchFamily="2" charset="77"/>
              <a:cs typeface="Arial" panose="020B0604020202020204" pitchFamily="34" charset="0"/>
            </a:endParaRPr>
          </a:p>
        </p:txBody>
      </p:sp>
      <p:sp>
        <p:nvSpPr>
          <p:cNvPr id="2" name="Rectangle 1">
            <a:extLst>
              <a:ext uri="{FF2B5EF4-FFF2-40B4-BE49-F238E27FC236}">
                <a16:creationId xmlns:a16="http://schemas.microsoft.com/office/drawing/2014/main" id="{9D721324-B430-7945-93D5-3A049D830EFC}"/>
              </a:ext>
            </a:extLst>
          </p:cNvPr>
          <p:cNvSpPr/>
          <p:nvPr/>
        </p:nvSpPr>
        <p:spPr>
          <a:xfrm>
            <a:off x="240936" y="3908644"/>
            <a:ext cx="4572000" cy="954107"/>
          </a:xfrm>
          <a:prstGeom prst="rect">
            <a:avLst/>
          </a:prstGeom>
        </p:spPr>
        <p:txBody>
          <a:bodyPr>
            <a:spAutoFit/>
          </a:bodyPr>
          <a:lstStyle/>
          <a:p>
            <a:r>
              <a:rPr lang="en-GB" sz="800" b="1" dirty="0">
                <a:solidFill>
                  <a:schemeClr val="bg1"/>
                </a:solidFill>
                <a:latin typeface="Gotham-LightItalic" panose="02000603030000020004" pitchFamily="2" charset="77"/>
              </a:rPr>
              <a:t>Official Main Supplier categories include:</a:t>
            </a:r>
          </a:p>
          <a:p>
            <a:endParaRPr lang="en-GB" sz="800" b="1" dirty="0">
              <a:solidFill>
                <a:schemeClr val="bg1"/>
              </a:solidFill>
              <a:latin typeface="Gotham-LightItalic" panose="02000603030000020004" pitchFamily="2" charset="77"/>
            </a:endParaRPr>
          </a:p>
          <a:p>
            <a:endParaRPr lang="en-GB" sz="800" dirty="0">
              <a:solidFill>
                <a:schemeClr val="bg1"/>
              </a:solidFill>
              <a:latin typeface="Gotham Light" panose="02000603030000020004" pitchFamily="2" charset="77"/>
            </a:endParaRPr>
          </a:p>
          <a:p>
            <a:endParaRPr lang="en-GB" sz="800" dirty="0">
              <a:solidFill>
                <a:schemeClr val="bg1"/>
              </a:solidFill>
              <a:latin typeface="Gotham Light" panose="02000603030000020004" pitchFamily="2" charset="77"/>
            </a:endParaRPr>
          </a:p>
          <a:p>
            <a:endParaRPr lang="en-GB" sz="800" dirty="0">
              <a:solidFill>
                <a:schemeClr val="bg1"/>
              </a:solidFill>
              <a:latin typeface="Gotham Light" panose="02000603030000020004" pitchFamily="2" charset="77"/>
            </a:endParaRPr>
          </a:p>
          <a:p>
            <a:endParaRPr lang="en-GB" sz="800" dirty="0">
              <a:solidFill>
                <a:schemeClr val="bg1"/>
              </a:solidFill>
              <a:latin typeface="Gotham Light" panose="02000603030000020004" pitchFamily="2" charset="77"/>
            </a:endParaRPr>
          </a:p>
          <a:p>
            <a:endParaRPr lang="en-GB" sz="800" dirty="0">
              <a:solidFill>
                <a:schemeClr val="bg1"/>
              </a:solidFill>
              <a:latin typeface="Gotham Light" panose="02000603030000020004" pitchFamily="2" charset="77"/>
            </a:endParaRPr>
          </a:p>
        </p:txBody>
      </p:sp>
      <p:sp>
        <p:nvSpPr>
          <p:cNvPr id="7" name="Rectangle 6">
            <a:extLst>
              <a:ext uri="{FF2B5EF4-FFF2-40B4-BE49-F238E27FC236}">
                <a16:creationId xmlns:a16="http://schemas.microsoft.com/office/drawing/2014/main" id="{F8F1C307-BDC6-1244-BDED-3E1C01E0858C}"/>
              </a:ext>
            </a:extLst>
          </p:cNvPr>
          <p:cNvSpPr/>
          <p:nvPr/>
        </p:nvSpPr>
        <p:spPr>
          <a:xfrm>
            <a:off x="240936" y="4056525"/>
            <a:ext cx="875030" cy="738664"/>
          </a:xfrm>
          <a:prstGeom prst="rect">
            <a:avLst/>
          </a:prstGeom>
        </p:spPr>
        <p:txBody>
          <a:bodyPr wrap="square">
            <a:spAutoFit/>
          </a:bodyPr>
          <a:lstStyle/>
          <a:p>
            <a:r>
              <a:rPr lang="en-GB" sz="600" dirty="0">
                <a:solidFill>
                  <a:schemeClr val="bg1"/>
                </a:solidFill>
                <a:latin typeface="Gotham Light" panose="02000603030000020004" pitchFamily="2" charset="77"/>
              </a:rPr>
              <a:t>Airlines </a:t>
            </a:r>
          </a:p>
          <a:p>
            <a:r>
              <a:rPr lang="en-GB" sz="600" dirty="0">
                <a:solidFill>
                  <a:schemeClr val="bg1"/>
                </a:solidFill>
                <a:latin typeface="Gotham Light" panose="02000603030000020004" pitchFamily="2" charset="77"/>
              </a:rPr>
              <a:t>Apparel </a:t>
            </a:r>
          </a:p>
          <a:p>
            <a:r>
              <a:rPr lang="en-GB" sz="600" dirty="0">
                <a:solidFill>
                  <a:schemeClr val="bg1"/>
                </a:solidFill>
                <a:latin typeface="Gotham Light" panose="02000603030000020004" pitchFamily="2" charset="77"/>
              </a:rPr>
              <a:t>Automobiles </a:t>
            </a:r>
          </a:p>
          <a:p>
            <a:r>
              <a:rPr lang="en-GB" sz="600" dirty="0">
                <a:solidFill>
                  <a:schemeClr val="bg1"/>
                </a:solidFill>
                <a:latin typeface="Gotham Light" panose="02000603030000020004" pitchFamily="2" charset="77"/>
              </a:rPr>
              <a:t>Banking </a:t>
            </a:r>
          </a:p>
          <a:p>
            <a:r>
              <a:rPr lang="en-GB" sz="600" dirty="0">
                <a:solidFill>
                  <a:schemeClr val="bg1"/>
                </a:solidFill>
                <a:latin typeface="Gotham Light" panose="02000603030000020004" pitchFamily="2" charset="77"/>
              </a:rPr>
              <a:t>Beverages </a:t>
            </a:r>
          </a:p>
          <a:p>
            <a:r>
              <a:rPr lang="en-GB" sz="600" dirty="0">
                <a:solidFill>
                  <a:schemeClr val="bg1"/>
                </a:solidFill>
                <a:latin typeface="Gotham Light" panose="02000603030000020004" pitchFamily="2" charset="77"/>
              </a:rPr>
              <a:t>Car Hire </a:t>
            </a:r>
          </a:p>
          <a:p>
            <a:r>
              <a:rPr lang="en-GB" sz="600" dirty="0">
                <a:solidFill>
                  <a:schemeClr val="bg1"/>
                </a:solidFill>
                <a:latin typeface="Gotham Light" panose="02000603030000020004" pitchFamily="2" charset="77"/>
              </a:rPr>
              <a:t>Construction </a:t>
            </a:r>
          </a:p>
        </p:txBody>
      </p:sp>
      <p:sp>
        <p:nvSpPr>
          <p:cNvPr id="8" name="Rectangle 7">
            <a:extLst>
              <a:ext uri="{FF2B5EF4-FFF2-40B4-BE49-F238E27FC236}">
                <a16:creationId xmlns:a16="http://schemas.microsoft.com/office/drawing/2014/main" id="{757639C8-A7D5-8D4E-9D9A-14695A5559D4}"/>
              </a:ext>
            </a:extLst>
          </p:cNvPr>
          <p:cNvSpPr/>
          <p:nvPr/>
        </p:nvSpPr>
        <p:spPr>
          <a:xfrm>
            <a:off x="1842640" y="4056525"/>
            <a:ext cx="907143" cy="738664"/>
          </a:xfrm>
          <a:prstGeom prst="rect">
            <a:avLst/>
          </a:prstGeom>
        </p:spPr>
        <p:txBody>
          <a:bodyPr wrap="square">
            <a:spAutoFit/>
          </a:bodyPr>
          <a:lstStyle/>
          <a:p>
            <a:r>
              <a:rPr lang="en-GB" sz="600" dirty="0">
                <a:solidFill>
                  <a:schemeClr val="bg1"/>
                </a:solidFill>
                <a:latin typeface="Gotham Light" panose="02000603030000020004" pitchFamily="2" charset="77"/>
              </a:rPr>
              <a:t>Food </a:t>
            </a:r>
          </a:p>
          <a:p>
            <a:r>
              <a:rPr lang="en-GB" sz="600" dirty="0">
                <a:solidFill>
                  <a:schemeClr val="bg1"/>
                </a:solidFill>
                <a:latin typeface="Gotham Light" panose="02000603030000020004" pitchFamily="2" charset="77"/>
              </a:rPr>
              <a:t>Hotels </a:t>
            </a:r>
          </a:p>
          <a:p>
            <a:r>
              <a:rPr lang="en-GB" sz="600" dirty="0">
                <a:solidFill>
                  <a:schemeClr val="bg1"/>
                </a:solidFill>
                <a:latin typeface="Gotham Light" panose="02000603030000020004" pitchFamily="2" charset="77"/>
              </a:rPr>
              <a:t>Insurance </a:t>
            </a:r>
          </a:p>
          <a:p>
            <a:r>
              <a:rPr lang="en-GB" sz="600" dirty="0">
                <a:solidFill>
                  <a:schemeClr val="bg1"/>
                </a:solidFill>
                <a:latin typeface="Gotham Light" panose="02000603030000020004" pitchFamily="2" charset="77"/>
              </a:rPr>
              <a:t>Legal </a:t>
            </a:r>
          </a:p>
          <a:p>
            <a:r>
              <a:rPr lang="en-GB" sz="600" dirty="0">
                <a:solidFill>
                  <a:schemeClr val="bg1"/>
                </a:solidFill>
                <a:latin typeface="Gotham Light" panose="02000603030000020004" pitchFamily="2" charset="77"/>
              </a:rPr>
              <a:t>Logistics </a:t>
            </a:r>
          </a:p>
          <a:p>
            <a:r>
              <a:rPr lang="en-GB" sz="600" dirty="0">
                <a:solidFill>
                  <a:schemeClr val="bg1"/>
                </a:solidFill>
                <a:latin typeface="Gotham Light" panose="02000603030000020004" pitchFamily="2" charset="77"/>
              </a:rPr>
              <a:t>Manufacturing </a:t>
            </a:r>
          </a:p>
          <a:p>
            <a:r>
              <a:rPr lang="en-GB" sz="600" dirty="0">
                <a:solidFill>
                  <a:schemeClr val="bg1"/>
                </a:solidFill>
                <a:latin typeface="Gotham Light" panose="02000603030000020004" pitchFamily="2" charset="77"/>
              </a:rPr>
              <a:t>Not For Profit </a:t>
            </a:r>
          </a:p>
        </p:txBody>
      </p:sp>
      <p:sp>
        <p:nvSpPr>
          <p:cNvPr id="9" name="Rectangle 8">
            <a:extLst>
              <a:ext uri="{FF2B5EF4-FFF2-40B4-BE49-F238E27FC236}">
                <a16:creationId xmlns:a16="http://schemas.microsoft.com/office/drawing/2014/main" id="{64FA07F0-A44C-524E-B26B-9A7807B85D50}"/>
              </a:ext>
            </a:extLst>
          </p:cNvPr>
          <p:cNvSpPr/>
          <p:nvPr/>
        </p:nvSpPr>
        <p:spPr>
          <a:xfrm>
            <a:off x="2526936" y="4056525"/>
            <a:ext cx="1255712" cy="738664"/>
          </a:xfrm>
          <a:prstGeom prst="rect">
            <a:avLst/>
          </a:prstGeom>
        </p:spPr>
        <p:txBody>
          <a:bodyPr wrap="square">
            <a:spAutoFit/>
          </a:bodyPr>
          <a:lstStyle/>
          <a:p>
            <a:r>
              <a:rPr lang="en-GB" sz="600" dirty="0">
                <a:solidFill>
                  <a:schemeClr val="bg1"/>
                </a:solidFill>
                <a:latin typeface="Gotham Light" panose="02000603030000020004" pitchFamily="2" charset="77"/>
              </a:rPr>
              <a:t>Photography </a:t>
            </a:r>
          </a:p>
          <a:p>
            <a:r>
              <a:rPr lang="en-GB" sz="600" dirty="0">
                <a:solidFill>
                  <a:schemeClr val="bg1"/>
                </a:solidFill>
                <a:latin typeface="Gotham Light" panose="02000603030000020004" pitchFamily="2" charset="77"/>
              </a:rPr>
              <a:t>Pharmaceuticals </a:t>
            </a:r>
          </a:p>
          <a:p>
            <a:r>
              <a:rPr lang="en-GB" sz="600" dirty="0">
                <a:solidFill>
                  <a:schemeClr val="bg1"/>
                </a:solidFill>
                <a:latin typeface="Gotham Light" panose="02000603030000020004" pitchFamily="2" charset="77"/>
              </a:rPr>
              <a:t>Professional Services </a:t>
            </a:r>
          </a:p>
          <a:p>
            <a:r>
              <a:rPr lang="en-GB" sz="600" dirty="0">
                <a:solidFill>
                  <a:schemeClr val="bg1"/>
                </a:solidFill>
                <a:latin typeface="Gotham Light" panose="02000603030000020004" pitchFamily="2" charset="77"/>
              </a:rPr>
              <a:t>Recruitment </a:t>
            </a:r>
          </a:p>
          <a:p>
            <a:r>
              <a:rPr lang="en-GB" sz="600" dirty="0">
                <a:solidFill>
                  <a:schemeClr val="bg1"/>
                </a:solidFill>
                <a:latin typeface="Gotham Light" panose="02000603030000020004" pitchFamily="2" charset="77"/>
              </a:rPr>
              <a:t>Retail </a:t>
            </a:r>
          </a:p>
          <a:p>
            <a:r>
              <a:rPr lang="en-GB" sz="600" dirty="0">
                <a:solidFill>
                  <a:schemeClr val="bg1"/>
                </a:solidFill>
                <a:latin typeface="Gotham Light" panose="02000603030000020004" pitchFamily="2" charset="77"/>
              </a:rPr>
              <a:t>Shipping </a:t>
            </a:r>
          </a:p>
          <a:p>
            <a:r>
              <a:rPr lang="en-GB" sz="600" dirty="0">
                <a:solidFill>
                  <a:schemeClr val="bg1"/>
                </a:solidFill>
                <a:latin typeface="Gotham Light" panose="02000603030000020004" pitchFamily="2" charset="77"/>
              </a:rPr>
              <a:t>Technology</a:t>
            </a:r>
          </a:p>
        </p:txBody>
      </p:sp>
      <p:sp>
        <p:nvSpPr>
          <p:cNvPr id="10" name="Rectangle 9">
            <a:extLst>
              <a:ext uri="{FF2B5EF4-FFF2-40B4-BE49-F238E27FC236}">
                <a16:creationId xmlns:a16="http://schemas.microsoft.com/office/drawing/2014/main" id="{78FFD6FE-7441-7941-9D08-829AECC4B5C4}"/>
              </a:ext>
            </a:extLst>
          </p:cNvPr>
          <p:cNvSpPr/>
          <p:nvPr/>
        </p:nvSpPr>
        <p:spPr>
          <a:xfrm>
            <a:off x="859379" y="4056525"/>
            <a:ext cx="1347945" cy="738664"/>
          </a:xfrm>
          <a:prstGeom prst="rect">
            <a:avLst/>
          </a:prstGeom>
        </p:spPr>
        <p:txBody>
          <a:bodyPr wrap="square">
            <a:spAutoFit/>
          </a:bodyPr>
          <a:lstStyle/>
          <a:p>
            <a:r>
              <a:rPr lang="en-GB" sz="600" dirty="0">
                <a:solidFill>
                  <a:schemeClr val="bg1"/>
                </a:solidFill>
                <a:latin typeface="Gotham Light" panose="02000603030000020004" pitchFamily="2" charset="77"/>
              </a:rPr>
              <a:t>Consulting </a:t>
            </a:r>
          </a:p>
          <a:p>
            <a:r>
              <a:rPr lang="en-GB" sz="600" dirty="0">
                <a:solidFill>
                  <a:schemeClr val="bg1"/>
                </a:solidFill>
                <a:latin typeface="Gotham Light" panose="02000603030000020004" pitchFamily="2" charset="77"/>
              </a:rPr>
              <a:t>Consumer Electronics </a:t>
            </a:r>
          </a:p>
          <a:p>
            <a:r>
              <a:rPr lang="en-GB" sz="600" dirty="0">
                <a:solidFill>
                  <a:schemeClr val="bg1"/>
                </a:solidFill>
                <a:latin typeface="Gotham Light" panose="02000603030000020004" pitchFamily="2" charset="77"/>
              </a:rPr>
              <a:t>Courier </a:t>
            </a:r>
          </a:p>
          <a:p>
            <a:r>
              <a:rPr lang="en-GB" sz="600" dirty="0">
                <a:solidFill>
                  <a:schemeClr val="bg1"/>
                </a:solidFill>
                <a:latin typeface="Gotham Light" panose="02000603030000020004" pitchFamily="2" charset="77"/>
              </a:rPr>
              <a:t>Credit Cards </a:t>
            </a:r>
          </a:p>
          <a:p>
            <a:r>
              <a:rPr lang="en-GB" sz="600" dirty="0">
                <a:solidFill>
                  <a:schemeClr val="bg1"/>
                </a:solidFill>
                <a:latin typeface="Gotham Light" panose="02000603030000020004" pitchFamily="2" charset="77"/>
              </a:rPr>
              <a:t>Engineering </a:t>
            </a:r>
          </a:p>
          <a:p>
            <a:r>
              <a:rPr lang="en-GB" sz="600" dirty="0">
                <a:solidFill>
                  <a:schemeClr val="bg1"/>
                </a:solidFill>
                <a:latin typeface="Gotham Light" panose="02000603030000020004" pitchFamily="2" charset="77"/>
              </a:rPr>
              <a:t>Environment </a:t>
            </a:r>
          </a:p>
          <a:p>
            <a:r>
              <a:rPr lang="en-GB" sz="600" dirty="0">
                <a:solidFill>
                  <a:schemeClr val="bg1"/>
                </a:solidFill>
                <a:latin typeface="Gotham Light" panose="02000603030000020004" pitchFamily="2" charset="77"/>
              </a:rPr>
              <a:t>Finance </a:t>
            </a:r>
          </a:p>
        </p:txBody>
      </p:sp>
      <p:sp>
        <p:nvSpPr>
          <p:cNvPr id="11" name="Rectangle 10">
            <a:extLst>
              <a:ext uri="{FF2B5EF4-FFF2-40B4-BE49-F238E27FC236}">
                <a16:creationId xmlns:a16="http://schemas.microsoft.com/office/drawing/2014/main" id="{5D122997-290A-0146-9BFC-809A9587D973}"/>
              </a:ext>
            </a:extLst>
          </p:cNvPr>
          <p:cNvSpPr/>
          <p:nvPr/>
        </p:nvSpPr>
        <p:spPr>
          <a:xfrm>
            <a:off x="3476457" y="4071640"/>
            <a:ext cx="1255712" cy="646331"/>
          </a:xfrm>
          <a:prstGeom prst="rect">
            <a:avLst/>
          </a:prstGeom>
        </p:spPr>
        <p:txBody>
          <a:bodyPr wrap="square">
            <a:spAutoFit/>
          </a:bodyPr>
          <a:lstStyle/>
          <a:p>
            <a:r>
              <a:rPr lang="en-GB" sz="600" dirty="0">
                <a:solidFill>
                  <a:schemeClr val="bg1"/>
                </a:solidFill>
                <a:latin typeface="Gotham Light" panose="02000603030000020004" pitchFamily="2" charset="77"/>
              </a:rPr>
              <a:t>Telecommunications</a:t>
            </a:r>
          </a:p>
          <a:p>
            <a:r>
              <a:rPr lang="en-GB" sz="600" dirty="0">
                <a:solidFill>
                  <a:schemeClr val="bg1"/>
                </a:solidFill>
                <a:latin typeface="Gotham Light" panose="02000603030000020004" pitchFamily="2" charset="77"/>
              </a:rPr>
              <a:t>Timing</a:t>
            </a:r>
          </a:p>
          <a:p>
            <a:r>
              <a:rPr lang="en-GB" sz="600" dirty="0">
                <a:solidFill>
                  <a:schemeClr val="bg1"/>
                </a:solidFill>
                <a:latin typeface="Gotham Light" panose="02000603030000020004" pitchFamily="2" charset="77"/>
              </a:rPr>
              <a:t>Transport</a:t>
            </a:r>
          </a:p>
          <a:p>
            <a:r>
              <a:rPr lang="en-GB" sz="600" dirty="0">
                <a:solidFill>
                  <a:schemeClr val="bg1"/>
                </a:solidFill>
                <a:latin typeface="Gotham Light" panose="02000603030000020004" pitchFamily="2" charset="77"/>
              </a:rPr>
              <a:t>Travel</a:t>
            </a:r>
          </a:p>
          <a:p>
            <a:r>
              <a:rPr lang="en-GB" sz="600" dirty="0">
                <a:solidFill>
                  <a:schemeClr val="bg1"/>
                </a:solidFill>
                <a:latin typeface="Gotham Light" panose="02000603030000020004" pitchFamily="2" charset="77"/>
              </a:rPr>
              <a:t>Tyres</a:t>
            </a:r>
          </a:p>
          <a:p>
            <a:r>
              <a:rPr lang="en-GB" sz="600" dirty="0">
                <a:solidFill>
                  <a:schemeClr val="bg1"/>
                </a:solidFill>
                <a:latin typeface="Gotham Light" panose="02000603030000020004" pitchFamily="2" charset="77"/>
              </a:rPr>
              <a:t>Utilities</a:t>
            </a:r>
          </a:p>
        </p:txBody>
      </p:sp>
      <p:pic>
        <p:nvPicPr>
          <p:cNvPr id="13" name="Picture 12" descr="A picture containing person, sport&#10;&#10;Description automatically generated">
            <a:extLst>
              <a:ext uri="{FF2B5EF4-FFF2-40B4-BE49-F238E27FC236}">
                <a16:creationId xmlns:a16="http://schemas.microsoft.com/office/drawing/2014/main" id="{84939A51-3493-0149-A588-ABAEA06F14C6}"/>
              </a:ext>
            </a:extLst>
          </p:cNvPr>
          <p:cNvPicPr>
            <a:picLocks noChangeAspect="1"/>
          </p:cNvPicPr>
          <p:nvPr/>
        </p:nvPicPr>
        <p:blipFill>
          <a:blip r:embed="rId2"/>
          <a:stretch>
            <a:fillRect/>
          </a:stretch>
        </p:blipFill>
        <p:spPr>
          <a:xfrm>
            <a:off x="4018440" y="2267605"/>
            <a:ext cx="5407612" cy="3821633"/>
          </a:xfrm>
          <a:prstGeom prst="rect">
            <a:avLst/>
          </a:prstGeom>
        </p:spPr>
      </p:pic>
    </p:spTree>
    <p:extLst>
      <p:ext uri="{BB962C8B-B14F-4D97-AF65-F5344CB8AC3E}">
        <p14:creationId xmlns:p14="http://schemas.microsoft.com/office/powerpoint/2010/main" val="3861593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0F2215-0AA2-5C43-A2BE-A4E5399CC69C}"/>
              </a:ext>
            </a:extLst>
          </p:cNvPr>
          <p:cNvSpPr/>
          <p:nvPr/>
        </p:nvSpPr>
        <p:spPr>
          <a:xfrm>
            <a:off x="240559" y="2031169"/>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SPORTS</a:t>
            </a:r>
          </a:p>
        </p:txBody>
      </p:sp>
      <p:pic>
        <p:nvPicPr>
          <p:cNvPr id="3" name="Picture 2" descr="Graphical user interface&#10;&#10;Description automatically generated with low confidence">
            <a:extLst>
              <a:ext uri="{FF2B5EF4-FFF2-40B4-BE49-F238E27FC236}">
                <a16:creationId xmlns:a16="http://schemas.microsoft.com/office/drawing/2014/main" id="{D4031BCF-B557-B545-826D-9EC29AC62BE0}"/>
              </a:ext>
            </a:extLst>
          </p:cNvPr>
          <p:cNvPicPr>
            <a:picLocks noChangeAspect="1"/>
          </p:cNvPicPr>
          <p:nvPr/>
        </p:nvPicPr>
        <p:blipFill>
          <a:blip r:embed="rId2"/>
          <a:stretch>
            <a:fillRect/>
          </a:stretch>
        </p:blipFill>
        <p:spPr>
          <a:xfrm>
            <a:off x="323850" y="2518363"/>
            <a:ext cx="8689521" cy="2993868"/>
          </a:xfrm>
          <a:prstGeom prst="rect">
            <a:avLst/>
          </a:prstGeom>
        </p:spPr>
      </p:pic>
    </p:spTree>
    <p:extLst>
      <p:ext uri="{BB962C8B-B14F-4D97-AF65-F5344CB8AC3E}">
        <p14:creationId xmlns:p14="http://schemas.microsoft.com/office/powerpoint/2010/main" val="1041049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7273C9-B768-034F-AC9C-32A7A1520289}"/>
              </a:ext>
            </a:extLst>
          </p:cNvPr>
          <p:cNvSpPr/>
          <p:nvPr/>
        </p:nvSpPr>
        <p:spPr>
          <a:xfrm>
            <a:off x="229672" y="2031167"/>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SPORTS</a:t>
            </a:r>
          </a:p>
        </p:txBody>
      </p:sp>
      <p:pic>
        <p:nvPicPr>
          <p:cNvPr id="3" name="Picture 2" descr="Graphical user interface, application&#10;&#10;Description automatically generated">
            <a:extLst>
              <a:ext uri="{FF2B5EF4-FFF2-40B4-BE49-F238E27FC236}">
                <a16:creationId xmlns:a16="http://schemas.microsoft.com/office/drawing/2014/main" id="{5A2F4F9D-6041-A948-B91C-D4320E8E93C4}"/>
              </a:ext>
            </a:extLst>
          </p:cNvPr>
          <p:cNvPicPr>
            <a:picLocks noChangeAspect="1"/>
          </p:cNvPicPr>
          <p:nvPr/>
        </p:nvPicPr>
        <p:blipFill>
          <a:blip r:embed="rId2"/>
          <a:stretch>
            <a:fillRect/>
          </a:stretch>
        </p:blipFill>
        <p:spPr>
          <a:xfrm>
            <a:off x="309966" y="2528888"/>
            <a:ext cx="8524068" cy="3052267"/>
          </a:xfrm>
          <a:prstGeom prst="rect">
            <a:avLst/>
          </a:prstGeom>
        </p:spPr>
      </p:pic>
    </p:spTree>
    <p:extLst>
      <p:ext uri="{BB962C8B-B14F-4D97-AF65-F5344CB8AC3E}">
        <p14:creationId xmlns:p14="http://schemas.microsoft.com/office/powerpoint/2010/main" val="2942992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915" y="2048968"/>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VENUES &amp; CAPACITIES</a:t>
            </a:r>
          </a:p>
        </p:txBody>
      </p:sp>
      <p:sp>
        <p:nvSpPr>
          <p:cNvPr id="2" name="Rectangle 1">
            <a:extLst>
              <a:ext uri="{FF2B5EF4-FFF2-40B4-BE49-F238E27FC236}">
                <a16:creationId xmlns:a16="http://schemas.microsoft.com/office/drawing/2014/main" id="{0C440F54-6BB4-5D49-9876-81A651385E44}"/>
              </a:ext>
            </a:extLst>
          </p:cNvPr>
          <p:cNvSpPr/>
          <p:nvPr/>
        </p:nvSpPr>
        <p:spPr>
          <a:xfrm>
            <a:off x="241915" y="2556320"/>
            <a:ext cx="4151737" cy="492443"/>
          </a:xfrm>
          <a:prstGeom prst="rect">
            <a:avLst/>
          </a:prstGeom>
        </p:spPr>
        <p:txBody>
          <a:bodyPr wrap="square">
            <a:spAutoFit/>
          </a:bodyPr>
          <a:lstStyle/>
          <a:p>
            <a:r>
              <a:rPr lang="en-GB" sz="1000" b="1" dirty="0">
                <a:solidFill>
                  <a:schemeClr val="bg1"/>
                </a:solidFill>
                <a:latin typeface="Gotham-LightItalic" panose="02000603030000020004" pitchFamily="2" charset="77"/>
                <a:ea typeface="Times New Roman" panose="02020603050405020304" pitchFamily="18" charset="0"/>
              </a:rPr>
              <a:t>BANGKOK &amp; SURROUNDING VENUES</a:t>
            </a:r>
          </a:p>
          <a:p>
            <a:r>
              <a:rPr lang="en-GB" sz="800" dirty="0">
                <a:solidFill>
                  <a:schemeClr val="bg1"/>
                </a:solidFill>
                <a:latin typeface="Gotham Light" panose="02000603030000020004" pitchFamily="2" charset="77"/>
                <a:ea typeface="Times New Roman" panose="02020603050405020304" pitchFamily="18" charset="0"/>
              </a:rPr>
              <a:t>Sports events will take place at 13 venues in and around Bangkok for 14 sports and 2 demonstration sports…</a:t>
            </a:r>
            <a:endParaRPr lang="en-GB" sz="800" dirty="0">
              <a:solidFill>
                <a:schemeClr val="bg1"/>
              </a:solidFill>
              <a:effectLst/>
              <a:latin typeface="Gotham Light" panose="02000603030000020004" pitchFamily="2" charset="77"/>
              <a:ea typeface="Times New Roman" panose="02020603050405020304" pitchFamily="18" charset="0"/>
            </a:endParaRPr>
          </a:p>
        </p:txBody>
      </p:sp>
      <p:sp>
        <p:nvSpPr>
          <p:cNvPr id="5" name="Rectangle 4">
            <a:extLst>
              <a:ext uri="{FF2B5EF4-FFF2-40B4-BE49-F238E27FC236}">
                <a16:creationId xmlns:a16="http://schemas.microsoft.com/office/drawing/2014/main" id="{B97B06EA-633A-6C40-B54D-B8E06DF466A1}"/>
              </a:ext>
            </a:extLst>
          </p:cNvPr>
          <p:cNvSpPr/>
          <p:nvPr/>
        </p:nvSpPr>
        <p:spPr>
          <a:xfrm>
            <a:off x="4687854" y="2526500"/>
            <a:ext cx="4151737" cy="369332"/>
          </a:xfrm>
          <a:prstGeom prst="rect">
            <a:avLst/>
          </a:prstGeom>
        </p:spPr>
        <p:txBody>
          <a:bodyPr wrap="square">
            <a:spAutoFit/>
          </a:bodyPr>
          <a:lstStyle/>
          <a:p>
            <a:r>
              <a:rPr lang="en-GB" sz="10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CHONBURI VENUES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Sports events will take place at 7 venues in and around Chonburi for 15 sports…</a:t>
            </a:r>
            <a:endParaRPr lang="en-GB" sz="800" dirty="0">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p:txBody>
      </p:sp>
      <p:pic>
        <p:nvPicPr>
          <p:cNvPr id="6" name="Picture 5" descr="Graphical user interface, application&#10;&#10;Description automatically generated">
            <a:extLst>
              <a:ext uri="{FF2B5EF4-FFF2-40B4-BE49-F238E27FC236}">
                <a16:creationId xmlns:a16="http://schemas.microsoft.com/office/drawing/2014/main" id="{55D6B779-ABD9-2243-A707-017978411C3D}"/>
              </a:ext>
            </a:extLst>
          </p:cNvPr>
          <p:cNvPicPr>
            <a:picLocks noChangeAspect="1"/>
          </p:cNvPicPr>
          <p:nvPr/>
        </p:nvPicPr>
        <p:blipFill>
          <a:blip r:embed="rId2"/>
          <a:stretch>
            <a:fillRect/>
          </a:stretch>
        </p:blipFill>
        <p:spPr>
          <a:xfrm>
            <a:off x="274573" y="3112233"/>
            <a:ext cx="8826562" cy="2690131"/>
          </a:xfrm>
          <a:prstGeom prst="rect">
            <a:avLst/>
          </a:prstGeom>
        </p:spPr>
      </p:pic>
    </p:spTree>
    <p:extLst>
      <p:ext uri="{BB962C8B-B14F-4D97-AF65-F5344CB8AC3E}">
        <p14:creationId xmlns:p14="http://schemas.microsoft.com/office/powerpoint/2010/main" val="1704168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883" y="2021035"/>
            <a:ext cx="174509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SCHEDULE</a:t>
            </a:r>
          </a:p>
        </p:txBody>
      </p:sp>
      <p:sp>
        <p:nvSpPr>
          <p:cNvPr id="5" name="Rectangle 4">
            <a:extLst>
              <a:ext uri="{FF2B5EF4-FFF2-40B4-BE49-F238E27FC236}">
                <a16:creationId xmlns:a16="http://schemas.microsoft.com/office/drawing/2014/main" id="{3E1B1312-4CAA-B147-A109-5667299A6E64}"/>
              </a:ext>
            </a:extLst>
          </p:cNvPr>
          <p:cNvSpPr/>
          <p:nvPr/>
        </p:nvSpPr>
        <p:spPr>
          <a:xfrm>
            <a:off x="3941417" y="2017445"/>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COUNTRIES REPRESENTED</a:t>
            </a:r>
          </a:p>
        </p:txBody>
      </p:sp>
      <p:sp>
        <p:nvSpPr>
          <p:cNvPr id="7" name="Rectangle 6">
            <a:extLst>
              <a:ext uri="{FF2B5EF4-FFF2-40B4-BE49-F238E27FC236}">
                <a16:creationId xmlns:a16="http://schemas.microsoft.com/office/drawing/2014/main" id="{65C47809-3759-C54A-A379-55597709E5AE}"/>
              </a:ext>
            </a:extLst>
          </p:cNvPr>
          <p:cNvSpPr/>
          <p:nvPr/>
        </p:nvSpPr>
        <p:spPr>
          <a:xfrm>
            <a:off x="3963614" y="2476639"/>
            <a:ext cx="4488290" cy="338554"/>
          </a:xfrm>
          <a:prstGeom prst="rect">
            <a:avLst/>
          </a:prstGeom>
        </p:spPr>
        <p:txBody>
          <a:bodyPr wrap="square">
            <a:spAutoFit/>
          </a:bodyPr>
          <a:lstStyle/>
          <a:p>
            <a:pPr algn="just"/>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PARTICIPATING NATIONAL OLYMPIC COMMITTEES</a:t>
            </a:r>
          </a:p>
          <a:p>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45 x National Olympic Committees that make up the Olympic Council of Asia (OCA)</a:t>
            </a:r>
            <a:r>
              <a:rPr lang="en-GB" sz="800" dirty="0">
                <a:solidFill>
                  <a:schemeClr val="bg1"/>
                </a:solidFill>
                <a:latin typeface="Gotham Light" panose="02000603030000020004" pitchFamily="2" charset="77"/>
                <a:cs typeface="Arial" panose="020B0604020202020204" pitchFamily="34" charset="0"/>
              </a:rPr>
              <a:t> </a:t>
            </a:r>
            <a:endParaRPr lang="en-US" sz="800" dirty="0">
              <a:solidFill>
                <a:schemeClr val="bg1"/>
              </a:solidFill>
              <a:latin typeface="Gotham Light" panose="02000603030000020004" pitchFamily="2" charset="77"/>
              <a:cs typeface="Arial" panose="020B0604020202020204" pitchFamily="34" charset="0"/>
            </a:endParaRPr>
          </a:p>
        </p:txBody>
      </p:sp>
      <p:pic>
        <p:nvPicPr>
          <p:cNvPr id="8" name="Picture 7" descr="Text&#10;&#10;Description automatically generated">
            <a:extLst>
              <a:ext uri="{FF2B5EF4-FFF2-40B4-BE49-F238E27FC236}">
                <a16:creationId xmlns:a16="http://schemas.microsoft.com/office/drawing/2014/main" id="{75C55913-632D-1C48-9C5D-44D37AFD9260}"/>
              </a:ext>
            </a:extLst>
          </p:cNvPr>
          <p:cNvPicPr>
            <a:picLocks noChangeAspect="1"/>
          </p:cNvPicPr>
          <p:nvPr/>
        </p:nvPicPr>
        <p:blipFill>
          <a:blip r:embed="rId2"/>
          <a:stretch>
            <a:fillRect/>
          </a:stretch>
        </p:blipFill>
        <p:spPr>
          <a:xfrm>
            <a:off x="4021688" y="2941983"/>
            <a:ext cx="4372142" cy="2565688"/>
          </a:xfrm>
          <a:prstGeom prst="rect">
            <a:avLst/>
          </a:prstGeom>
        </p:spPr>
      </p:pic>
      <p:sp>
        <p:nvSpPr>
          <p:cNvPr id="10" name="Rectangle 9">
            <a:extLst>
              <a:ext uri="{FF2B5EF4-FFF2-40B4-BE49-F238E27FC236}">
                <a16:creationId xmlns:a16="http://schemas.microsoft.com/office/drawing/2014/main" id="{B96D2562-3B42-A34C-9BFE-E95C8BE74D0A}"/>
              </a:ext>
            </a:extLst>
          </p:cNvPr>
          <p:cNvSpPr/>
          <p:nvPr/>
        </p:nvSpPr>
        <p:spPr>
          <a:xfrm>
            <a:off x="247157" y="6307440"/>
            <a:ext cx="4488290" cy="200055"/>
          </a:xfrm>
          <a:prstGeom prst="rect">
            <a:avLst/>
          </a:prstGeom>
        </p:spPr>
        <p:txBody>
          <a:bodyPr wrap="square">
            <a:spAutoFit/>
          </a:bodyPr>
          <a:lstStyle/>
          <a:p>
            <a:pPr algn="just"/>
            <a:r>
              <a:rPr lang="en-GB" sz="7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Information updated on 31 August 2021</a:t>
            </a:r>
          </a:p>
        </p:txBody>
      </p:sp>
      <p:pic>
        <p:nvPicPr>
          <p:cNvPr id="3" name="Picture 2">
            <a:extLst>
              <a:ext uri="{FF2B5EF4-FFF2-40B4-BE49-F238E27FC236}">
                <a16:creationId xmlns:a16="http://schemas.microsoft.com/office/drawing/2014/main" id="{7F63E21D-26E0-6249-A4A2-737C4F6F98E6}"/>
              </a:ext>
            </a:extLst>
          </p:cNvPr>
          <p:cNvPicPr>
            <a:picLocks noChangeAspect="1"/>
          </p:cNvPicPr>
          <p:nvPr/>
        </p:nvPicPr>
        <p:blipFill>
          <a:blip r:embed="rId3"/>
          <a:stretch>
            <a:fillRect/>
          </a:stretch>
        </p:blipFill>
        <p:spPr>
          <a:xfrm>
            <a:off x="319641" y="2354449"/>
            <a:ext cx="2762550" cy="3952992"/>
          </a:xfrm>
          <a:prstGeom prst="rect">
            <a:avLst/>
          </a:prstGeom>
        </p:spPr>
      </p:pic>
    </p:spTree>
    <p:extLst>
      <p:ext uri="{BB962C8B-B14F-4D97-AF65-F5344CB8AC3E}">
        <p14:creationId xmlns:p14="http://schemas.microsoft.com/office/powerpoint/2010/main" val="3927310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730" y="2032587"/>
            <a:ext cx="4965700" cy="369332"/>
          </a:xfrm>
          <a:prstGeom prst="rect">
            <a:avLst/>
          </a:prstGeom>
        </p:spPr>
        <p:txBody>
          <a:bodyPr wrap="square">
            <a:spAutoFit/>
          </a:bodyPr>
          <a:lstStyle/>
          <a:p>
            <a:r>
              <a:rPr lang="en-US" dirty="0">
                <a:solidFill>
                  <a:srgbClr val="D8117D"/>
                </a:solidFill>
                <a:latin typeface="Gotham-MediumItalic" panose="02000603030000020004" pitchFamily="2" charset="77"/>
                <a:cs typeface="Arial" panose="020B0604020202020204" pitchFamily="34" charset="0"/>
              </a:rPr>
              <a:t>ABOUT THE GAMES</a:t>
            </a:r>
          </a:p>
        </p:txBody>
      </p:sp>
      <p:sp>
        <p:nvSpPr>
          <p:cNvPr id="2" name="Rectangle 1">
            <a:extLst>
              <a:ext uri="{FF2B5EF4-FFF2-40B4-BE49-F238E27FC236}">
                <a16:creationId xmlns:a16="http://schemas.microsoft.com/office/drawing/2014/main" id="{D25ED7A0-587C-8F44-BB48-A1992D5DC157}"/>
              </a:ext>
            </a:extLst>
          </p:cNvPr>
          <p:cNvSpPr/>
          <p:nvPr/>
        </p:nvSpPr>
        <p:spPr>
          <a:xfrm>
            <a:off x="232688" y="2423310"/>
            <a:ext cx="4758633" cy="1200329"/>
          </a:xfrm>
          <a:prstGeom prst="rect">
            <a:avLst/>
          </a:prstGeom>
        </p:spPr>
        <p:txBody>
          <a:bodyPr wrap="square">
            <a:spAutoFit/>
          </a:bodyPr>
          <a:lstStyle/>
          <a:p>
            <a:r>
              <a:rPr lang="en-US" sz="800" dirty="0">
                <a:solidFill>
                  <a:schemeClr val="bg1"/>
                </a:solidFill>
                <a:latin typeface="Gotham Light" panose="02000603030000020004" pitchFamily="2" charset="77"/>
                <a:ea typeface="Cambria" panose="02040503050406030204" pitchFamily="18" charset="0"/>
                <a:cs typeface="Arial" panose="020B0604020202020204" pitchFamily="34" charset="0"/>
              </a:rPr>
              <a:t>This will be the first Asian Indoor and Martial Arts Games, co-hosted by two cities / provinces: the Thai capital city of Bangkok, which will host the Games for the third time after hosting the inaugural edition in 2005 and the martial arts edition in 2009; and the province of Chonburi, located 100km southwest of the capital. </a:t>
            </a:r>
            <a:endParaRPr lang="en-GB" sz="800" dirty="0">
              <a:solidFill>
                <a:schemeClr val="bg1"/>
              </a:solidFill>
              <a:latin typeface="Gotham Light" panose="02000603030000020004" pitchFamily="2" charset="77"/>
              <a:ea typeface="Cambria" panose="02040503050406030204" pitchFamily="18" charset="0"/>
              <a:cs typeface="Arial" panose="020B0604020202020204" pitchFamily="34" charset="0"/>
            </a:endParaRPr>
          </a:p>
          <a:p>
            <a:r>
              <a:rPr lang="en-US" sz="800" dirty="0">
                <a:solidFill>
                  <a:schemeClr val="bg1"/>
                </a:solidFill>
                <a:latin typeface="Gotham Light" panose="02000603030000020004" pitchFamily="2" charset="77"/>
                <a:ea typeface="Cambria" panose="02040503050406030204" pitchFamily="18" charset="0"/>
                <a:cs typeface="Arial" panose="020B0604020202020204" pitchFamily="34" charset="0"/>
              </a:rPr>
              <a:t> </a:t>
            </a:r>
            <a:endParaRPr lang="en-GB" sz="800" dirty="0">
              <a:solidFill>
                <a:schemeClr val="bg1"/>
              </a:solidFill>
              <a:latin typeface="Gotham Light" panose="02000603030000020004" pitchFamily="2" charset="77"/>
              <a:ea typeface="Cambria" panose="02040503050406030204" pitchFamily="18" charset="0"/>
              <a:cs typeface="Arial" panose="020B0604020202020204" pitchFamily="34" charset="0"/>
            </a:endParaRPr>
          </a:p>
          <a:p>
            <a:r>
              <a:rPr lang="en-US" sz="800" dirty="0">
                <a:solidFill>
                  <a:schemeClr val="bg1"/>
                </a:solidFill>
                <a:latin typeface="Gotham Light" panose="02000603030000020004" pitchFamily="2" charset="77"/>
                <a:ea typeface="Cambria" panose="02040503050406030204" pitchFamily="18" charset="0"/>
                <a:cs typeface="Arial" panose="020B0604020202020204" pitchFamily="34" charset="0"/>
              </a:rPr>
              <a:t>It will be a test event for the joint candidacy from Bangkok and Chonburi Province for hosting 2030 Summer Youth Olympic Games.</a:t>
            </a:r>
            <a:endParaRPr lang="en-GB" sz="800" dirty="0">
              <a:solidFill>
                <a:schemeClr val="bg1"/>
              </a:solidFill>
              <a:latin typeface="Gotham Light" panose="02000603030000020004" pitchFamily="2" charset="77"/>
              <a:ea typeface="Cambria" panose="02040503050406030204" pitchFamily="18" charset="0"/>
              <a:cs typeface="Arial" panose="020B0604020202020204" pitchFamily="34" charset="0"/>
            </a:endParaRPr>
          </a:p>
          <a:p>
            <a:r>
              <a:rPr lang="en-US" sz="800" dirty="0">
                <a:solidFill>
                  <a:schemeClr val="bg1"/>
                </a:solidFill>
                <a:latin typeface="Gotham Light" panose="02000603030000020004" pitchFamily="2" charset="77"/>
                <a:ea typeface="Cambria" panose="02040503050406030204" pitchFamily="18" charset="0"/>
                <a:cs typeface="Arial" panose="020B0604020202020204" pitchFamily="34" charset="0"/>
              </a:rPr>
              <a:t> </a:t>
            </a:r>
            <a:endParaRPr lang="en-GB" sz="800" dirty="0">
              <a:solidFill>
                <a:schemeClr val="bg1"/>
              </a:solidFill>
              <a:latin typeface="Gotham Light" panose="02000603030000020004" pitchFamily="2" charset="77"/>
              <a:ea typeface="Cambria" panose="02040503050406030204" pitchFamily="18" charset="0"/>
              <a:cs typeface="Arial" panose="020B0604020202020204" pitchFamily="34" charset="0"/>
            </a:endParaRPr>
          </a:p>
          <a:p>
            <a:r>
              <a:rPr lang="en-US" sz="800" dirty="0">
                <a:solidFill>
                  <a:schemeClr val="bg1"/>
                </a:solidFill>
                <a:latin typeface="Gotham Light" panose="02000603030000020004" pitchFamily="2" charset="77"/>
                <a:ea typeface="Cambria" panose="02040503050406030204" pitchFamily="18" charset="0"/>
                <a:cs typeface="Arial" panose="020B0604020202020204" pitchFamily="34" charset="0"/>
              </a:rPr>
              <a:t>In its current format, there has been two previous Asian Indoor and Martial Arts Games…</a:t>
            </a:r>
            <a:endParaRPr lang="en-GB" sz="800" dirty="0">
              <a:solidFill>
                <a:schemeClr val="bg1"/>
              </a:solidFill>
              <a:effectLst/>
              <a:latin typeface="Gotham Light" panose="02000603030000020004" pitchFamily="2" charset="77"/>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7AB6C76D-6605-1344-819E-4656D6A15AA6}"/>
              </a:ext>
            </a:extLst>
          </p:cNvPr>
          <p:cNvSpPr/>
          <p:nvPr/>
        </p:nvSpPr>
        <p:spPr>
          <a:xfrm>
            <a:off x="238981" y="4260991"/>
            <a:ext cx="4822245" cy="338554"/>
          </a:xfrm>
          <a:prstGeom prst="rect">
            <a:avLst/>
          </a:prstGeom>
        </p:spPr>
        <p:txBody>
          <a:bodyPr wrap="square">
            <a:spAutoFit/>
          </a:bodyPr>
          <a:lstStyle/>
          <a:p>
            <a:r>
              <a:rPr lang="en-US" sz="800" dirty="0">
                <a:solidFill>
                  <a:schemeClr val="bg1"/>
                </a:solidFill>
                <a:latin typeface="Gotham Light" panose="02000603030000020004" pitchFamily="2" charset="77"/>
                <a:ea typeface="Cambria" panose="02040503050406030204" pitchFamily="18" charset="0"/>
                <a:cs typeface="Arial" panose="020B0604020202020204" pitchFamily="34" charset="0"/>
              </a:rPr>
              <a:t>Before this, the Asian Indoor Games ran in 2005, 2007 and 2009 and the Asian Martial Arts Games in 2009. The Asian Indoor Games merged with Asian Martial Arts Games in 2013. </a:t>
            </a:r>
          </a:p>
        </p:txBody>
      </p:sp>
      <p:sp>
        <p:nvSpPr>
          <p:cNvPr id="5" name="Rectangle 4">
            <a:extLst>
              <a:ext uri="{FF2B5EF4-FFF2-40B4-BE49-F238E27FC236}">
                <a16:creationId xmlns:a16="http://schemas.microsoft.com/office/drawing/2014/main" id="{1A6891F5-2713-A746-ACD7-C631D40F4FB3}"/>
              </a:ext>
            </a:extLst>
          </p:cNvPr>
          <p:cNvSpPr/>
          <p:nvPr/>
        </p:nvSpPr>
        <p:spPr>
          <a:xfrm>
            <a:off x="226730" y="3673746"/>
            <a:ext cx="4572000" cy="461665"/>
          </a:xfrm>
          <a:prstGeom prst="rect">
            <a:avLst/>
          </a:prstGeom>
        </p:spPr>
        <p:txBody>
          <a:bodyPr>
            <a:spAutoFit/>
          </a:bodyPr>
          <a:lstStyle/>
          <a:p>
            <a:r>
              <a:rPr lang="en-US" sz="800" b="1" dirty="0">
                <a:solidFill>
                  <a:schemeClr val="bg1"/>
                </a:solidFill>
                <a:latin typeface="Gotham-LightItalic" panose="02000603030000020004" pitchFamily="2" charset="77"/>
              </a:rPr>
              <a:t>Year	Host 			Nations		Competitors</a:t>
            </a:r>
          </a:p>
          <a:p>
            <a:r>
              <a:rPr lang="en-US" sz="800" dirty="0">
                <a:solidFill>
                  <a:schemeClr val="bg1"/>
                </a:solidFill>
                <a:latin typeface="Gotham Light" panose="02000603030000020004" pitchFamily="2" charset="77"/>
              </a:rPr>
              <a:t>2013	Incheon, South Korea	43		1,652</a:t>
            </a:r>
          </a:p>
          <a:p>
            <a:r>
              <a:rPr lang="en-US" sz="800" dirty="0">
                <a:solidFill>
                  <a:schemeClr val="bg1"/>
                </a:solidFill>
                <a:latin typeface="Gotham Light" panose="02000603030000020004" pitchFamily="2" charset="77"/>
              </a:rPr>
              <a:t>2017	Ashgabat, Turkmenistan	63		4,012</a:t>
            </a:r>
          </a:p>
        </p:txBody>
      </p:sp>
      <p:sp>
        <p:nvSpPr>
          <p:cNvPr id="9" name="Rectangle 8">
            <a:extLst>
              <a:ext uri="{FF2B5EF4-FFF2-40B4-BE49-F238E27FC236}">
                <a16:creationId xmlns:a16="http://schemas.microsoft.com/office/drawing/2014/main" id="{A902DD8A-2570-BC4D-BB4B-B0AF1B1C6B49}"/>
              </a:ext>
            </a:extLst>
          </p:cNvPr>
          <p:cNvSpPr/>
          <p:nvPr/>
        </p:nvSpPr>
        <p:spPr>
          <a:xfrm>
            <a:off x="238981" y="4725126"/>
            <a:ext cx="4822245" cy="1200329"/>
          </a:xfrm>
          <a:prstGeom prst="rect">
            <a:avLst/>
          </a:prstGeom>
        </p:spPr>
        <p:txBody>
          <a:bodyPr wrap="square">
            <a:spAutoFit/>
          </a:bodyPr>
          <a:lstStyle/>
          <a:p>
            <a:pPr algn="just">
              <a:spcBef>
                <a:spcPts val="445"/>
              </a:spcBef>
              <a:tabLst>
                <a:tab pos="597535" algn="l"/>
              </a:tabLst>
            </a:pPr>
            <a:r>
              <a:rPr lang="en-GB" sz="800" b="1" dirty="0">
                <a:solidFill>
                  <a:schemeClr val="bg1"/>
                </a:solidFill>
                <a:latin typeface="Gotham-LightItalic" panose="02000603030000020004" pitchFamily="2" charset="77"/>
                <a:ea typeface="Times New Roman" panose="02020603050405020304" pitchFamily="18" charset="0"/>
                <a:cs typeface="Arial" panose="020B0604020202020204" pitchFamily="34" charset="0"/>
              </a:rPr>
              <a:t>GAMES MISSION &amp; VISION</a:t>
            </a:r>
          </a:p>
          <a:p>
            <a:pPr algn="just"/>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Thailand has been honoured to host many international sporting events due to its readiness in all areas of competition management and operation. Thailand’s traditional culture exudes warmth of hospitality, care and service in sports and tourism.</a:t>
            </a:r>
          </a:p>
          <a:p>
            <a:pPr algn="just"/>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p>
          <a:p>
            <a:pPr algn="just"/>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In 2005 Thailand was honoured by the OCA to host the 1</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st</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Asian Indoor Games. In 2009, Thailand was honoured again by the OCA to host the 1</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st</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Asian Martial Arts Games and now in 2023 Thailand once again honoured to host the 6</a:t>
            </a:r>
            <a:r>
              <a:rPr lang="en-GB" sz="800" baseline="300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th</a:t>
            </a:r>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Asian Indoor and Martial Arts Games.</a:t>
            </a:r>
          </a:p>
          <a:p>
            <a:pPr algn="just"/>
            <a:r>
              <a:rPr lang="en-GB" sz="800" dirty="0">
                <a:solidFill>
                  <a:schemeClr val="bg1"/>
                </a:solidFill>
                <a:latin typeface="Gotham Light" panose="02000603030000020004" pitchFamily="2" charset="77"/>
                <a:ea typeface="Times New Roman" panose="02020603050405020304" pitchFamily="18" charset="0"/>
                <a:cs typeface="Arial" panose="020B0604020202020204" pitchFamily="34" charset="0"/>
              </a:rPr>
              <a:t> </a:t>
            </a:r>
            <a:endParaRPr lang="en-GB" sz="800" dirty="0">
              <a:solidFill>
                <a:schemeClr val="bg1"/>
              </a:solidFill>
              <a:effectLst/>
              <a:latin typeface="Gotham Light" panose="02000603030000020004" pitchFamily="2" charset="77"/>
              <a:ea typeface="Times New Roman" panose="02020603050405020304" pitchFamily="18" charset="0"/>
              <a:cs typeface="Arial" panose="020B0604020202020204" pitchFamily="34" charset="0"/>
            </a:endParaRPr>
          </a:p>
        </p:txBody>
      </p:sp>
      <p:pic>
        <p:nvPicPr>
          <p:cNvPr id="10" name="Picture 9" descr="A picture containing text, harbor, city&#10;&#10;Description automatically generated">
            <a:extLst>
              <a:ext uri="{FF2B5EF4-FFF2-40B4-BE49-F238E27FC236}">
                <a16:creationId xmlns:a16="http://schemas.microsoft.com/office/drawing/2014/main" id="{97C02391-0633-BB46-B6B2-67C4655CEA4C}"/>
              </a:ext>
            </a:extLst>
          </p:cNvPr>
          <p:cNvPicPr>
            <a:picLocks noChangeAspect="1"/>
          </p:cNvPicPr>
          <p:nvPr/>
        </p:nvPicPr>
        <p:blipFill>
          <a:blip r:embed="rId2"/>
          <a:stretch>
            <a:fillRect/>
          </a:stretch>
        </p:blipFill>
        <p:spPr>
          <a:xfrm>
            <a:off x="5913664" y="2497731"/>
            <a:ext cx="3003606" cy="2352030"/>
          </a:xfrm>
          <a:prstGeom prst="rect">
            <a:avLst/>
          </a:prstGeom>
        </p:spPr>
      </p:pic>
    </p:spTree>
    <p:extLst>
      <p:ext uri="{BB962C8B-B14F-4D97-AF65-F5344CB8AC3E}">
        <p14:creationId xmlns:p14="http://schemas.microsoft.com/office/powerpoint/2010/main" val="443618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TotalTime>
  <Words>3396</Words>
  <Application>Microsoft Macintosh PowerPoint</Application>
  <PresentationFormat>On-screen Show (4:3)</PresentationFormat>
  <Paragraphs>357</Paragraphs>
  <Slides>19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Gotham Light</vt:lpstr>
      <vt:lpstr>Gotham-LightItalic</vt:lpstr>
      <vt:lpstr>Gotham-MediumItalic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AIMAG 2021</dc:title>
  <dc:subject/>
  <dc:creator>Nigel Jones</dc:creator>
  <cp:keywords/>
  <dc:description/>
  <cp:lastModifiedBy>Microsoft Office User</cp:lastModifiedBy>
  <cp:revision>323</cp:revision>
  <dcterms:created xsi:type="dcterms:W3CDTF">2017-02-14T13:20:29Z</dcterms:created>
  <dcterms:modified xsi:type="dcterms:W3CDTF">2022-09-11T11:35:10Z</dcterms:modified>
  <cp:category/>
</cp:coreProperties>
</file>